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sldIdLst>
    <p:sldId id="1167" r:id="rId2"/>
    <p:sldId id="1168" r:id="rId3"/>
    <p:sldId id="373" r:id="rId4"/>
    <p:sldId id="375" r:id="rId5"/>
    <p:sldId id="566" r:id="rId6"/>
    <p:sldId id="567" r:id="rId7"/>
    <p:sldId id="568" r:id="rId8"/>
    <p:sldId id="569" r:id="rId9"/>
    <p:sldId id="446" r:id="rId10"/>
    <p:sldId id="1045" r:id="rId11"/>
    <p:sldId id="1046" r:id="rId12"/>
    <p:sldId id="1155" r:id="rId13"/>
    <p:sldId id="825" r:id="rId14"/>
    <p:sldId id="447" r:id="rId15"/>
    <p:sldId id="1049" r:id="rId16"/>
    <p:sldId id="493" r:id="rId17"/>
    <p:sldId id="1050" r:id="rId18"/>
    <p:sldId id="452" r:id="rId19"/>
    <p:sldId id="972" r:id="rId20"/>
    <p:sldId id="1009" r:id="rId21"/>
    <p:sldId id="1010" r:id="rId22"/>
    <p:sldId id="1053" r:id="rId23"/>
    <p:sldId id="1052" r:id="rId24"/>
    <p:sldId id="259" r:id="rId25"/>
    <p:sldId id="1169" r:id="rId26"/>
    <p:sldId id="1057" r:id="rId27"/>
    <p:sldId id="272" r:id="rId28"/>
    <p:sldId id="1028" r:id="rId29"/>
    <p:sldId id="1013" r:id="rId30"/>
    <p:sldId id="332" r:id="rId31"/>
    <p:sldId id="501" r:id="rId32"/>
    <p:sldId id="496" r:id="rId33"/>
    <p:sldId id="502" r:id="rId34"/>
    <p:sldId id="1183" r:id="rId35"/>
    <p:sldId id="945" r:id="rId36"/>
    <p:sldId id="979" r:id="rId37"/>
    <p:sldId id="977" r:id="rId38"/>
    <p:sldId id="1170" r:id="rId39"/>
    <p:sldId id="1171" r:id="rId40"/>
    <p:sldId id="865" r:id="rId41"/>
    <p:sldId id="1062" r:id="rId42"/>
    <p:sldId id="1063" r:id="rId43"/>
    <p:sldId id="1019" r:id="rId44"/>
    <p:sldId id="1182" r:id="rId45"/>
    <p:sldId id="1172" r:id="rId46"/>
    <p:sldId id="1022" r:id="rId47"/>
    <p:sldId id="1024" r:id="rId48"/>
    <p:sldId id="1173" r:id="rId49"/>
    <p:sldId id="1036" r:id="rId50"/>
    <p:sldId id="280" r:id="rId51"/>
    <p:sldId id="1174" r:id="rId52"/>
    <p:sldId id="988" r:id="rId53"/>
    <p:sldId id="991" r:id="rId54"/>
    <p:sldId id="992" r:id="rId55"/>
    <p:sldId id="334" r:id="rId56"/>
    <p:sldId id="1179" r:id="rId57"/>
    <p:sldId id="288" r:id="rId58"/>
    <p:sldId id="1175" r:id="rId59"/>
    <p:sldId id="1069" r:id="rId60"/>
    <p:sldId id="1071" r:id="rId61"/>
    <p:sldId id="276" r:id="rId62"/>
    <p:sldId id="1184" r:id="rId63"/>
    <p:sldId id="1075" r:id="rId64"/>
    <p:sldId id="1072" r:id="rId65"/>
    <p:sldId id="875" r:id="rId66"/>
  </p:sldIdLst>
  <p:sldSz cx="10287000" cy="6858000" type="35mm"/>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90"/>
    <a:srgbClr val="AB7942"/>
    <a:srgbClr val="241782"/>
    <a:srgbClr val="C0AF77"/>
    <a:srgbClr val="00FDFF"/>
    <a:srgbClr val="F2F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122"/>
  </p:normalViewPr>
  <p:slideViewPr>
    <p:cSldViewPr snapToGrid="0">
      <p:cViewPr varScale="1">
        <p:scale>
          <a:sx n="105" d="100"/>
          <a:sy n="105" d="100"/>
        </p:scale>
        <p:origin x="904" y="18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6" d="100"/>
          <a:sy n="86" d="100"/>
        </p:scale>
        <p:origin x="4864" y="208"/>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ABDE831-C5FD-804B-8C68-EED8E940441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0"/>
                <a:cs typeface="+mn-cs"/>
              </a:defRPr>
            </a:lvl1pPr>
          </a:lstStyle>
          <a:p>
            <a:pPr>
              <a:defRPr/>
            </a:pPr>
            <a:endParaRPr lang="en-US"/>
          </a:p>
        </p:txBody>
      </p:sp>
      <p:sp>
        <p:nvSpPr>
          <p:cNvPr id="51203" name="Rectangle 3">
            <a:extLst>
              <a:ext uri="{FF2B5EF4-FFF2-40B4-BE49-F238E27FC236}">
                <a16:creationId xmlns:a16="http://schemas.microsoft.com/office/drawing/2014/main" id="{D92481C2-2D5F-E54D-BAC8-3F1426439F6D}"/>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0"/>
                <a:cs typeface="+mn-cs"/>
              </a:defRPr>
            </a:lvl1pPr>
          </a:lstStyle>
          <a:p>
            <a:pPr>
              <a:defRPr/>
            </a:pPr>
            <a:endParaRPr lang="en-US"/>
          </a:p>
        </p:txBody>
      </p:sp>
      <p:sp>
        <p:nvSpPr>
          <p:cNvPr id="13316" name="Rectangle 4">
            <a:extLst>
              <a:ext uri="{FF2B5EF4-FFF2-40B4-BE49-F238E27FC236}">
                <a16:creationId xmlns:a16="http://schemas.microsoft.com/office/drawing/2014/main" id="{8D5E4D31-9B45-EE4D-B023-9AEA9D9BA04F}"/>
              </a:ext>
            </a:extLst>
          </p:cNvPr>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BC31B88E-5F6C-3445-89C5-F8E15714B58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a:extLst>
              <a:ext uri="{FF2B5EF4-FFF2-40B4-BE49-F238E27FC236}">
                <a16:creationId xmlns:a16="http://schemas.microsoft.com/office/drawing/2014/main" id="{3078DBA9-B27D-7C4D-B56F-D08F7EC4CD7C}"/>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0"/>
                <a:cs typeface="+mn-cs"/>
              </a:defRPr>
            </a:lvl1pPr>
          </a:lstStyle>
          <a:p>
            <a:pPr>
              <a:defRPr/>
            </a:pPr>
            <a:endParaRPr lang="en-US"/>
          </a:p>
        </p:txBody>
      </p:sp>
      <p:sp>
        <p:nvSpPr>
          <p:cNvPr id="51207" name="Rectangle 7">
            <a:extLst>
              <a:ext uri="{FF2B5EF4-FFF2-40B4-BE49-F238E27FC236}">
                <a16:creationId xmlns:a16="http://schemas.microsoft.com/office/drawing/2014/main" id="{18F2026B-F432-BD49-9B42-262F83ED6722}"/>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B63673F-50C4-DE45-8B6D-F899D399E9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1</a:t>
            </a:fld>
            <a:endParaRPr lang="en-US" altLang="en-US"/>
          </a:p>
        </p:txBody>
      </p:sp>
    </p:spTree>
    <p:extLst>
      <p:ext uri="{BB962C8B-B14F-4D97-AF65-F5344CB8AC3E}">
        <p14:creationId xmlns:p14="http://schemas.microsoft.com/office/powerpoint/2010/main" val="27584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2/22/2018 A-peeling? Japanese farmers invent edible banana skin | World news | The Guardian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8554A5B6-BD3B-AA4A-B7A2-D063890C1407}" type="slidenum">
              <a:rPr lang="en-US" smtClean="0"/>
              <a:t>12</a:t>
            </a:fld>
            <a:endParaRPr lang="en-US"/>
          </a:p>
        </p:txBody>
      </p:sp>
    </p:spTree>
    <p:extLst>
      <p:ext uri="{BB962C8B-B14F-4D97-AF65-F5344CB8AC3E}">
        <p14:creationId xmlns:p14="http://schemas.microsoft.com/office/powerpoint/2010/main" val="394880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14</a:t>
            </a:fld>
            <a:endParaRPr lang="en-US" altLang="en-US"/>
          </a:p>
        </p:txBody>
      </p:sp>
    </p:spTree>
    <p:extLst>
      <p:ext uri="{BB962C8B-B14F-4D97-AF65-F5344CB8AC3E}">
        <p14:creationId xmlns:p14="http://schemas.microsoft.com/office/powerpoint/2010/main" val="258391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573C387B-1972-2649-AEBA-DA33F46118D7}"/>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212768E0-03AA-F543-9B9E-7C14E92171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FCR = feed conversion ratio</a:t>
            </a:r>
          </a:p>
        </p:txBody>
      </p:sp>
      <p:sp>
        <p:nvSpPr>
          <p:cNvPr id="38915" name="Slide Number Placeholder 3">
            <a:extLst>
              <a:ext uri="{FF2B5EF4-FFF2-40B4-BE49-F238E27FC236}">
                <a16:creationId xmlns:a16="http://schemas.microsoft.com/office/drawing/2014/main" id="{21AA453F-FC19-AC45-9BEA-7ED46942C7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239F6E38-B4E8-1148-97DE-382B943C41A4}" type="slidenum">
              <a:rPr lang="en-GB" altLang="en-US" smtClean="0"/>
              <a:pPr>
                <a:spcBef>
                  <a:spcPct val="0"/>
                </a:spcBef>
              </a:pPr>
              <a:t>15</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16</a:t>
            </a:fld>
            <a:endParaRPr lang="en-US" altLang="en-US"/>
          </a:p>
        </p:txBody>
      </p:sp>
    </p:spTree>
    <p:extLst>
      <p:ext uri="{BB962C8B-B14F-4D97-AF65-F5344CB8AC3E}">
        <p14:creationId xmlns:p14="http://schemas.microsoft.com/office/powerpoint/2010/main" val="232109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17</a:t>
            </a:fld>
            <a:endParaRPr lang="en-US" altLang="en-US"/>
          </a:p>
        </p:txBody>
      </p:sp>
    </p:spTree>
    <p:extLst>
      <p:ext uri="{BB962C8B-B14F-4D97-AF65-F5344CB8AC3E}">
        <p14:creationId xmlns:p14="http://schemas.microsoft.com/office/powerpoint/2010/main" val="13778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18</a:t>
            </a:fld>
            <a:endParaRPr lang="en-US" altLang="en-US"/>
          </a:p>
        </p:txBody>
      </p:sp>
    </p:spTree>
    <p:extLst>
      <p:ext uri="{BB962C8B-B14F-4D97-AF65-F5344CB8AC3E}">
        <p14:creationId xmlns:p14="http://schemas.microsoft.com/office/powerpoint/2010/main" val="1151523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7155C292-1D92-2E4C-9F88-07E2868A127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eaLnBrk="1" hangingPunct="1">
              <a:spcBef>
                <a:spcPct val="0"/>
              </a:spcBef>
            </a:pPr>
            <a:fld id="{6545C898-DA2E-7D4D-BCBD-710FA2ADE71B}" type="slidenum">
              <a:rPr lang="en-US" altLang="en-US">
                <a:latin typeface="Arial" panose="020B0604020202020204" pitchFamily="34" charset="0"/>
              </a:rPr>
              <a:pPr eaLnBrk="1" hangingPunct="1">
                <a:spcBef>
                  <a:spcPct val="0"/>
                </a:spcBef>
              </a:pPr>
              <a:t>19</a:t>
            </a:fld>
            <a:endParaRPr lang="en-US" altLang="en-US">
              <a:latin typeface="Arial" panose="020B0604020202020204" pitchFamily="34" charset="0"/>
            </a:endParaRPr>
          </a:p>
        </p:txBody>
      </p:sp>
      <p:sp>
        <p:nvSpPr>
          <p:cNvPr id="49154" name="Rectangle 2">
            <a:extLst>
              <a:ext uri="{FF2B5EF4-FFF2-40B4-BE49-F238E27FC236}">
                <a16:creationId xmlns:a16="http://schemas.microsoft.com/office/drawing/2014/main" id="{44311FC3-AEF0-6C41-A957-273E947CCFF5}"/>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71CBBDBB-DEAE-CF45-A113-41A96ED675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August 20, 2014</a:t>
            </a:r>
          </a:p>
        </p:txBody>
      </p:sp>
    </p:spTree>
    <p:extLst>
      <p:ext uri="{BB962C8B-B14F-4D97-AF65-F5344CB8AC3E}">
        <p14:creationId xmlns:p14="http://schemas.microsoft.com/office/powerpoint/2010/main" val="1799550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20</a:t>
            </a:fld>
            <a:endParaRPr lang="en-US" altLang="en-US"/>
          </a:p>
        </p:txBody>
      </p:sp>
    </p:spTree>
    <p:extLst>
      <p:ext uri="{BB962C8B-B14F-4D97-AF65-F5344CB8AC3E}">
        <p14:creationId xmlns:p14="http://schemas.microsoft.com/office/powerpoint/2010/main" val="836454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80C4EDE-4CFF-FD42-91DE-1231EED81C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88CAB3CA-55A5-FB43-B803-9D0184330929}" type="slidenum">
              <a:rPr lang="en-US" altLang="en-US" smtClean="0"/>
              <a:pPr>
                <a:spcBef>
                  <a:spcPct val="0"/>
                </a:spcBef>
              </a:pPr>
              <a:t>21</a:t>
            </a:fld>
            <a:endParaRPr lang="en-US" altLang="en-US"/>
          </a:p>
        </p:txBody>
      </p:sp>
      <p:sp>
        <p:nvSpPr>
          <p:cNvPr id="47106" name="Rectangle 2">
            <a:extLst>
              <a:ext uri="{FF2B5EF4-FFF2-40B4-BE49-F238E27FC236}">
                <a16:creationId xmlns:a16="http://schemas.microsoft.com/office/drawing/2014/main" id="{F6B3B656-E31A-2548-BBED-F9AA901EC1B4}"/>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80A06186-281B-6942-94C7-37E985FC70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March 25, 2014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783AE0B1-CFB3-8046-BF7C-ECB1E980A910}"/>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A02CF082-885C-5F4B-83CF-5948295203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E2553DCF-4A5C-334C-8F64-6B73A91522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EEB26493-FF9E-934D-986E-E694EF38ED54}" type="slidenum">
              <a:rPr lang="en-US" altLang="en-US" smtClean="0"/>
              <a:pPr>
                <a:spcBef>
                  <a:spcPct val="0"/>
                </a:spcBef>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2</a:t>
            </a:fld>
            <a:endParaRPr lang="en-US" altLang="en-US"/>
          </a:p>
        </p:txBody>
      </p:sp>
    </p:spTree>
    <p:extLst>
      <p:ext uri="{BB962C8B-B14F-4D97-AF65-F5344CB8AC3E}">
        <p14:creationId xmlns:p14="http://schemas.microsoft.com/office/powerpoint/2010/main" val="994854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18235078-F958-3E4E-8B6D-9D23480308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14C84B01-8820-524B-9F91-D33CAE9C4B5D}" type="slidenum">
              <a:rPr lang="en-US" altLang="en-US"/>
              <a:pPr>
                <a:spcBef>
                  <a:spcPct val="0"/>
                </a:spcBef>
              </a:pPr>
              <a:t>23</a:t>
            </a:fld>
            <a:endParaRPr lang="en-US" altLang="en-US"/>
          </a:p>
        </p:txBody>
      </p:sp>
      <p:sp>
        <p:nvSpPr>
          <p:cNvPr id="56322" name="Rectangle 2">
            <a:extLst>
              <a:ext uri="{FF2B5EF4-FFF2-40B4-BE49-F238E27FC236}">
                <a16:creationId xmlns:a16="http://schemas.microsoft.com/office/drawing/2014/main" id="{D3E26201-53EA-504D-91C7-5F49BBAB807E}"/>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699BBE7E-6266-BF4D-B665-525B962872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36581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24</a:t>
            </a:fld>
            <a:endParaRPr lang="en-US" altLang="en-US"/>
          </a:p>
        </p:txBody>
      </p:sp>
    </p:spTree>
    <p:extLst>
      <p:ext uri="{BB962C8B-B14F-4D97-AF65-F5344CB8AC3E}">
        <p14:creationId xmlns:p14="http://schemas.microsoft.com/office/powerpoint/2010/main" val="3725735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25</a:t>
            </a:fld>
            <a:endParaRPr lang="en-US" altLang="en-US"/>
          </a:p>
        </p:txBody>
      </p:sp>
    </p:spTree>
    <p:extLst>
      <p:ext uri="{BB962C8B-B14F-4D97-AF65-F5344CB8AC3E}">
        <p14:creationId xmlns:p14="http://schemas.microsoft.com/office/powerpoint/2010/main" val="596022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26</a:t>
            </a:fld>
            <a:endParaRPr lang="en-US" altLang="en-US"/>
          </a:p>
        </p:txBody>
      </p:sp>
    </p:spTree>
    <p:extLst>
      <p:ext uri="{BB962C8B-B14F-4D97-AF65-F5344CB8AC3E}">
        <p14:creationId xmlns:p14="http://schemas.microsoft.com/office/powerpoint/2010/main" val="298566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8E5A7752-B2D0-F247-A7B8-3CDE94A78B9C}"/>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CDA7AAAA-A679-1A40-82E5-D63C1211C3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9A4712A0-DACE-0940-98AE-F8E65FE0DF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3F696AD-D8ED-0D4D-9CC2-C82CEB6F44F9}" type="slidenum">
              <a:rPr lang="en-US" altLang="en-US" sz="1200" smtClean="0"/>
              <a:pPr/>
              <a:t>27</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D64F11-899B-7240-B9CE-213F28DACE96}" type="slidenum">
              <a:rPr lang="en-US" sz="1200"/>
              <a:pPr/>
              <a:t>28</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charset="0"/>
            </a:endParaRPr>
          </a:p>
        </p:txBody>
      </p:sp>
    </p:spTree>
    <p:extLst>
      <p:ext uri="{BB962C8B-B14F-4D97-AF65-F5344CB8AC3E}">
        <p14:creationId xmlns:p14="http://schemas.microsoft.com/office/powerpoint/2010/main" val="248117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95C76CD9-0486-FB4E-A51D-8E4D4AC5E454}"/>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8BD2F758-0FB6-C448-A67D-4377D47F16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Purple fruit contains same level of anthocyanins as half basket of blueberries. Large orange tomatoes (~100g) have same amount of beneficial compound as 27 bottles of red wine (resveratrol). Yellow-fruited variety contains genistins, in amount equal to 150 g of tofu.  Fourth variety has quercetin and kaempferol, health-promoting compounds found in capers, radishes, onions and watercress.  Offer protection against inflammation, cancer and cardiovascular disease.  http://news.jic.ac.uk/2014/03/bbsrc-most-promising-innovator/   Produce 100 fold higher levels of anthocyanins than conventional blue tomatoes</a:t>
            </a:r>
          </a:p>
        </p:txBody>
      </p:sp>
      <p:sp>
        <p:nvSpPr>
          <p:cNvPr id="64515" name="Slide Number Placeholder 3">
            <a:extLst>
              <a:ext uri="{FF2B5EF4-FFF2-40B4-BE49-F238E27FC236}">
                <a16:creationId xmlns:a16="http://schemas.microsoft.com/office/drawing/2014/main" id="{E631F9ED-0478-284E-BA60-4D749EA846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A04C6D66-70AD-344E-8F89-3159FB827278}" type="slidenum">
              <a:rPr lang="en-US" altLang="en-US" smtClean="0"/>
              <a:pPr>
                <a:spcBef>
                  <a:spcPct val="0"/>
                </a:spcBef>
              </a:pPr>
              <a:t>29</a:t>
            </a:fld>
            <a:endParaRPr lang="en-US" altLang="en-US"/>
          </a:p>
        </p:txBody>
      </p:sp>
    </p:spTree>
    <p:extLst>
      <p:ext uri="{BB962C8B-B14F-4D97-AF65-F5344CB8AC3E}">
        <p14:creationId xmlns:p14="http://schemas.microsoft.com/office/powerpoint/2010/main" val="645002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6317313-9EB3-3341-8751-6179902C8AC6}"/>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6940D5C5-7E88-3342-9178-1115C96FB91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New Scientist Sept. 26, 2017</a:t>
            </a:r>
          </a:p>
          <a:p>
            <a:r>
              <a:rPr lang="en-US" altLang="en-US">
                <a:latin typeface="Times" pitchFamily="2" charset="0"/>
                <a:ea typeface="ＭＳ Ｐゴシック" panose="020B0600070205080204" pitchFamily="34" charset="-128"/>
              </a:rPr>
              <a:t>Francisco Barro: Cordoba Spain</a:t>
            </a:r>
          </a:p>
          <a:p>
            <a:r>
              <a:rPr lang="en-US" altLang="en-US">
                <a:latin typeface="Times" pitchFamily="2" charset="0"/>
                <a:ea typeface="ＭＳ Ｐゴシック" panose="020B0600070205080204" pitchFamily="34" charset="-128"/>
              </a:rPr>
              <a:t>Using CRISPR to knock out 35 of 45 gliadin genes</a:t>
            </a:r>
          </a:p>
          <a:p>
            <a:r>
              <a:rPr lang="en-US" altLang="en-US">
                <a:latin typeface="Times" pitchFamily="2" charset="0"/>
                <a:ea typeface="ＭＳ Ｐゴシック" panose="020B0600070205080204" pitchFamily="34" charset="-128"/>
              </a:rPr>
              <a:t>Biotechnology Journal DOI: 10.1111/pbi.12837</a:t>
            </a:r>
          </a:p>
          <a:p>
            <a:r>
              <a:rPr lang="en-US" altLang="en-US" u="sng">
                <a:latin typeface="Arial" panose="020B0604020202020204" pitchFamily="34" charset="0"/>
                <a:ea typeface="ＭＳ Ｐゴシック" panose="020B0600070205080204" pitchFamily="34" charset="-128"/>
              </a:rPr>
              <a:t>https://www.newscientist.com/article/2148596-genetically-modified-wheat-used-to-make-coeliac-friendly-bread/#.Wc7Dv_mnOMk.email</a:t>
            </a:r>
          </a:p>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C36D54CB-6E80-9245-B3EB-7A993F95DF6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85AD79DF-1595-5B48-9C52-9E9660B3FAC7}"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324841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31</a:t>
            </a:fld>
            <a:endParaRPr lang="en-US" altLang="en-US"/>
          </a:p>
        </p:txBody>
      </p:sp>
    </p:spTree>
    <p:extLst>
      <p:ext uri="{BB962C8B-B14F-4D97-AF65-F5344CB8AC3E}">
        <p14:creationId xmlns:p14="http://schemas.microsoft.com/office/powerpoint/2010/main" val="1280552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33</a:t>
            </a:fld>
            <a:endParaRPr lang="en-US" altLang="en-US"/>
          </a:p>
        </p:txBody>
      </p:sp>
    </p:spTree>
    <p:extLst>
      <p:ext uri="{BB962C8B-B14F-4D97-AF65-F5344CB8AC3E}">
        <p14:creationId xmlns:p14="http://schemas.microsoft.com/office/powerpoint/2010/main" val="429122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5B32FA-93F5-A34F-9938-B4A4AB91925B}"/>
              </a:ext>
            </a:extLst>
          </p:cNvPr>
          <p:cNvSpPr>
            <a:spLocks noGrp="1" noChangeArrowheads="1"/>
          </p:cNvSpPr>
          <p:nvPr>
            <p:ph type="sldNum" sz="quarter" idx="5"/>
          </p:nvPr>
        </p:nvSpPr>
        <p:spPr>
          <a:ln/>
        </p:spPr>
        <p:txBody>
          <a:bodyPr/>
          <a:lstStyle/>
          <a:p>
            <a:fld id="{D0D3DF53-16D7-204A-8C3F-1324E8345018}" type="slidenum">
              <a:rPr lang="en-US" altLang="en-US"/>
              <a:pPr/>
              <a:t>3</a:t>
            </a:fld>
            <a:endParaRPr lang="en-US" altLang="en-US"/>
          </a:p>
        </p:txBody>
      </p:sp>
      <p:sp>
        <p:nvSpPr>
          <p:cNvPr id="465922" name="Rectangle 2">
            <a:extLst>
              <a:ext uri="{FF2B5EF4-FFF2-40B4-BE49-F238E27FC236}">
                <a16:creationId xmlns:a16="http://schemas.microsoft.com/office/drawing/2014/main" id="{557A2267-BC1D-934A-AF48-3418AB48A8D5}"/>
              </a:ext>
            </a:extLst>
          </p:cNvPr>
          <p:cNvSpPr>
            <a:spLocks noGrp="1" noRot="1" noChangeAspect="1" noChangeArrowheads="1" noTextEdit="1"/>
          </p:cNvSpPr>
          <p:nvPr>
            <p:ph type="sldImg"/>
          </p:nvPr>
        </p:nvSpPr>
        <p:spPr>
          <a:ln/>
        </p:spPr>
      </p:sp>
      <p:sp>
        <p:nvSpPr>
          <p:cNvPr id="465923" name="Rectangle 3">
            <a:extLst>
              <a:ext uri="{FF2B5EF4-FFF2-40B4-BE49-F238E27FC236}">
                <a16:creationId xmlns:a16="http://schemas.microsoft.com/office/drawing/2014/main" id="{FA571DCC-02A1-B44C-8493-576F63884229}"/>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6615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320148F7-6632-DA45-9F2B-BD3B8AAB27A4}"/>
              </a:ext>
            </a:extLst>
          </p:cNvPr>
          <p:cNvSpPr>
            <a:spLocks noGrp="1" noRot="1" noChangeAspect="1" noChangeArrowheads="1" noTextEdit="1"/>
          </p:cNvSpPr>
          <p:nvPr>
            <p:ph type="sldImg"/>
          </p:nvPr>
        </p:nvSpPr>
        <p:spPr>
          <a:ln/>
        </p:spPr>
      </p:sp>
      <p:sp>
        <p:nvSpPr>
          <p:cNvPr id="99330" name="Notes Placeholder 2">
            <a:extLst>
              <a:ext uri="{FF2B5EF4-FFF2-40B4-BE49-F238E27FC236}">
                <a16:creationId xmlns:a16="http://schemas.microsoft.com/office/drawing/2014/main" id="{92E2D94C-222F-1F41-920F-C338C64D3F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99331" name="Slide Number Placeholder 3">
            <a:extLst>
              <a:ext uri="{FF2B5EF4-FFF2-40B4-BE49-F238E27FC236}">
                <a16:creationId xmlns:a16="http://schemas.microsoft.com/office/drawing/2014/main" id="{DA8BFAC5-88CE-944A-AD8F-D610A28C98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C43577-6A56-924B-9C22-DAEA352A7458}" type="slidenum">
              <a:rPr lang="en-US" altLang="en-US" sz="1200" smtClean="0"/>
              <a:pPr/>
              <a:t>34</a:t>
            </a:fld>
            <a:endParaRPr lang="en-US" altLang="en-US" sz="1200"/>
          </a:p>
        </p:txBody>
      </p:sp>
    </p:spTree>
    <p:extLst>
      <p:ext uri="{BB962C8B-B14F-4D97-AF65-F5344CB8AC3E}">
        <p14:creationId xmlns:p14="http://schemas.microsoft.com/office/powerpoint/2010/main" val="2957732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D7FEF80B-E306-934D-AD3E-FB80F35EE5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F763487B-5CC6-E740-BBCB-51B71ACF247E}" type="slidenum">
              <a:rPr lang="en-US" altLang="en-US" smtClean="0"/>
              <a:pPr>
                <a:spcBef>
                  <a:spcPct val="0"/>
                </a:spcBef>
              </a:pPr>
              <a:t>35</a:t>
            </a:fld>
            <a:endParaRPr lang="en-US" altLang="en-US"/>
          </a:p>
        </p:txBody>
      </p:sp>
      <p:sp>
        <p:nvSpPr>
          <p:cNvPr id="73730" name="Rectangle 2">
            <a:extLst>
              <a:ext uri="{FF2B5EF4-FFF2-40B4-BE49-F238E27FC236}">
                <a16:creationId xmlns:a16="http://schemas.microsoft.com/office/drawing/2014/main" id="{8BBAC7AA-B7FB-5E40-B32B-6A7AD6440FAD}"/>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61B6354C-2803-094D-BFDD-F0815F1D70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36</a:t>
            </a:fld>
            <a:endParaRPr lang="en-US" altLang="en-US"/>
          </a:p>
        </p:txBody>
      </p:sp>
    </p:spTree>
    <p:extLst>
      <p:ext uri="{BB962C8B-B14F-4D97-AF65-F5344CB8AC3E}">
        <p14:creationId xmlns:p14="http://schemas.microsoft.com/office/powerpoint/2010/main" val="825802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38</a:t>
            </a:fld>
            <a:endParaRPr lang="en-US" altLang="en-US"/>
          </a:p>
        </p:txBody>
      </p:sp>
    </p:spTree>
    <p:extLst>
      <p:ext uri="{BB962C8B-B14F-4D97-AF65-F5344CB8AC3E}">
        <p14:creationId xmlns:p14="http://schemas.microsoft.com/office/powerpoint/2010/main" val="2000780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39</a:t>
            </a:fld>
            <a:endParaRPr lang="en-US" altLang="en-US"/>
          </a:p>
        </p:txBody>
      </p:sp>
    </p:spTree>
    <p:extLst>
      <p:ext uri="{BB962C8B-B14F-4D97-AF65-F5344CB8AC3E}">
        <p14:creationId xmlns:p14="http://schemas.microsoft.com/office/powerpoint/2010/main" val="310071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BF22613D-FBDF-224A-974F-7FEB4A5BF4A7}"/>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59C9FF16-771E-E64E-8502-8B67F029C3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C0AA145F-A795-E04B-A3DA-2E34109397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EE2B1A-C9AB-4A4E-AEE0-FFACDB06C3C7}" type="slidenum">
              <a:rPr lang="en-US" altLang="en-US" sz="1200" smtClean="0"/>
              <a:pPr/>
              <a:t>43</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45</a:t>
            </a:fld>
            <a:endParaRPr lang="en-US" altLang="en-US"/>
          </a:p>
        </p:txBody>
      </p:sp>
    </p:spTree>
    <p:extLst>
      <p:ext uri="{BB962C8B-B14F-4D97-AF65-F5344CB8AC3E}">
        <p14:creationId xmlns:p14="http://schemas.microsoft.com/office/powerpoint/2010/main" val="1954266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F641F12F-CBBB-D04D-9A83-0ED61CDA97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FCA84534-15F8-C049-AC5B-BA6EDA85AE24}" type="slidenum">
              <a:rPr lang="en-US" altLang="en-US" smtClean="0"/>
              <a:pPr>
                <a:spcBef>
                  <a:spcPct val="0"/>
                </a:spcBef>
              </a:pPr>
              <a:t>47</a:t>
            </a:fld>
            <a:endParaRPr lang="en-US" altLang="en-US"/>
          </a:p>
        </p:txBody>
      </p:sp>
      <p:sp>
        <p:nvSpPr>
          <p:cNvPr id="92162" name="Rectangle 2">
            <a:extLst>
              <a:ext uri="{FF2B5EF4-FFF2-40B4-BE49-F238E27FC236}">
                <a16:creationId xmlns:a16="http://schemas.microsoft.com/office/drawing/2014/main" id="{A6552173-0000-0F44-A4EF-AFBE3D9426DD}"/>
              </a:ext>
            </a:extLst>
          </p:cNvPr>
          <p:cNvSpPr>
            <a:spLocks noGrp="1" noRot="1" noChangeAspect="1" noChangeArrowheads="1" noTextEdit="1"/>
          </p:cNvSpPr>
          <p:nvPr>
            <p:ph type="sldImg"/>
          </p:nvPr>
        </p:nvSpPr>
        <p:spPr>
          <a:solidFill>
            <a:srgbClr val="FFFFFF"/>
          </a:solidFill>
          <a:ln/>
        </p:spPr>
      </p:sp>
      <p:sp>
        <p:nvSpPr>
          <p:cNvPr id="92163" name="Rectangle 3">
            <a:extLst>
              <a:ext uri="{FF2B5EF4-FFF2-40B4-BE49-F238E27FC236}">
                <a16:creationId xmlns:a16="http://schemas.microsoft.com/office/drawing/2014/main" id="{50E5917A-C595-3A49-AB21-1BBD815A77A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October 21, 2014</a:t>
            </a:r>
            <a:endParaRPr lang="en-US" altLang="en-US" b="1">
              <a:solidFill>
                <a:srgbClr val="FF0000"/>
              </a:solidFill>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48</a:t>
            </a:fld>
            <a:endParaRPr lang="en-US" altLang="en-US"/>
          </a:p>
        </p:txBody>
      </p:sp>
    </p:spTree>
    <p:extLst>
      <p:ext uri="{BB962C8B-B14F-4D97-AF65-F5344CB8AC3E}">
        <p14:creationId xmlns:p14="http://schemas.microsoft.com/office/powerpoint/2010/main" val="293319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51</a:t>
            </a:fld>
            <a:endParaRPr lang="en-US" altLang="en-US"/>
          </a:p>
        </p:txBody>
      </p:sp>
    </p:spTree>
    <p:extLst>
      <p:ext uri="{BB962C8B-B14F-4D97-AF65-F5344CB8AC3E}">
        <p14:creationId xmlns:p14="http://schemas.microsoft.com/office/powerpoint/2010/main" val="207015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E324FB-F9D8-9E42-B894-8360FA17A7C2}"/>
              </a:ext>
            </a:extLst>
          </p:cNvPr>
          <p:cNvSpPr>
            <a:spLocks noGrp="1" noChangeArrowheads="1"/>
          </p:cNvSpPr>
          <p:nvPr>
            <p:ph type="sldNum" sz="quarter" idx="5"/>
          </p:nvPr>
        </p:nvSpPr>
        <p:spPr>
          <a:ln/>
        </p:spPr>
        <p:txBody>
          <a:bodyPr/>
          <a:lstStyle/>
          <a:p>
            <a:fld id="{ED2B0408-41E6-2141-8C30-4CDB50A84868}" type="slidenum">
              <a:rPr lang="en-US" altLang="en-US"/>
              <a:pPr/>
              <a:t>4</a:t>
            </a:fld>
            <a:endParaRPr lang="en-US" altLang="en-US"/>
          </a:p>
        </p:txBody>
      </p:sp>
      <p:sp>
        <p:nvSpPr>
          <p:cNvPr id="467970" name="Rectangle 2">
            <a:extLst>
              <a:ext uri="{FF2B5EF4-FFF2-40B4-BE49-F238E27FC236}">
                <a16:creationId xmlns:a16="http://schemas.microsoft.com/office/drawing/2014/main" id="{A923A7B7-56A6-4A4B-8AD2-4CE0B0F3BEF8}"/>
              </a:ext>
            </a:extLst>
          </p:cNvPr>
          <p:cNvSpPr>
            <a:spLocks noGrp="1" noRot="1" noChangeAspect="1" noChangeArrowheads="1" noTextEdit="1"/>
          </p:cNvSpPr>
          <p:nvPr>
            <p:ph type="sldImg"/>
          </p:nvPr>
        </p:nvSpPr>
        <p:spPr>
          <a:ln/>
        </p:spPr>
      </p:sp>
      <p:sp>
        <p:nvSpPr>
          <p:cNvPr id="467971" name="Rectangle 3">
            <a:extLst>
              <a:ext uri="{FF2B5EF4-FFF2-40B4-BE49-F238E27FC236}">
                <a16:creationId xmlns:a16="http://schemas.microsoft.com/office/drawing/2014/main" id="{E6AAB84C-3F20-F74E-9D66-B92B6519003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56756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DB340BF-E7F1-974B-B81B-A224CE5397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eaLnBrk="1" hangingPunct="1">
              <a:spcBef>
                <a:spcPct val="0"/>
              </a:spcBef>
            </a:pPr>
            <a:fld id="{4B42F10D-A0C1-0A46-ADD4-66A4D51177CC}" type="slidenum">
              <a:rPr lang="en-US" altLang="en-US" smtClean="0"/>
              <a:pPr eaLnBrk="1" hangingPunct="1">
                <a:spcBef>
                  <a:spcPct val="0"/>
                </a:spcBef>
              </a:pPr>
              <a:t>53</a:t>
            </a:fld>
            <a:endParaRPr lang="en-US" altLang="en-US"/>
          </a:p>
        </p:txBody>
      </p:sp>
      <p:sp>
        <p:nvSpPr>
          <p:cNvPr id="102402" name="Rectangle 2">
            <a:extLst>
              <a:ext uri="{FF2B5EF4-FFF2-40B4-BE49-F238E27FC236}">
                <a16:creationId xmlns:a16="http://schemas.microsoft.com/office/drawing/2014/main" id="{E21B9188-B44F-7542-9314-1E2965DF9440}"/>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C346F91B-E72C-8845-B43B-66109923EEE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March 8, 2012</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1EB6FD8-6DC4-7242-98A4-06BD4F7C6A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eaLnBrk="1" hangingPunct="1">
              <a:spcBef>
                <a:spcPct val="0"/>
              </a:spcBef>
            </a:pPr>
            <a:fld id="{4E20823E-A873-D149-A3E2-1D223BE92F4C}" type="slidenum">
              <a:rPr lang="en-US" altLang="en-US" smtClean="0"/>
              <a:pPr eaLnBrk="1" hangingPunct="1">
                <a:spcBef>
                  <a:spcPct val="0"/>
                </a:spcBef>
              </a:pPr>
              <a:t>54</a:t>
            </a:fld>
            <a:endParaRPr lang="en-US" altLang="en-US"/>
          </a:p>
        </p:txBody>
      </p:sp>
      <p:sp>
        <p:nvSpPr>
          <p:cNvPr id="104450" name="Rectangle 2">
            <a:extLst>
              <a:ext uri="{FF2B5EF4-FFF2-40B4-BE49-F238E27FC236}">
                <a16:creationId xmlns:a16="http://schemas.microsoft.com/office/drawing/2014/main" id="{E98878A5-FFFA-824A-8D98-1DCAC15B414A}"/>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83A4F12F-D04B-454C-9D4C-C62D64FDDDB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February 27, 2012</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WEED Species</a:t>
            </a:r>
            <a:r>
              <a:rPr lang="en-US" baseline="0" dirty="0"/>
              <a:t> found resistant to glyphosate by 2018</a:t>
            </a:r>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56</a:t>
            </a:fld>
            <a:endParaRPr lang="en-US" altLang="en-US"/>
          </a:p>
        </p:txBody>
      </p:sp>
    </p:spTree>
    <p:extLst>
      <p:ext uri="{BB962C8B-B14F-4D97-AF65-F5344CB8AC3E}">
        <p14:creationId xmlns:p14="http://schemas.microsoft.com/office/powerpoint/2010/main" val="4230567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DE4744DC-085B-BC4F-A5F5-D2215CF862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6D22BA-1E1E-6246-98AB-E0A5D6C90346}" type="slidenum">
              <a:rPr lang="en-US" altLang="en-US" sz="1200" smtClean="0"/>
              <a:pPr/>
              <a:t>57</a:t>
            </a:fld>
            <a:endParaRPr lang="en-US" altLang="en-US" sz="1200"/>
          </a:p>
        </p:txBody>
      </p:sp>
      <p:sp>
        <p:nvSpPr>
          <p:cNvPr id="108546" name="Rectangle 2">
            <a:extLst>
              <a:ext uri="{FF2B5EF4-FFF2-40B4-BE49-F238E27FC236}">
                <a16:creationId xmlns:a16="http://schemas.microsoft.com/office/drawing/2014/main" id="{7240B35A-4E40-444D-8130-739A0C734EC8}"/>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3C8798E-3F12-4B4F-958E-E66B893A75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January 19, 2016</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To be covered </a:t>
            </a:r>
          </a:p>
          <a:p>
            <a:pPr marL="171450" indent="-171450" rtl="0">
              <a:buFont typeface="Arial" panose="020B0604020202020204" pitchFamily="34" charset="0"/>
              <a:buChar char="•"/>
            </a:pPr>
            <a:r>
              <a:rPr lang="en-US" dirty="0"/>
              <a:t>overview of the development in biotechnology in agriculture including the latest technologies, </a:t>
            </a:r>
          </a:p>
          <a:p>
            <a:pPr marL="171450" indent="-171450" rtl="0">
              <a:buFont typeface="Arial" panose="020B0604020202020204" pitchFamily="34" charset="0"/>
              <a:buChar char="•"/>
            </a:pPr>
            <a:r>
              <a:rPr lang="en-US" dirty="0"/>
              <a:t>applications and implications to the future of food,</a:t>
            </a:r>
          </a:p>
          <a:p>
            <a:pPr marL="171450" indent="-171450" rtl="0">
              <a:buFont typeface="Arial" panose="020B0604020202020204" pitchFamily="34" charset="0"/>
              <a:buChar char="•"/>
            </a:pPr>
            <a:r>
              <a:rPr lang="en-US" dirty="0"/>
              <a:t>historical background</a:t>
            </a:r>
          </a:p>
          <a:p>
            <a:pPr marL="171450" indent="-171450" rtl="0">
              <a:buFont typeface="Arial" panose="020B0604020202020204" pitchFamily="34" charset="0"/>
              <a:buChar char="•"/>
            </a:pPr>
            <a:r>
              <a:rPr lang="en-US" dirty="0"/>
              <a:t>domestic policy, and if possible, global policy and its challenges.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58</a:t>
            </a:fld>
            <a:endParaRPr lang="en-US" altLang="en-US"/>
          </a:p>
        </p:txBody>
      </p:sp>
    </p:spTree>
    <p:extLst>
      <p:ext uri="{BB962C8B-B14F-4D97-AF65-F5344CB8AC3E}">
        <p14:creationId xmlns:p14="http://schemas.microsoft.com/office/powerpoint/2010/main" val="302320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7A1DC12C-7D49-CA46-82C0-49F434E16682}"/>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3ECE3863-7ACE-3D47-80FF-1AB403E3E9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http://www.un.org/apps/news/story.asp?NewsID=51526#.WRC5wFPytp8  </a:t>
            </a:r>
          </a:p>
        </p:txBody>
      </p:sp>
      <p:sp>
        <p:nvSpPr>
          <p:cNvPr id="112643" name="Slide Number Placeholder 3">
            <a:extLst>
              <a:ext uri="{FF2B5EF4-FFF2-40B4-BE49-F238E27FC236}">
                <a16:creationId xmlns:a16="http://schemas.microsoft.com/office/drawing/2014/main" id="{C0611FF7-9585-B041-A74D-08C7D241CE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737A60BC-A478-C94B-82E9-6ADE4B54E099}" type="slidenum">
              <a:rPr lang="en-US" altLang="en-US" smtClean="0"/>
              <a:pPr>
                <a:spcBef>
                  <a:spcPct val="0"/>
                </a:spcBef>
              </a:pPr>
              <a:t>59</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5EFB4C3-B151-B343-802C-FE39B8DABF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8ED55EFC-F62B-ED4A-81E5-5C56ECE227D5}" type="slidenum">
              <a:rPr lang="en-US" altLang="en-US" smtClean="0"/>
              <a:pPr>
                <a:spcBef>
                  <a:spcPct val="0"/>
                </a:spcBef>
              </a:pPr>
              <a:t>64</a:t>
            </a:fld>
            <a:endParaRPr lang="en-US" altLang="en-US"/>
          </a:p>
        </p:txBody>
      </p:sp>
      <p:sp>
        <p:nvSpPr>
          <p:cNvPr id="115714" name="Rectangle 2">
            <a:extLst>
              <a:ext uri="{FF2B5EF4-FFF2-40B4-BE49-F238E27FC236}">
                <a16:creationId xmlns:a16="http://schemas.microsoft.com/office/drawing/2014/main" id="{751C85AD-F8A6-1943-8BD2-07DE1DAB5D49}"/>
              </a:ext>
            </a:extLst>
          </p:cNvPr>
          <p:cNvSpPr>
            <a:spLocks noGrp="1" noRot="1" noChangeAspect="1" noChangeArrowheads="1" noTextEdit="1"/>
          </p:cNvSpPr>
          <p:nvPr>
            <p:ph type="sldImg"/>
          </p:nvPr>
        </p:nvSpPr>
        <p:spPr>
          <a:solidFill>
            <a:srgbClr val="FFFFFF"/>
          </a:solidFill>
          <a:ln/>
        </p:spPr>
      </p:sp>
      <p:sp>
        <p:nvSpPr>
          <p:cNvPr id="115715" name="Rectangle 3">
            <a:extLst>
              <a:ext uri="{FF2B5EF4-FFF2-40B4-BE49-F238E27FC236}">
                <a16:creationId xmlns:a16="http://schemas.microsoft.com/office/drawing/2014/main" id="{A982FF28-6DD8-2A41-B107-E494EC19061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May 8, 2017</a:t>
            </a:r>
            <a:endParaRPr lang="en-US" altLang="en-US" b="1">
              <a:solidFill>
                <a:srgbClr val="FF0000"/>
              </a:solidFill>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F041107C-C962-0640-881C-7DF125F903F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lgn="r">
              <a:spcBef>
                <a:spcPct val="0"/>
              </a:spcBef>
            </a:pPr>
            <a:fld id="{F48D1FC3-F867-3D4B-AA7E-01A6ED0348AE}" type="slidenum">
              <a:rPr lang="en-US" altLang="en-US"/>
              <a:pPr algn="r">
                <a:spcBef>
                  <a:spcPct val="0"/>
                </a:spcBef>
              </a:pPr>
              <a:t>65</a:t>
            </a:fld>
            <a:endParaRPr lang="en-US" altLang="en-US"/>
          </a:p>
        </p:txBody>
      </p:sp>
      <p:sp>
        <p:nvSpPr>
          <p:cNvPr id="117762" name="Rectangle 2">
            <a:extLst>
              <a:ext uri="{FF2B5EF4-FFF2-40B4-BE49-F238E27FC236}">
                <a16:creationId xmlns:a16="http://schemas.microsoft.com/office/drawing/2014/main" id="{515651D3-DA6B-C34F-B38A-F44DE4DA3A13}"/>
              </a:ext>
            </a:extLst>
          </p:cNvPr>
          <p:cNvSpPr>
            <a:spLocks noGrp="1" noRot="1" noChangeAspect="1" noChangeArrowheads="1" noTextEdit="1"/>
          </p:cNvSpPr>
          <p:nvPr>
            <p:ph type="sldImg"/>
          </p:nvPr>
        </p:nvSpPr>
        <p:spPr>
          <a:solidFill>
            <a:srgbClr val="FFFFFF"/>
          </a:solidFill>
          <a:ln/>
        </p:spPr>
      </p:sp>
      <p:sp>
        <p:nvSpPr>
          <p:cNvPr id="117763" name="Rectangle 3">
            <a:extLst>
              <a:ext uri="{FF2B5EF4-FFF2-40B4-BE49-F238E27FC236}">
                <a16:creationId xmlns:a16="http://schemas.microsoft.com/office/drawing/2014/main" id="{09114AC7-BD2B-4A45-AF8D-87A1BA5BA3E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pitchFamily="2" charset="0"/>
                <a:ea typeface="ＭＳ Ｐゴシック" panose="020B0600070205080204" pitchFamily="34" charset="-128"/>
              </a:rPr>
              <a:t>February 16, 2012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F36E74-8DD2-E24E-99A3-B7A9A4F58962}"/>
              </a:ext>
            </a:extLst>
          </p:cNvPr>
          <p:cNvSpPr>
            <a:spLocks noGrp="1" noChangeArrowheads="1"/>
          </p:cNvSpPr>
          <p:nvPr>
            <p:ph type="sldNum" sz="quarter" idx="5"/>
          </p:nvPr>
        </p:nvSpPr>
        <p:spPr>
          <a:ln/>
        </p:spPr>
        <p:txBody>
          <a:bodyPr/>
          <a:lstStyle/>
          <a:p>
            <a:fld id="{8B087E0D-73A3-D14E-A0E6-4DE7279FB23F}" type="slidenum">
              <a:rPr lang="en-US" altLang="en-US"/>
              <a:pPr/>
              <a:t>5</a:t>
            </a:fld>
            <a:endParaRPr lang="en-US" altLang="en-US"/>
          </a:p>
        </p:txBody>
      </p:sp>
      <p:sp>
        <p:nvSpPr>
          <p:cNvPr id="468994" name="Rectangle 2">
            <a:extLst>
              <a:ext uri="{FF2B5EF4-FFF2-40B4-BE49-F238E27FC236}">
                <a16:creationId xmlns:a16="http://schemas.microsoft.com/office/drawing/2014/main" id="{085342FE-EE5D-AC44-8863-AFA1AC05E3FA}"/>
              </a:ext>
            </a:extLst>
          </p:cNvPr>
          <p:cNvSpPr>
            <a:spLocks noGrp="1" noRot="1" noChangeAspect="1" noChangeArrowheads="1" noTextEdit="1"/>
          </p:cNvSpPr>
          <p:nvPr>
            <p:ph type="sldImg"/>
          </p:nvPr>
        </p:nvSpPr>
        <p:spPr>
          <a:ln/>
        </p:spPr>
      </p:sp>
      <p:sp>
        <p:nvSpPr>
          <p:cNvPr id="468995" name="Rectangle 3">
            <a:extLst>
              <a:ext uri="{FF2B5EF4-FFF2-40B4-BE49-F238E27FC236}">
                <a16:creationId xmlns:a16="http://schemas.microsoft.com/office/drawing/2014/main" id="{A72D5A58-DAF4-7840-99E3-8D02E8A2AD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074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4994AA-9510-A446-B0FB-DB30F5528A22}"/>
              </a:ext>
            </a:extLst>
          </p:cNvPr>
          <p:cNvSpPr>
            <a:spLocks noGrp="1" noChangeArrowheads="1"/>
          </p:cNvSpPr>
          <p:nvPr>
            <p:ph type="sldNum" sz="quarter" idx="5"/>
          </p:nvPr>
        </p:nvSpPr>
        <p:spPr>
          <a:ln/>
        </p:spPr>
        <p:txBody>
          <a:bodyPr/>
          <a:lstStyle/>
          <a:p>
            <a:fld id="{1B5DAAEA-1F3A-9240-8AAE-6F76E45E91CC}" type="slidenum">
              <a:rPr lang="en-US" altLang="en-US"/>
              <a:pPr/>
              <a:t>6</a:t>
            </a:fld>
            <a:endParaRPr lang="en-US" altLang="en-US"/>
          </a:p>
        </p:txBody>
      </p:sp>
      <p:sp>
        <p:nvSpPr>
          <p:cNvPr id="470018" name="Rectangle 2">
            <a:extLst>
              <a:ext uri="{FF2B5EF4-FFF2-40B4-BE49-F238E27FC236}">
                <a16:creationId xmlns:a16="http://schemas.microsoft.com/office/drawing/2014/main" id="{668AB431-0743-1544-9918-B49CCC1671F6}"/>
              </a:ext>
            </a:extLst>
          </p:cNvPr>
          <p:cNvSpPr>
            <a:spLocks noGrp="1" noRot="1" noChangeAspect="1" noChangeArrowheads="1" noTextEdit="1"/>
          </p:cNvSpPr>
          <p:nvPr>
            <p:ph type="sldImg"/>
          </p:nvPr>
        </p:nvSpPr>
        <p:spPr>
          <a:ln/>
        </p:spPr>
      </p:sp>
      <p:sp>
        <p:nvSpPr>
          <p:cNvPr id="470019" name="Rectangle 3">
            <a:extLst>
              <a:ext uri="{FF2B5EF4-FFF2-40B4-BE49-F238E27FC236}">
                <a16:creationId xmlns:a16="http://schemas.microsoft.com/office/drawing/2014/main" id="{A00DF1C3-4565-384B-B6D7-D256EC9D76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0662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3F27ED-0B87-4045-8E75-82B27898FE75}"/>
              </a:ext>
            </a:extLst>
          </p:cNvPr>
          <p:cNvSpPr>
            <a:spLocks noGrp="1" noChangeArrowheads="1"/>
          </p:cNvSpPr>
          <p:nvPr>
            <p:ph type="sldNum" sz="quarter" idx="5"/>
          </p:nvPr>
        </p:nvSpPr>
        <p:spPr>
          <a:ln/>
        </p:spPr>
        <p:txBody>
          <a:bodyPr/>
          <a:lstStyle/>
          <a:p>
            <a:fld id="{05E86B8E-78CD-C74C-A8DB-AE7C2C1804EA}" type="slidenum">
              <a:rPr lang="en-US" altLang="en-US"/>
              <a:pPr/>
              <a:t>7</a:t>
            </a:fld>
            <a:endParaRPr lang="en-US" altLang="en-US"/>
          </a:p>
        </p:txBody>
      </p:sp>
      <p:sp>
        <p:nvSpPr>
          <p:cNvPr id="472066" name="Rectangle 2">
            <a:extLst>
              <a:ext uri="{FF2B5EF4-FFF2-40B4-BE49-F238E27FC236}">
                <a16:creationId xmlns:a16="http://schemas.microsoft.com/office/drawing/2014/main" id="{49EDFA62-C170-1848-9653-2CD61249BA8B}"/>
              </a:ext>
            </a:extLst>
          </p:cNvPr>
          <p:cNvSpPr>
            <a:spLocks noGrp="1" noRot="1" noChangeAspect="1" noChangeArrowheads="1" noTextEdit="1"/>
          </p:cNvSpPr>
          <p:nvPr>
            <p:ph type="sldImg"/>
          </p:nvPr>
        </p:nvSpPr>
        <p:spPr>
          <a:ln/>
        </p:spPr>
      </p:sp>
      <p:sp>
        <p:nvSpPr>
          <p:cNvPr id="472067" name="Rectangle 3">
            <a:extLst>
              <a:ext uri="{FF2B5EF4-FFF2-40B4-BE49-F238E27FC236}">
                <a16:creationId xmlns:a16="http://schemas.microsoft.com/office/drawing/2014/main" id="{5A54FEA7-1CC8-C148-A144-7AC57B3915C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9052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AB335-7FB5-434B-84DC-B9A60AA91841}"/>
              </a:ext>
            </a:extLst>
          </p:cNvPr>
          <p:cNvSpPr>
            <a:spLocks noGrp="1" noChangeArrowheads="1"/>
          </p:cNvSpPr>
          <p:nvPr>
            <p:ph type="sldNum" sz="quarter" idx="5"/>
          </p:nvPr>
        </p:nvSpPr>
        <p:spPr>
          <a:ln/>
        </p:spPr>
        <p:txBody>
          <a:bodyPr/>
          <a:lstStyle/>
          <a:p>
            <a:fld id="{3479C1BD-E460-A54F-BFAC-D41906F78B0A}" type="slidenum">
              <a:rPr lang="en-US" altLang="en-US"/>
              <a:pPr/>
              <a:t>8</a:t>
            </a:fld>
            <a:endParaRPr lang="en-US" altLang="en-US"/>
          </a:p>
        </p:txBody>
      </p:sp>
      <p:sp>
        <p:nvSpPr>
          <p:cNvPr id="473090" name="Rectangle 2">
            <a:extLst>
              <a:ext uri="{FF2B5EF4-FFF2-40B4-BE49-F238E27FC236}">
                <a16:creationId xmlns:a16="http://schemas.microsoft.com/office/drawing/2014/main" id="{5A3E2C6D-6836-CB43-915B-B028F5FE4951}"/>
              </a:ext>
            </a:extLst>
          </p:cNvPr>
          <p:cNvSpPr>
            <a:spLocks noGrp="1" noRot="1" noChangeAspect="1" noChangeArrowheads="1" noTextEdit="1"/>
          </p:cNvSpPr>
          <p:nvPr>
            <p:ph type="sldImg"/>
          </p:nvPr>
        </p:nvSpPr>
        <p:spPr>
          <a:ln/>
        </p:spPr>
      </p:sp>
      <p:sp>
        <p:nvSpPr>
          <p:cNvPr id="473091" name="Rectangle 3">
            <a:extLst>
              <a:ext uri="{FF2B5EF4-FFF2-40B4-BE49-F238E27FC236}">
                <a16:creationId xmlns:a16="http://schemas.microsoft.com/office/drawing/2014/main" id="{3D02BFFA-88C7-BA48-8D5E-A4622AC74760}"/>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0420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6CE4C28D-CD8D-254F-8853-3FE19F1D6738}"/>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4D6804AD-2D4B-5340-A78F-82EA965BEF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imes" pitchFamily="2" charset="0"/>
                <a:ea typeface="ＭＳ Ｐゴシック" panose="020B0600070205080204" pitchFamily="34" charset="-128"/>
              </a:rPr>
              <a:t>The methods used in mutation breeding have been in use since the 1950s and are excluded from GMO legislation, because such mutations also occur without human intervention but with a much lower frequency. The occurrence of mutations is considered to be a natural process, commonly used by breeders to exploit natural variation, that is simply boosted by the applied technique. Up to now, more than 3200 officially released cultivars are known to have been obtained by mutation breeding, among them more than 600 cultivated lines of wheat, rice and maize</a:t>
            </a:r>
          </a:p>
        </p:txBody>
      </p:sp>
      <p:sp>
        <p:nvSpPr>
          <p:cNvPr id="31747" name="Slide Number Placeholder 3">
            <a:extLst>
              <a:ext uri="{FF2B5EF4-FFF2-40B4-BE49-F238E27FC236}">
                <a16:creationId xmlns:a16="http://schemas.microsoft.com/office/drawing/2014/main" id="{C9056197-1578-454A-A709-6BA5B1DE34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BC219922-6F2F-2140-8199-3C293D204B98}" type="slidenum">
              <a:rPr lang="en-GB" altLang="en-US" smtClean="0"/>
              <a:pPr>
                <a:spcBef>
                  <a:spcPct val="0"/>
                </a:spcBef>
              </a:pPr>
              <a:t>11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9EB51D8-AA7B-DC49-9166-83429B0864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B23A1E-4799-114F-A387-2BE2AFFC9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52EA2A-5F77-C14E-8D6B-EDE7B01C08AF}"/>
              </a:ext>
            </a:extLst>
          </p:cNvPr>
          <p:cNvSpPr>
            <a:spLocks noGrp="1" noChangeArrowheads="1"/>
          </p:cNvSpPr>
          <p:nvPr>
            <p:ph type="sldNum" sz="quarter" idx="12"/>
          </p:nvPr>
        </p:nvSpPr>
        <p:spPr>
          <a:ln/>
        </p:spPr>
        <p:txBody>
          <a:bodyPr/>
          <a:lstStyle>
            <a:lvl1pPr>
              <a:defRPr/>
            </a:lvl1pPr>
          </a:lstStyle>
          <a:p>
            <a:pPr>
              <a:defRPr/>
            </a:pPr>
            <a:fld id="{54DF1A45-878D-4A4B-9093-8C9664B34642}" type="slidenum">
              <a:rPr lang="en-US" altLang="en-US"/>
              <a:pPr>
                <a:defRPr/>
              </a:pPr>
              <a:t>‹#›</a:t>
            </a:fld>
            <a:endParaRPr lang="en-US" altLang="en-US"/>
          </a:p>
        </p:txBody>
      </p:sp>
    </p:spTree>
    <p:extLst>
      <p:ext uri="{BB962C8B-B14F-4D97-AF65-F5344CB8AC3E}">
        <p14:creationId xmlns:p14="http://schemas.microsoft.com/office/powerpoint/2010/main" val="39467322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0B1C50-1B1B-6B41-9C32-89139F23F1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D41841-41DE-764C-9FF7-12EADB8D8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80AEAA-1417-7646-A269-EDBF75A757E3}"/>
              </a:ext>
            </a:extLst>
          </p:cNvPr>
          <p:cNvSpPr>
            <a:spLocks noGrp="1" noChangeArrowheads="1"/>
          </p:cNvSpPr>
          <p:nvPr>
            <p:ph type="sldNum" sz="quarter" idx="12"/>
          </p:nvPr>
        </p:nvSpPr>
        <p:spPr>
          <a:ln/>
        </p:spPr>
        <p:txBody>
          <a:bodyPr/>
          <a:lstStyle>
            <a:lvl1pPr>
              <a:defRPr/>
            </a:lvl1pPr>
          </a:lstStyle>
          <a:p>
            <a:pPr>
              <a:defRPr/>
            </a:pPr>
            <a:fld id="{24BDEC91-FD04-CC41-AEAB-C611E93B0513}" type="slidenum">
              <a:rPr lang="en-US" altLang="en-US"/>
              <a:pPr>
                <a:defRPr/>
              </a:pPr>
              <a:t>‹#›</a:t>
            </a:fld>
            <a:endParaRPr lang="en-US" altLang="en-US"/>
          </a:p>
        </p:txBody>
      </p:sp>
    </p:spTree>
    <p:extLst>
      <p:ext uri="{BB962C8B-B14F-4D97-AF65-F5344CB8AC3E}">
        <p14:creationId xmlns:p14="http://schemas.microsoft.com/office/powerpoint/2010/main" val="62166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02C77-ADB7-DE4B-958A-10F10C52D4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509559-63A9-1044-B150-F93B63D31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414D81-5B8E-5A44-98A8-E5DAAAFB82CD}"/>
              </a:ext>
            </a:extLst>
          </p:cNvPr>
          <p:cNvSpPr>
            <a:spLocks noGrp="1" noChangeArrowheads="1"/>
          </p:cNvSpPr>
          <p:nvPr>
            <p:ph type="sldNum" sz="quarter" idx="12"/>
          </p:nvPr>
        </p:nvSpPr>
        <p:spPr>
          <a:ln/>
        </p:spPr>
        <p:txBody>
          <a:bodyPr/>
          <a:lstStyle>
            <a:lvl1pPr>
              <a:defRPr/>
            </a:lvl1pPr>
          </a:lstStyle>
          <a:p>
            <a:pPr>
              <a:defRPr/>
            </a:pPr>
            <a:fld id="{5CAFB426-E65F-9E4D-895E-CD3205FA2F7D}" type="slidenum">
              <a:rPr lang="en-US" altLang="en-US"/>
              <a:pPr>
                <a:defRPr/>
              </a:pPr>
              <a:t>‹#›</a:t>
            </a:fld>
            <a:endParaRPr lang="en-US" altLang="en-US"/>
          </a:p>
        </p:txBody>
      </p:sp>
    </p:spTree>
    <p:extLst>
      <p:ext uri="{BB962C8B-B14F-4D97-AF65-F5344CB8AC3E}">
        <p14:creationId xmlns:p14="http://schemas.microsoft.com/office/powerpoint/2010/main" val="38506725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14B13D-6628-9240-801D-3640440E2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F34847-2920-9440-A754-D3694F76A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E3CD72-D466-F44A-A99B-35375AB4BECC}"/>
              </a:ext>
            </a:extLst>
          </p:cNvPr>
          <p:cNvSpPr>
            <a:spLocks noGrp="1" noChangeArrowheads="1"/>
          </p:cNvSpPr>
          <p:nvPr>
            <p:ph type="sldNum" sz="quarter" idx="12"/>
          </p:nvPr>
        </p:nvSpPr>
        <p:spPr>
          <a:ln/>
        </p:spPr>
        <p:txBody>
          <a:bodyPr/>
          <a:lstStyle>
            <a:lvl1pPr>
              <a:defRPr/>
            </a:lvl1pPr>
          </a:lstStyle>
          <a:p>
            <a:pPr>
              <a:defRPr/>
            </a:pPr>
            <a:fld id="{03422E74-BBBC-BC45-9441-B7907F56FF25}" type="slidenum">
              <a:rPr lang="en-US" altLang="en-US"/>
              <a:pPr>
                <a:defRPr/>
              </a:pPr>
              <a:t>‹#›</a:t>
            </a:fld>
            <a:endParaRPr lang="en-US" altLang="en-US"/>
          </a:p>
        </p:txBody>
      </p:sp>
    </p:spTree>
    <p:extLst>
      <p:ext uri="{BB962C8B-B14F-4D97-AF65-F5344CB8AC3E}">
        <p14:creationId xmlns:p14="http://schemas.microsoft.com/office/powerpoint/2010/main" val="11044691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DEF2E0-1FF6-5244-A38F-58B06F095C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D7A92-4CA5-9E4E-B22E-E75707994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ABE375-5900-8F41-93A6-D76A7D1ECE92}"/>
              </a:ext>
            </a:extLst>
          </p:cNvPr>
          <p:cNvSpPr>
            <a:spLocks noGrp="1" noChangeArrowheads="1"/>
          </p:cNvSpPr>
          <p:nvPr>
            <p:ph type="sldNum" sz="quarter" idx="12"/>
          </p:nvPr>
        </p:nvSpPr>
        <p:spPr>
          <a:ln/>
        </p:spPr>
        <p:txBody>
          <a:bodyPr/>
          <a:lstStyle>
            <a:lvl1pPr>
              <a:defRPr/>
            </a:lvl1pPr>
          </a:lstStyle>
          <a:p>
            <a:pPr>
              <a:defRPr/>
            </a:pPr>
            <a:fld id="{A2E448C9-1B16-AF44-B19D-BFE8C0F74DCB}" type="slidenum">
              <a:rPr lang="en-US" altLang="en-US"/>
              <a:pPr>
                <a:defRPr/>
              </a:pPr>
              <a:t>‹#›</a:t>
            </a:fld>
            <a:endParaRPr lang="en-US" altLang="en-US"/>
          </a:p>
        </p:txBody>
      </p:sp>
    </p:spTree>
    <p:extLst>
      <p:ext uri="{BB962C8B-B14F-4D97-AF65-F5344CB8AC3E}">
        <p14:creationId xmlns:p14="http://schemas.microsoft.com/office/powerpoint/2010/main" val="174435244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61BA6F-E9FB-DF46-9C19-E69DC94D16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8D6E25-7DBB-D34C-8A55-6FBF212E42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B74D7C-8423-CC48-B346-723E6218D28A}"/>
              </a:ext>
            </a:extLst>
          </p:cNvPr>
          <p:cNvSpPr>
            <a:spLocks noGrp="1" noChangeArrowheads="1"/>
          </p:cNvSpPr>
          <p:nvPr>
            <p:ph type="sldNum" sz="quarter" idx="12"/>
          </p:nvPr>
        </p:nvSpPr>
        <p:spPr>
          <a:ln/>
        </p:spPr>
        <p:txBody>
          <a:bodyPr/>
          <a:lstStyle>
            <a:lvl1pPr>
              <a:defRPr/>
            </a:lvl1pPr>
          </a:lstStyle>
          <a:p>
            <a:pPr>
              <a:defRPr/>
            </a:pPr>
            <a:fld id="{8A788DF7-39A0-EC44-AD98-5806D9AF97B2}" type="slidenum">
              <a:rPr lang="en-US" altLang="en-US"/>
              <a:pPr>
                <a:defRPr/>
              </a:pPr>
              <a:t>‹#›</a:t>
            </a:fld>
            <a:endParaRPr lang="en-US" altLang="en-US"/>
          </a:p>
        </p:txBody>
      </p:sp>
    </p:spTree>
    <p:extLst>
      <p:ext uri="{BB962C8B-B14F-4D97-AF65-F5344CB8AC3E}">
        <p14:creationId xmlns:p14="http://schemas.microsoft.com/office/powerpoint/2010/main" val="24450998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AF083F-CD3C-524D-B832-420873CAA7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87DEFA-6CE5-5440-B827-3B5DD7D0E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7FCBDF6-71C6-4A42-A629-FF5B85CB5D70}"/>
              </a:ext>
            </a:extLst>
          </p:cNvPr>
          <p:cNvSpPr>
            <a:spLocks noGrp="1" noChangeArrowheads="1"/>
          </p:cNvSpPr>
          <p:nvPr>
            <p:ph type="sldNum" sz="quarter" idx="12"/>
          </p:nvPr>
        </p:nvSpPr>
        <p:spPr>
          <a:ln/>
        </p:spPr>
        <p:txBody>
          <a:bodyPr/>
          <a:lstStyle>
            <a:lvl1pPr>
              <a:defRPr/>
            </a:lvl1pPr>
          </a:lstStyle>
          <a:p>
            <a:pPr>
              <a:defRPr/>
            </a:pPr>
            <a:fld id="{E06048EC-5052-C24D-99CD-25897CBE9177}" type="slidenum">
              <a:rPr lang="en-US" altLang="en-US"/>
              <a:pPr>
                <a:defRPr/>
              </a:pPr>
              <a:t>‹#›</a:t>
            </a:fld>
            <a:endParaRPr lang="en-US" altLang="en-US"/>
          </a:p>
        </p:txBody>
      </p:sp>
    </p:spTree>
    <p:extLst>
      <p:ext uri="{BB962C8B-B14F-4D97-AF65-F5344CB8AC3E}">
        <p14:creationId xmlns:p14="http://schemas.microsoft.com/office/powerpoint/2010/main" val="12586415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234DFC-A236-C246-B77B-71312CB800F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10B3EB-CEBC-B749-BE36-A6A6F3C567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F18926-1F74-9B45-AAB5-C6B25CD8AC3C}"/>
              </a:ext>
            </a:extLst>
          </p:cNvPr>
          <p:cNvSpPr>
            <a:spLocks noGrp="1" noChangeArrowheads="1"/>
          </p:cNvSpPr>
          <p:nvPr>
            <p:ph type="sldNum" sz="quarter" idx="12"/>
          </p:nvPr>
        </p:nvSpPr>
        <p:spPr>
          <a:ln/>
        </p:spPr>
        <p:txBody>
          <a:bodyPr/>
          <a:lstStyle>
            <a:lvl1pPr>
              <a:defRPr/>
            </a:lvl1pPr>
          </a:lstStyle>
          <a:p>
            <a:pPr>
              <a:defRPr/>
            </a:pPr>
            <a:fld id="{0832E52C-11E3-BA4A-BB3A-5D8BA2290D8E}" type="slidenum">
              <a:rPr lang="en-US" altLang="en-US"/>
              <a:pPr>
                <a:defRPr/>
              </a:pPr>
              <a:t>‹#›</a:t>
            </a:fld>
            <a:endParaRPr lang="en-US" altLang="en-US"/>
          </a:p>
        </p:txBody>
      </p:sp>
    </p:spTree>
    <p:extLst>
      <p:ext uri="{BB962C8B-B14F-4D97-AF65-F5344CB8AC3E}">
        <p14:creationId xmlns:p14="http://schemas.microsoft.com/office/powerpoint/2010/main" val="5563363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CC4CA50-42F0-644B-B76F-C3216F284C2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BAC73F-8C0E-7A4F-91DB-AB387DB18E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C745B4D-D8DD-4D40-BDF2-9EF7D1DDCB00}"/>
              </a:ext>
            </a:extLst>
          </p:cNvPr>
          <p:cNvSpPr>
            <a:spLocks noGrp="1" noChangeArrowheads="1"/>
          </p:cNvSpPr>
          <p:nvPr>
            <p:ph type="sldNum" sz="quarter" idx="12"/>
          </p:nvPr>
        </p:nvSpPr>
        <p:spPr>
          <a:ln/>
        </p:spPr>
        <p:txBody>
          <a:bodyPr/>
          <a:lstStyle>
            <a:lvl1pPr>
              <a:defRPr/>
            </a:lvl1pPr>
          </a:lstStyle>
          <a:p>
            <a:pPr>
              <a:defRPr/>
            </a:pPr>
            <a:fld id="{984A0215-A289-E446-B7CF-944D5A23C85D}" type="slidenum">
              <a:rPr lang="en-US" altLang="en-US"/>
              <a:pPr>
                <a:defRPr/>
              </a:pPr>
              <a:t>‹#›</a:t>
            </a:fld>
            <a:endParaRPr lang="en-US" altLang="en-US"/>
          </a:p>
        </p:txBody>
      </p:sp>
    </p:spTree>
    <p:extLst>
      <p:ext uri="{BB962C8B-B14F-4D97-AF65-F5344CB8AC3E}">
        <p14:creationId xmlns:p14="http://schemas.microsoft.com/office/powerpoint/2010/main" val="12455121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550BC5-C2E8-944C-A512-197C842A83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293EC6-9DE0-6F41-B804-14C1B69C8D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EF4369-B1D3-6F4E-AA5D-9917EBD4B3EB}"/>
              </a:ext>
            </a:extLst>
          </p:cNvPr>
          <p:cNvSpPr>
            <a:spLocks noGrp="1" noChangeArrowheads="1"/>
          </p:cNvSpPr>
          <p:nvPr>
            <p:ph type="sldNum" sz="quarter" idx="12"/>
          </p:nvPr>
        </p:nvSpPr>
        <p:spPr>
          <a:ln/>
        </p:spPr>
        <p:txBody>
          <a:bodyPr/>
          <a:lstStyle>
            <a:lvl1pPr>
              <a:defRPr/>
            </a:lvl1pPr>
          </a:lstStyle>
          <a:p>
            <a:pPr>
              <a:defRPr/>
            </a:pPr>
            <a:fld id="{4A83E9C3-C038-4045-B805-700D9E6063D1}" type="slidenum">
              <a:rPr lang="en-US" altLang="en-US"/>
              <a:pPr>
                <a:defRPr/>
              </a:pPr>
              <a:t>‹#›</a:t>
            </a:fld>
            <a:endParaRPr lang="en-US" altLang="en-US"/>
          </a:p>
        </p:txBody>
      </p:sp>
    </p:spTree>
    <p:extLst>
      <p:ext uri="{BB962C8B-B14F-4D97-AF65-F5344CB8AC3E}">
        <p14:creationId xmlns:p14="http://schemas.microsoft.com/office/powerpoint/2010/main" val="17338125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D6DC1D-DE7C-EF44-9E63-6D4BC7F3E3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96EA69-D337-C642-B027-443574CC79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44B181-D37C-A943-A8D8-A6468E4777F3}"/>
              </a:ext>
            </a:extLst>
          </p:cNvPr>
          <p:cNvSpPr>
            <a:spLocks noGrp="1" noChangeArrowheads="1"/>
          </p:cNvSpPr>
          <p:nvPr>
            <p:ph type="sldNum" sz="quarter" idx="12"/>
          </p:nvPr>
        </p:nvSpPr>
        <p:spPr>
          <a:ln/>
        </p:spPr>
        <p:txBody>
          <a:bodyPr/>
          <a:lstStyle>
            <a:lvl1pPr>
              <a:defRPr/>
            </a:lvl1pPr>
          </a:lstStyle>
          <a:p>
            <a:pPr>
              <a:defRPr/>
            </a:pPr>
            <a:fld id="{4E22EA8F-BF35-8F40-9BAE-95FF24C2FF3B}" type="slidenum">
              <a:rPr lang="en-US" altLang="en-US"/>
              <a:pPr>
                <a:defRPr/>
              </a:pPr>
              <a:t>‹#›</a:t>
            </a:fld>
            <a:endParaRPr lang="en-US" altLang="en-US"/>
          </a:p>
        </p:txBody>
      </p:sp>
    </p:spTree>
    <p:extLst>
      <p:ext uri="{BB962C8B-B14F-4D97-AF65-F5344CB8AC3E}">
        <p14:creationId xmlns:p14="http://schemas.microsoft.com/office/powerpoint/2010/main" val="36815497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5E76"/>
            </a:gs>
            <a:gs pos="100000">
              <a:schemeClr val="hlink"/>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CA16C4-DC0D-C74C-8353-129E37278712}"/>
              </a:ext>
            </a:extLst>
          </p:cNvPr>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B46A40F-0F29-4A43-A617-05E92CBC1017}"/>
              </a:ext>
            </a:extLst>
          </p:cNvPr>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88E98E-1524-E747-A17A-AA7F684B7983}"/>
              </a:ext>
            </a:extLst>
          </p:cNvPr>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40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83428DAA-9F82-D942-8A8E-A8BDAE696E57}"/>
              </a:ext>
            </a:extLst>
          </p:cNvPr>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eaLnBrk="0" hangingPunct="0">
              <a:defRPr sz="140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3DC79B54-1EC9-EE40-A460-00F85A5FC5A9}"/>
              </a:ext>
            </a:extLst>
          </p:cNvPr>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D5F16A94-E914-DD4B-A20C-23ACC99496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2.jpe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2.emf"/><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jpe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52.emf"/><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bit.ly/w0AXOq" TargetMode="External"/><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10055" y="26828"/>
            <a:ext cx="10297055" cy="6858000"/>
          </a:xfrm>
          <a:prstGeom prst="rect">
            <a:avLst/>
          </a:prstGeom>
        </p:spPr>
      </p:pic>
      <p:sp>
        <p:nvSpPr>
          <p:cNvPr id="3" name="WordArt 12" descr="Narrow vertical">
            <a:extLst>
              <a:ext uri="{FF2B5EF4-FFF2-40B4-BE49-F238E27FC236}">
                <a16:creationId xmlns:a16="http://schemas.microsoft.com/office/drawing/2014/main" id="{456E3A76-8EBD-6E46-B51A-77C8A2E097D9}"/>
              </a:ext>
            </a:extLst>
          </p:cNvPr>
          <p:cNvSpPr>
            <a:spLocks noChangeArrowheads="1" noChangeShapeType="1" noTextEdit="1"/>
          </p:cNvSpPr>
          <p:nvPr/>
        </p:nvSpPr>
        <p:spPr bwMode="auto">
          <a:xfrm>
            <a:off x="677863" y="168275"/>
            <a:ext cx="9291637" cy="2344738"/>
          </a:xfrm>
          <a:prstGeom prst="rect">
            <a:avLst/>
          </a:prstGeom>
        </p:spPr>
        <p:txBody>
          <a:bodyPr wrap="none" fromWordArt="1">
            <a:prstTxWarp prst="textCurveUp">
              <a:avLst>
                <a:gd name="adj" fmla="val 40356"/>
              </a:avLst>
            </a:prstTxWarp>
          </a:bodyPr>
          <a:lstStyle/>
          <a:p>
            <a:pPr algn="ctr"/>
            <a:r>
              <a:rPr lang="en-US" sz="3600" b="1" kern="1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halkboard" panose="03050602040202020205" pitchFamily="66" charset="77"/>
                <a:cs typeface="Arial Black" panose="020B0604020202020204" pitchFamily="34" charset="0"/>
              </a:rPr>
              <a:t> What’s Up with Engineering and Editing of Plants and Foods…</a:t>
            </a:r>
          </a:p>
          <a:p>
            <a:pPr algn="ctr"/>
            <a:r>
              <a:rPr lang="en-US" sz="3600" b="1" kern="1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halkboard" panose="03050602040202020205" pitchFamily="66" charset="77"/>
                <a:cs typeface="Arial Black" panose="020B0604020202020204" pitchFamily="34" charset="0"/>
              </a:rPr>
              <a:t>and  Some Other Thoughts</a:t>
            </a:r>
          </a:p>
        </p:txBody>
      </p:sp>
      <p:sp>
        <p:nvSpPr>
          <p:cNvPr id="4" name="Text Box 5">
            <a:extLst>
              <a:ext uri="{FF2B5EF4-FFF2-40B4-BE49-F238E27FC236}">
                <a16:creationId xmlns:a16="http://schemas.microsoft.com/office/drawing/2014/main" id="{BD560E41-AC02-C844-88BF-E0279921C73B}"/>
              </a:ext>
            </a:extLst>
          </p:cNvPr>
          <p:cNvSpPr txBox="1">
            <a:spLocks noChangeArrowheads="1"/>
          </p:cNvSpPr>
          <p:nvPr/>
        </p:nvSpPr>
        <p:spPr bwMode="auto">
          <a:xfrm>
            <a:off x="5630194" y="4911045"/>
            <a:ext cx="4214039" cy="1631216"/>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2000" b="1" i="1" dirty="0">
                <a:ln w="12700" cmpd="sng">
                  <a:solidFill>
                    <a:schemeClr val="accent4"/>
                  </a:solidFill>
                  <a:prstDash val="solid"/>
                </a:ln>
                <a:solidFill>
                  <a:schemeClr val="bg1">
                    <a:lumMod val="65000"/>
                  </a:schemeClr>
                </a:solidFill>
                <a:latin typeface="Chalkboard" panose="03050602040202020205" pitchFamily="66" charset="77"/>
              </a:rPr>
              <a:t>Peggy G. Lemaux</a:t>
            </a:r>
          </a:p>
          <a:p>
            <a:pPr>
              <a:defRPr/>
            </a:pPr>
            <a:r>
              <a:rPr lang="en-US" altLang="en-US" sz="2000" b="1" i="1" dirty="0">
                <a:ln w="12700" cmpd="sng">
                  <a:solidFill>
                    <a:schemeClr val="accent4"/>
                  </a:solidFill>
                  <a:prstDash val="solid"/>
                </a:ln>
                <a:solidFill>
                  <a:schemeClr val="bg1">
                    <a:lumMod val="65000"/>
                  </a:schemeClr>
                </a:solidFill>
                <a:latin typeface="Chalkboard" panose="03050602040202020205" pitchFamily="66" charset="77"/>
              </a:rPr>
              <a:t>University of California, Berkeley</a:t>
            </a:r>
          </a:p>
          <a:p>
            <a:pPr>
              <a:defRPr/>
            </a:pPr>
            <a:r>
              <a:rPr lang="en-US" altLang="en-US" sz="2000" b="1" i="1" dirty="0">
                <a:ln w="12700" cmpd="sng">
                  <a:solidFill>
                    <a:schemeClr val="accent4"/>
                  </a:solidFill>
                  <a:prstDash val="solid"/>
                </a:ln>
                <a:solidFill>
                  <a:schemeClr val="bg1">
                    <a:lumMod val="65000"/>
                  </a:schemeClr>
                </a:solidFill>
                <a:latin typeface="Chalkboard" panose="03050602040202020205" pitchFamily="66" charset="77"/>
              </a:rPr>
              <a:t>http:/</a:t>
            </a:r>
            <a:r>
              <a:rPr lang="en-US" altLang="en-US" sz="2000" b="1" i="1" dirty="0" err="1">
                <a:ln w="12700" cmpd="sng">
                  <a:solidFill>
                    <a:schemeClr val="accent4"/>
                  </a:solidFill>
                  <a:prstDash val="solid"/>
                </a:ln>
                <a:solidFill>
                  <a:schemeClr val="bg1">
                    <a:lumMod val="65000"/>
                  </a:schemeClr>
                </a:solidFill>
                <a:latin typeface="Chalkboard" panose="03050602040202020205" pitchFamily="66" charset="77"/>
              </a:rPr>
              <a:t>ucbiotech.org</a:t>
            </a:r>
            <a:endParaRPr lang="en-US" altLang="en-US" sz="2000" b="1" i="1" dirty="0">
              <a:ln w="12700" cmpd="sng">
                <a:solidFill>
                  <a:schemeClr val="accent4"/>
                </a:solidFill>
                <a:prstDash val="solid"/>
              </a:ln>
              <a:solidFill>
                <a:schemeClr val="bg1">
                  <a:lumMod val="65000"/>
                </a:schemeClr>
              </a:solidFill>
              <a:latin typeface="Chalkboard" panose="03050602040202020205" pitchFamily="66" charset="77"/>
            </a:endParaRPr>
          </a:p>
          <a:p>
            <a:pPr>
              <a:defRPr/>
            </a:pPr>
            <a:r>
              <a:rPr lang="en-US" altLang="en-US" sz="2000" b="1" i="1" dirty="0">
                <a:ln w="12700" cmpd="sng">
                  <a:solidFill>
                    <a:schemeClr val="accent4"/>
                  </a:solidFill>
                  <a:prstDash val="solid"/>
                </a:ln>
                <a:solidFill>
                  <a:schemeClr val="bg1">
                    <a:lumMod val="65000"/>
                  </a:schemeClr>
                </a:solidFill>
                <a:latin typeface="Chalkboard" panose="03050602040202020205" pitchFamily="66" charset="77"/>
              </a:rPr>
              <a:t>http://</a:t>
            </a:r>
            <a:r>
              <a:rPr lang="en-US" altLang="en-US" sz="2000" b="1" i="1" dirty="0" err="1">
                <a:ln w="12700" cmpd="sng">
                  <a:solidFill>
                    <a:schemeClr val="accent4"/>
                  </a:solidFill>
                  <a:prstDash val="solid"/>
                </a:ln>
                <a:solidFill>
                  <a:schemeClr val="bg1">
                    <a:lumMod val="65000"/>
                  </a:schemeClr>
                </a:solidFill>
                <a:latin typeface="Chalkboard" panose="03050602040202020205" pitchFamily="66" charset="77"/>
              </a:rPr>
              <a:t>pmb.berkeley.edu</a:t>
            </a:r>
            <a:r>
              <a:rPr lang="en-US" altLang="en-US" sz="2000" b="1" i="1" dirty="0">
                <a:ln w="12700" cmpd="sng">
                  <a:solidFill>
                    <a:schemeClr val="accent4"/>
                  </a:solidFill>
                  <a:prstDash val="solid"/>
                </a:ln>
                <a:solidFill>
                  <a:schemeClr val="bg1">
                    <a:lumMod val="65000"/>
                  </a:schemeClr>
                </a:solidFill>
                <a:latin typeface="Chalkboard" panose="03050602040202020205" pitchFamily="66" charset="77"/>
              </a:rPr>
              <a:t>/</a:t>
            </a:r>
            <a:r>
              <a:rPr lang="en-US" altLang="en-US" sz="2000" b="1" i="1" dirty="0" err="1">
                <a:ln w="12700" cmpd="sng">
                  <a:solidFill>
                    <a:schemeClr val="accent4"/>
                  </a:solidFill>
                  <a:prstDash val="solid"/>
                </a:ln>
                <a:solidFill>
                  <a:schemeClr val="bg1">
                    <a:lumMod val="65000"/>
                  </a:schemeClr>
                </a:solidFill>
                <a:latin typeface="Chalkboard" panose="03050602040202020205" pitchFamily="66" charset="77"/>
              </a:rPr>
              <a:t>lemaux</a:t>
            </a:r>
            <a:endParaRPr lang="en-US" altLang="en-US" sz="2000" b="1" i="1" dirty="0">
              <a:ln w="12700" cmpd="sng">
                <a:solidFill>
                  <a:schemeClr val="accent4"/>
                </a:solidFill>
                <a:prstDash val="solid"/>
              </a:ln>
              <a:solidFill>
                <a:schemeClr val="bg1">
                  <a:lumMod val="65000"/>
                </a:schemeClr>
              </a:solidFill>
              <a:latin typeface="Chalkboard" panose="03050602040202020205" pitchFamily="66" charset="77"/>
            </a:endParaRPr>
          </a:p>
          <a:p>
            <a:pPr>
              <a:defRPr/>
            </a:pPr>
            <a:r>
              <a:rPr lang="en-US" altLang="en-US" sz="2000" b="1" i="1" dirty="0">
                <a:ln w="12700" cmpd="sng">
                  <a:solidFill>
                    <a:schemeClr val="accent4"/>
                  </a:solidFill>
                  <a:prstDash val="solid"/>
                </a:ln>
                <a:solidFill>
                  <a:schemeClr val="bg1">
                    <a:lumMod val="65000"/>
                  </a:schemeClr>
                </a:solidFill>
                <a:latin typeface="Chalkboard" panose="03050602040202020205" pitchFamily="66" charset="77"/>
              </a:rPr>
              <a:t>https://clear-</a:t>
            </a:r>
            <a:r>
              <a:rPr lang="en-US" altLang="en-US" sz="2000" b="1" i="1" dirty="0" err="1">
                <a:ln w="12700" cmpd="sng">
                  <a:solidFill>
                    <a:schemeClr val="accent4"/>
                  </a:solidFill>
                  <a:prstDash val="solid"/>
                </a:ln>
                <a:solidFill>
                  <a:schemeClr val="bg1">
                    <a:lumMod val="65000"/>
                  </a:schemeClr>
                </a:solidFill>
                <a:latin typeface="Chalkboard" panose="03050602040202020205" pitchFamily="66" charset="77"/>
              </a:rPr>
              <a:t>project.org</a:t>
            </a:r>
            <a:endParaRPr lang="en-US" altLang="en-US" sz="2000" b="1" i="1" dirty="0">
              <a:ln w="12700" cmpd="sng">
                <a:solidFill>
                  <a:schemeClr val="accent4"/>
                </a:solidFill>
                <a:prstDash val="solid"/>
              </a:ln>
              <a:solidFill>
                <a:schemeClr val="bg1">
                  <a:lumMod val="65000"/>
                </a:schemeClr>
              </a:solidFill>
              <a:latin typeface="Chalkboard" panose="03050602040202020205" pitchFamily="66" charset="77"/>
            </a:endParaRPr>
          </a:p>
        </p:txBody>
      </p:sp>
    </p:spTree>
    <p:extLst>
      <p:ext uri="{BB962C8B-B14F-4D97-AF65-F5344CB8AC3E}">
        <p14:creationId xmlns:p14="http://schemas.microsoft.com/office/powerpoint/2010/main" val="21814651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Carrot_Queen_Annes_Lace_or_wild_carrot_roots_DP860.jpg">
            <a:extLst>
              <a:ext uri="{FF2B5EF4-FFF2-40B4-BE49-F238E27FC236}">
                <a16:creationId xmlns:a16="http://schemas.microsoft.com/office/drawing/2014/main" id="{7FA0CD74-C599-E543-8680-2EA8CCC11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261938"/>
            <a:ext cx="1524000" cy="230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698" name="Picture 5" descr="wild type eggplant_cropped.jpg">
            <a:extLst>
              <a:ext uri="{FF2B5EF4-FFF2-40B4-BE49-F238E27FC236}">
                <a16:creationId xmlns:a16="http://schemas.microsoft.com/office/drawing/2014/main" id="{0CF8B426-4972-D049-BC27-68E4714A02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2588" y="255588"/>
            <a:ext cx="1812925" cy="1811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699" name="Picture 6" descr="wild type banana.jpg">
            <a:extLst>
              <a:ext uri="{FF2B5EF4-FFF2-40B4-BE49-F238E27FC236}">
                <a16:creationId xmlns:a16="http://schemas.microsoft.com/office/drawing/2014/main" id="{ADD4522E-F486-894A-8590-8A547F62D7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5053013"/>
            <a:ext cx="2246313" cy="1501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7" descr="scale~640x5000x0x0~wildbrassic-1398821818-80.jpg">
            <a:extLst>
              <a:ext uri="{FF2B5EF4-FFF2-40B4-BE49-F238E27FC236}">
                <a16:creationId xmlns:a16="http://schemas.microsoft.com/office/drawing/2014/main" id="{14A9CF9F-A3EF-E045-A439-6E9D0182BB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4110038"/>
            <a:ext cx="1711325" cy="2281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Box 9">
            <a:extLst>
              <a:ext uri="{FF2B5EF4-FFF2-40B4-BE49-F238E27FC236}">
                <a16:creationId xmlns:a16="http://schemas.microsoft.com/office/drawing/2014/main" id="{BD253DF5-BD68-E146-A97F-EE7DAB89789C}"/>
              </a:ext>
            </a:extLst>
          </p:cNvPr>
          <p:cNvSpPr txBox="1">
            <a:spLocks noChangeArrowheads="1"/>
          </p:cNvSpPr>
          <p:nvPr/>
        </p:nvSpPr>
        <p:spPr bwMode="auto">
          <a:xfrm>
            <a:off x="2238375" y="112713"/>
            <a:ext cx="5341938" cy="831850"/>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Mutations Have Gotten These Plants from Looking Like This</a:t>
            </a:r>
            <a:r>
              <a:rPr lang="is-IS" altLang="en-US" sz="2400" b="1">
                <a:solidFill>
                  <a:srgbClr val="000090"/>
                </a:solidFill>
                <a:latin typeface="Chalkboard" panose="03050602040202020205" pitchFamily="66" charset="77"/>
              </a:rPr>
              <a:t>…</a:t>
            </a:r>
            <a:endParaRPr lang="en-US" altLang="en-US" sz="2400" b="1">
              <a:solidFill>
                <a:srgbClr val="000090"/>
              </a:solidFill>
              <a:latin typeface="Chalkboard" panose="03050602040202020205" pitchFamily="66" charset="77"/>
            </a:endParaRPr>
          </a:p>
        </p:txBody>
      </p:sp>
      <p:pic>
        <p:nvPicPr>
          <p:cNvPr id="29704" name="Picture 3" descr="carrot_modern.jpg">
            <a:extLst>
              <a:ext uri="{FF2B5EF4-FFF2-40B4-BE49-F238E27FC236}">
                <a16:creationId xmlns:a16="http://schemas.microsoft.com/office/drawing/2014/main" id="{B36D807D-1758-AB4B-9ADE-FA97703D17D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7748" y="1761545"/>
            <a:ext cx="1308805" cy="18467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9" descr="eggplant modern.JPG">
            <a:extLst>
              <a:ext uri="{FF2B5EF4-FFF2-40B4-BE49-F238E27FC236}">
                <a16:creationId xmlns:a16="http://schemas.microsoft.com/office/drawing/2014/main" id="{D7D5662D-B715-2945-97CA-4CA4768529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54699" y="1793721"/>
            <a:ext cx="1809750" cy="18098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 descr="banana modern.jpg">
            <a:extLst>
              <a:ext uri="{FF2B5EF4-FFF2-40B4-BE49-F238E27FC236}">
                <a16:creationId xmlns:a16="http://schemas.microsoft.com/office/drawing/2014/main" id="{4C703705-0C2F-0442-9D65-A8E9814C4B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2438" y="3790242"/>
            <a:ext cx="1932338" cy="14500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7" name="Picture 10" descr="Kale_(6025692440).jpg">
            <a:extLst>
              <a:ext uri="{FF2B5EF4-FFF2-40B4-BE49-F238E27FC236}">
                <a16:creationId xmlns:a16="http://schemas.microsoft.com/office/drawing/2014/main" id="{B2247839-3FFF-844C-8BDF-489E1A7FCA2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99437" y="2971684"/>
            <a:ext cx="1477962" cy="22686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8" name="TextBox 10">
            <a:extLst>
              <a:ext uri="{FF2B5EF4-FFF2-40B4-BE49-F238E27FC236}">
                <a16:creationId xmlns:a16="http://schemas.microsoft.com/office/drawing/2014/main" id="{D4D200CA-683A-1D40-B138-A1C8C6DE8883}"/>
              </a:ext>
            </a:extLst>
          </p:cNvPr>
          <p:cNvSpPr txBox="1">
            <a:spLocks noChangeArrowheads="1"/>
          </p:cNvSpPr>
          <p:nvPr/>
        </p:nvSpPr>
        <p:spPr bwMode="auto">
          <a:xfrm>
            <a:off x="866773" y="2620838"/>
            <a:ext cx="1633538" cy="4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Carrot</a:t>
            </a:r>
          </a:p>
        </p:txBody>
      </p:sp>
      <p:sp>
        <p:nvSpPr>
          <p:cNvPr id="29709" name="TextBox 11">
            <a:extLst>
              <a:ext uri="{FF2B5EF4-FFF2-40B4-BE49-F238E27FC236}">
                <a16:creationId xmlns:a16="http://schemas.microsoft.com/office/drawing/2014/main" id="{B8B99977-C9E9-964D-9728-1465D4E325A4}"/>
              </a:ext>
            </a:extLst>
          </p:cNvPr>
          <p:cNvSpPr txBox="1">
            <a:spLocks noChangeArrowheads="1"/>
          </p:cNvSpPr>
          <p:nvPr/>
        </p:nvSpPr>
        <p:spPr bwMode="auto">
          <a:xfrm>
            <a:off x="2390772" y="4444933"/>
            <a:ext cx="1631950" cy="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Banana</a:t>
            </a:r>
          </a:p>
        </p:txBody>
      </p:sp>
      <p:sp>
        <p:nvSpPr>
          <p:cNvPr id="29710" name="TextBox 12">
            <a:extLst>
              <a:ext uri="{FF2B5EF4-FFF2-40B4-BE49-F238E27FC236}">
                <a16:creationId xmlns:a16="http://schemas.microsoft.com/office/drawing/2014/main" id="{31AF8364-85AB-8C45-9662-DDECB51D644B}"/>
              </a:ext>
            </a:extLst>
          </p:cNvPr>
          <p:cNvSpPr txBox="1">
            <a:spLocks noChangeArrowheads="1"/>
          </p:cNvSpPr>
          <p:nvPr/>
        </p:nvSpPr>
        <p:spPr bwMode="auto">
          <a:xfrm>
            <a:off x="7643813" y="2158860"/>
            <a:ext cx="1631950"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Eggplant</a:t>
            </a:r>
          </a:p>
        </p:txBody>
      </p:sp>
      <p:sp>
        <p:nvSpPr>
          <p:cNvPr id="29711" name="TextBox 13">
            <a:extLst>
              <a:ext uri="{FF2B5EF4-FFF2-40B4-BE49-F238E27FC236}">
                <a16:creationId xmlns:a16="http://schemas.microsoft.com/office/drawing/2014/main" id="{F219CA88-C994-814E-AB0A-9581EFFA4C7F}"/>
              </a:ext>
            </a:extLst>
          </p:cNvPr>
          <p:cNvSpPr txBox="1">
            <a:spLocks noChangeArrowheads="1"/>
          </p:cNvSpPr>
          <p:nvPr/>
        </p:nvSpPr>
        <p:spPr bwMode="auto">
          <a:xfrm>
            <a:off x="7966075" y="5322849"/>
            <a:ext cx="2054225" cy="120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dirty="0">
                <a:solidFill>
                  <a:srgbClr val="000090"/>
                </a:solidFill>
                <a:latin typeface="Chalkboard" panose="03050602040202020205" pitchFamily="66" charset="77"/>
              </a:rPr>
              <a:t>Broccoli, Kale, Cabbage</a:t>
            </a:r>
          </a:p>
        </p:txBody>
      </p:sp>
      <p:sp>
        <p:nvSpPr>
          <p:cNvPr id="29712" name="TextBox 9">
            <a:extLst>
              <a:ext uri="{FF2B5EF4-FFF2-40B4-BE49-F238E27FC236}">
                <a16:creationId xmlns:a16="http://schemas.microsoft.com/office/drawing/2014/main" id="{98FD36FC-30D8-EF4D-9FE1-410EC46274E0}"/>
              </a:ext>
            </a:extLst>
          </p:cNvPr>
          <p:cNvSpPr txBox="1">
            <a:spLocks noChangeArrowheads="1"/>
          </p:cNvSpPr>
          <p:nvPr/>
        </p:nvSpPr>
        <p:spPr bwMode="auto">
          <a:xfrm>
            <a:off x="2263773" y="1041400"/>
            <a:ext cx="5341939" cy="461680"/>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To Looking Like They Are Now</a:t>
            </a:r>
          </a:p>
        </p:txBody>
      </p:sp>
      <p:pic>
        <p:nvPicPr>
          <p:cNvPr id="29703" name="Picture 9">
            <a:extLst>
              <a:ext uri="{FF2B5EF4-FFF2-40B4-BE49-F238E27FC236}">
                <a16:creationId xmlns:a16="http://schemas.microsoft.com/office/drawing/2014/main" id="{D1A14FF7-D7CA-A346-8EE6-D18E19297C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377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fade">
                                      <p:cBhvr>
                                        <p:cTn id="7" dur="500"/>
                                        <p:tgtEl>
                                          <p:spTgt spid="29697"/>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gtEl>
                                        <p:attrNameLst>
                                          <p:attrName>style.visibility</p:attrName>
                                        </p:attrNameLst>
                                      </p:cBhvr>
                                      <p:to>
                                        <p:strVal val="visible"/>
                                      </p:to>
                                    </p:set>
                                    <p:animEffect transition="in" filter="fade">
                                      <p:cBhvr>
                                        <p:cTn id="10" dur="500"/>
                                        <p:tgtEl>
                                          <p:spTgt spid="29699"/>
                                        </p:tgtEl>
                                      </p:cBhvr>
                                    </p:animEffect>
                                  </p:childTnLst>
                                </p:cTn>
                              </p:par>
                              <p:par>
                                <p:cTn id="11" presetID="10" presetClass="entr" presetSubtype="0" fill="hold" nodeType="withEffect">
                                  <p:stCondLst>
                                    <p:cond delay="0"/>
                                  </p:stCondLst>
                                  <p:childTnLst>
                                    <p:set>
                                      <p:cBhvr>
                                        <p:cTn id="12" dur="1" fill="hold">
                                          <p:stCondLst>
                                            <p:cond delay="0"/>
                                          </p:stCondLst>
                                        </p:cTn>
                                        <p:tgtEl>
                                          <p:spTgt spid="29700"/>
                                        </p:tgtEl>
                                        <p:attrNameLst>
                                          <p:attrName>style.visibility</p:attrName>
                                        </p:attrNameLst>
                                      </p:cBhvr>
                                      <p:to>
                                        <p:strVal val="visible"/>
                                      </p:to>
                                    </p:set>
                                    <p:animEffect transition="in" filter="fade">
                                      <p:cBhvr>
                                        <p:cTn id="13" dur="500"/>
                                        <p:tgtEl>
                                          <p:spTgt spid="29700"/>
                                        </p:tgtEl>
                                      </p:cBhvr>
                                    </p:animEffect>
                                  </p:childTnLst>
                                </p:cTn>
                              </p:par>
                              <p:par>
                                <p:cTn id="14" presetID="10" presetClass="entr" presetSubtype="0" fill="hold" nodeType="withEffect">
                                  <p:stCondLst>
                                    <p:cond delay="0"/>
                                  </p:stCondLst>
                                  <p:childTnLst>
                                    <p:set>
                                      <p:cBhvr>
                                        <p:cTn id="15" dur="1" fill="hold">
                                          <p:stCondLst>
                                            <p:cond delay="0"/>
                                          </p:stCondLst>
                                        </p:cTn>
                                        <p:tgtEl>
                                          <p:spTgt spid="29698"/>
                                        </p:tgtEl>
                                        <p:attrNameLst>
                                          <p:attrName>style.visibility</p:attrName>
                                        </p:attrNameLst>
                                      </p:cBhvr>
                                      <p:to>
                                        <p:strVal val="visible"/>
                                      </p:to>
                                    </p:set>
                                    <p:animEffect transition="in" filter="fade">
                                      <p:cBhvr>
                                        <p:cTn id="16" dur="500"/>
                                        <p:tgtEl>
                                          <p:spTgt spid="296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712"/>
                                        </p:tgtEl>
                                        <p:attrNameLst>
                                          <p:attrName>style.visibility</p:attrName>
                                        </p:attrNameLst>
                                      </p:cBhvr>
                                      <p:to>
                                        <p:strVal val="visible"/>
                                      </p:to>
                                    </p:set>
                                    <p:animEffect transition="in" filter="fade">
                                      <p:cBhvr>
                                        <p:cTn id="21" dur="500"/>
                                        <p:tgtEl>
                                          <p:spTgt spid="297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708"/>
                                        </p:tgtEl>
                                        <p:attrNameLst>
                                          <p:attrName>style.visibility</p:attrName>
                                        </p:attrNameLst>
                                      </p:cBhvr>
                                      <p:to>
                                        <p:strVal val="visible"/>
                                      </p:to>
                                    </p:set>
                                    <p:animEffect transition="in" filter="fade">
                                      <p:cBhvr>
                                        <p:cTn id="26" dur="500"/>
                                        <p:tgtEl>
                                          <p:spTgt spid="29708"/>
                                        </p:tgtEl>
                                      </p:cBhvr>
                                    </p:animEffect>
                                  </p:childTnLst>
                                </p:cTn>
                              </p:par>
                              <p:par>
                                <p:cTn id="27" presetID="10" presetClass="entr" presetSubtype="0" fill="hold" nodeType="withEffect">
                                  <p:stCondLst>
                                    <p:cond delay="0"/>
                                  </p:stCondLst>
                                  <p:childTnLst>
                                    <p:set>
                                      <p:cBhvr>
                                        <p:cTn id="28" dur="1" fill="hold">
                                          <p:stCondLst>
                                            <p:cond delay="0"/>
                                          </p:stCondLst>
                                        </p:cTn>
                                        <p:tgtEl>
                                          <p:spTgt spid="29704"/>
                                        </p:tgtEl>
                                        <p:attrNameLst>
                                          <p:attrName>style.visibility</p:attrName>
                                        </p:attrNameLst>
                                      </p:cBhvr>
                                      <p:to>
                                        <p:strVal val="visible"/>
                                      </p:to>
                                    </p:set>
                                    <p:animEffect transition="in" filter="fade">
                                      <p:cBhvr>
                                        <p:cTn id="29" dur="500"/>
                                        <p:tgtEl>
                                          <p:spTgt spid="2970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709"/>
                                        </p:tgtEl>
                                        <p:attrNameLst>
                                          <p:attrName>style.visibility</p:attrName>
                                        </p:attrNameLst>
                                      </p:cBhvr>
                                      <p:to>
                                        <p:strVal val="visible"/>
                                      </p:to>
                                    </p:set>
                                    <p:animEffect transition="in" filter="fade">
                                      <p:cBhvr>
                                        <p:cTn id="34" dur="500"/>
                                        <p:tgtEl>
                                          <p:spTgt spid="29709"/>
                                        </p:tgtEl>
                                      </p:cBhvr>
                                    </p:animEffect>
                                  </p:childTnLst>
                                </p:cTn>
                              </p:par>
                              <p:par>
                                <p:cTn id="35" presetID="10" presetClass="entr" presetSubtype="0" fill="hold" nodeType="withEffect">
                                  <p:stCondLst>
                                    <p:cond delay="0"/>
                                  </p:stCondLst>
                                  <p:childTnLst>
                                    <p:set>
                                      <p:cBhvr>
                                        <p:cTn id="36" dur="1" fill="hold">
                                          <p:stCondLst>
                                            <p:cond delay="0"/>
                                          </p:stCondLst>
                                        </p:cTn>
                                        <p:tgtEl>
                                          <p:spTgt spid="29706"/>
                                        </p:tgtEl>
                                        <p:attrNameLst>
                                          <p:attrName>style.visibility</p:attrName>
                                        </p:attrNameLst>
                                      </p:cBhvr>
                                      <p:to>
                                        <p:strVal val="visible"/>
                                      </p:to>
                                    </p:set>
                                    <p:animEffect transition="in" filter="fade">
                                      <p:cBhvr>
                                        <p:cTn id="37" dur="500"/>
                                        <p:tgtEl>
                                          <p:spTgt spid="2970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711"/>
                                        </p:tgtEl>
                                        <p:attrNameLst>
                                          <p:attrName>style.visibility</p:attrName>
                                        </p:attrNameLst>
                                      </p:cBhvr>
                                      <p:to>
                                        <p:strVal val="visible"/>
                                      </p:to>
                                    </p:set>
                                    <p:animEffect transition="in" filter="fade">
                                      <p:cBhvr>
                                        <p:cTn id="42" dur="500"/>
                                        <p:tgtEl>
                                          <p:spTgt spid="29711"/>
                                        </p:tgtEl>
                                      </p:cBhvr>
                                    </p:animEffect>
                                  </p:childTnLst>
                                </p:cTn>
                              </p:par>
                              <p:par>
                                <p:cTn id="43" presetID="10" presetClass="entr" presetSubtype="0" fill="hold" nodeType="withEffect">
                                  <p:stCondLst>
                                    <p:cond delay="0"/>
                                  </p:stCondLst>
                                  <p:childTnLst>
                                    <p:set>
                                      <p:cBhvr>
                                        <p:cTn id="44" dur="1" fill="hold">
                                          <p:stCondLst>
                                            <p:cond delay="0"/>
                                          </p:stCondLst>
                                        </p:cTn>
                                        <p:tgtEl>
                                          <p:spTgt spid="29707"/>
                                        </p:tgtEl>
                                        <p:attrNameLst>
                                          <p:attrName>style.visibility</p:attrName>
                                        </p:attrNameLst>
                                      </p:cBhvr>
                                      <p:to>
                                        <p:strVal val="visible"/>
                                      </p:to>
                                    </p:set>
                                    <p:animEffect transition="in" filter="fade">
                                      <p:cBhvr>
                                        <p:cTn id="45" dur="500"/>
                                        <p:tgtEl>
                                          <p:spTgt spid="2970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710"/>
                                        </p:tgtEl>
                                        <p:attrNameLst>
                                          <p:attrName>style.visibility</p:attrName>
                                        </p:attrNameLst>
                                      </p:cBhvr>
                                      <p:to>
                                        <p:strVal val="visible"/>
                                      </p:to>
                                    </p:set>
                                    <p:animEffect transition="in" filter="fade">
                                      <p:cBhvr>
                                        <p:cTn id="50" dur="500"/>
                                        <p:tgtEl>
                                          <p:spTgt spid="29710"/>
                                        </p:tgtEl>
                                      </p:cBhvr>
                                    </p:animEffect>
                                  </p:childTnLst>
                                </p:cTn>
                              </p:par>
                              <p:par>
                                <p:cTn id="51" presetID="10" presetClass="entr" presetSubtype="0" fill="hold" nodeType="withEffect">
                                  <p:stCondLst>
                                    <p:cond delay="0"/>
                                  </p:stCondLst>
                                  <p:childTnLst>
                                    <p:set>
                                      <p:cBhvr>
                                        <p:cTn id="52" dur="1" fill="hold">
                                          <p:stCondLst>
                                            <p:cond delay="0"/>
                                          </p:stCondLst>
                                        </p:cTn>
                                        <p:tgtEl>
                                          <p:spTgt spid="29705"/>
                                        </p:tgtEl>
                                        <p:attrNameLst>
                                          <p:attrName>style.visibility</p:attrName>
                                        </p:attrNameLst>
                                      </p:cBhvr>
                                      <p:to>
                                        <p:strVal val="visible"/>
                                      </p:to>
                                    </p:set>
                                    <p:animEffect transition="in" filter="fade">
                                      <p:cBhvr>
                                        <p:cTn id="53" dur="5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8" grpId="0"/>
      <p:bldP spid="29709" grpId="0"/>
      <p:bldP spid="29710" grpId="0"/>
      <p:bldP spid="29711" grpId="0"/>
      <p:bldP spid="297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2FAD2CB-82CE-0D43-9DC0-1772C8DF088E}"/>
              </a:ext>
            </a:extLst>
          </p:cNvPr>
          <p:cNvSpPr txBox="1">
            <a:spLocks noChangeArrowheads="1"/>
          </p:cNvSpPr>
          <p:nvPr/>
        </p:nvSpPr>
        <p:spPr bwMode="auto">
          <a:xfrm>
            <a:off x="788988" y="6621463"/>
            <a:ext cx="2211387" cy="312737"/>
          </a:xfrm>
          <a:prstGeom prst="rect">
            <a:avLst/>
          </a:prstGeom>
          <a:ln>
            <a:miter lim="800000"/>
            <a:headEnd/>
            <a:tailEnd/>
          </a:ln>
        </p:spPr>
        <p:txBody>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defRPr/>
            </a:pPr>
            <a:r>
              <a:rPr lang="en-US" altLang="en-US" sz="1000">
                <a:solidFill>
                  <a:srgbClr val="FFFFFF"/>
                </a:solidFill>
                <a:effectLst>
                  <a:outerShdw blurRad="38100" dist="38100" dir="2700000" algn="tl">
                    <a:srgbClr val="000000"/>
                  </a:outerShdw>
                </a:effectLst>
                <a:cs typeface="Arial" panose="020B0604020202020204" pitchFamily="34" charset="0"/>
              </a:rPr>
              <a:t>Van Eenennaam 11/29/2016</a:t>
            </a:r>
          </a:p>
        </p:txBody>
      </p:sp>
      <p:sp>
        <p:nvSpPr>
          <p:cNvPr id="30722" name="TextBox 2">
            <a:extLst>
              <a:ext uri="{FF2B5EF4-FFF2-40B4-BE49-F238E27FC236}">
                <a16:creationId xmlns:a16="http://schemas.microsoft.com/office/drawing/2014/main" id="{167829FA-986B-E540-8EFF-F1C9A31B1EEB}"/>
              </a:ext>
            </a:extLst>
          </p:cNvPr>
          <p:cNvSpPr txBox="1">
            <a:spLocks noChangeArrowheads="1"/>
          </p:cNvSpPr>
          <p:nvPr/>
        </p:nvSpPr>
        <p:spPr bwMode="auto">
          <a:xfrm>
            <a:off x="263525" y="331788"/>
            <a:ext cx="9837738" cy="1570037"/>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GB" altLang="en-US" sz="2400" b="1">
                <a:solidFill>
                  <a:srgbClr val="000066"/>
                </a:solidFill>
                <a:latin typeface="Chalkboard" panose="03050602040202020205" pitchFamily="66" charset="77"/>
              </a:rPr>
              <a:t>Since 1950’s intentional mutation breeding has created &gt;3200 crops – e.g., 600 maize, rice, wheat varieties. Although modified genetically, they are not under regulations for genetically engineered (GMO) varieties. </a:t>
            </a:r>
          </a:p>
        </p:txBody>
      </p:sp>
      <p:sp>
        <p:nvSpPr>
          <p:cNvPr id="30723" name="TextBox 6">
            <a:extLst>
              <a:ext uri="{FF2B5EF4-FFF2-40B4-BE49-F238E27FC236}">
                <a16:creationId xmlns:a16="http://schemas.microsoft.com/office/drawing/2014/main" id="{1F893156-D06D-BE45-9D58-C538CBDDFF31}"/>
              </a:ext>
            </a:extLst>
          </p:cNvPr>
          <p:cNvSpPr txBox="1">
            <a:spLocks noChangeArrowheads="1"/>
          </p:cNvSpPr>
          <p:nvPr/>
        </p:nvSpPr>
        <p:spPr bwMode="auto">
          <a:xfrm>
            <a:off x="3470275" y="6580188"/>
            <a:ext cx="4371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400" i="1">
                <a:solidFill>
                  <a:srgbClr val="FFFF99"/>
                </a:solidFill>
              </a:rPr>
              <a:t>Photo by Stephen Ausmus, USDA</a:t>
            </a:r>
            <a:endParaRPr lang="en-GB" altLang="en-US" sz="1400">
              <a:solidFill>
                <a:srgbClr val="FFFF99"/>
              </a:solidFill>
            </a:endParaRPr>
          </a:p>
        </p:txBody>
      </p:sp>
      <p:pic>
        <p:nvPicPr>
          <p:cNvPr id="30724" name="Picture 7">
            <a:extLst>
              <a:ext uri="{FF2B5EF4-FFF2-40B4-BE49-F238E27FC236}">
                <a16:creationId xmlns:a16="http://schemas.microsoft.com/office/drawing/2014/main" id="{67FCB64C-F20D-614E-907A-284D45389A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2260600"/>
            <a:ext cx="3943350" cy="2324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10">
            <a:extLst>
              <a:ext uri="{FF2B5EF4-FFF2-40B4-BE49-F238E27FC236}">
                <a16:creationId xmlns:a16="http://schemas.microsoft.com/office/drawing/2014/main" id="{90428868-90BE-3343-9A2E-64B1C3E8F4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68538"/>
            <a:ext cx="4540250" cy="2316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9">
            <a:extLst>
              <a:ext uri="{FF2B5EF4-FFF2-40B4-BE49-F238E27FC236}">
                <a16:creationId xmlns:a16="http://schemas.microsoft.com/office/drawing/2014/main" id="{21CBB003-04A2-D147-B62B-86453E908B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4237038"/>
            <a:ext cx="3905250" cy="231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9">
            <a:extLst>
              <a:ext uri="{FF2B5EF4-FFF2-40B4-BE49-F238E27FC236}">
                <a16:creationId xmlns:a16="http://schemas.microsoft.com/office/drawing/2014/main" id="{7257F53C-B46C-5141-84AA-F9157A4742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4238" y="58991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6BC34-95D3-074E-B56D-D3D0C3D39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815" y="469539"/>
            <a:ext cx="6150769" cy="3986213"/>
          </a:xfrm>
          <a:prstGeom prst="rect">
            <a:avLst/>
          </a:prstGeom>
          <a:ln>
            <a:solidFill>
              <a:schemeClr val="tx1"/>
            </a:solidFill>
          </a:ln>
        </p:spPr>
      </p:pic>
      <p:sp>
        <p:nvSpPr>
          <p:cNvPr id="6" name="TextBox 5">
            <a:extLst>
              <a:ext uri="{FF2B5EF4-FFF2-40B4-BE49-F238E27FC236}">
                <a16:creationId xmlns:a16="http://schemas.microsoft.com/office/drawing/2014/main" id="{B2A3790B-7497-C740-B079-5D47C0904D07}"/>
              </a:ext>
            </a:extLst>
          </p:cNvPr>
          <p:cNvSpPr txBox="1"/>
          <p:nvPr/>
        </p:nvSpPr>
        <p:spPr>
          <a:xfrm>
            <a:off x="1524107" y="5431016"/>
            <a:ext cx="7216132" cy="830997"/>
          </a:xfrm>
          <a:prstGeom prst="rect">
            <a:avLst/>
          </a:prstGeom>
          <a:solidFill>
            <a:schemeClr val="bg1"/>
          </a:solidFill>
          <a:ln>
            <a:solidFill>
              <a:schemeClr val="tx1"/>
            </a:solidFill>
          </a:ln>
        </p:spPr>
        <p:txBody>
          <a:bodyPr wrap="square" rtlCol="0">
            <a:spAutoFit/>
          </a:bodyPr>
          <a:lstStyle/>
          <a:p>
            <a:pPr algn="ctr"/>
            <a:r>
              <a:rPr lang="en-US" sz="2400" dirty="0">
                <a:solidFill>
                  <a:srgbClr val="000090"/>
                </a:solidFill>
                <a:latin typeface="Chalkboard" panose="03050602040202020205" pitchFamily="66" charset="77"/>
                <a:cs typeface="Times New Roman" panose="02020603050405020304" pitchFamily="18" charset="0"/>
              </a:rPr>
              <a:t>Japanese Farmer Creates </a:t>
            </a:r>
            <a:r>
              <a:rPr lang="en-US" sz="2400" dirty="0" err="1">
                <a:solidFill>
                  <a:srgbClr val="000090"/>
                </a:solidFill>
                <a:latin typeface="Chalkboard" panose="03050602040202020205" pitchFamily="66" charset="77"/>
                <a:cs typeface="Times New Roman" panose="02020603050405020304" pitchFamily="18" charset="0"/>
              </a:rPr>
              <a:t>Mongee</a:t>
            </a:r>
            <a:r>
              <a:rPr lang="en-US" sz="2400" dirty="0">
                <a:solidFill>
                  <a:srgbClr val="000090"/>
                </a:solidFill>
                <a:latin typeface="Chalkboard" panose="03050602040202020205" pitchFamily="66" charset="77"/>
                <a:cs typeface="Times New Roman" panose="02020603050405020304" pitchFamily="18" charset="0"/>
              </a:rPr>
              <a:t> Banana With Softer, Digestible Skin</a:t>
            </a:r>
          </a:p>
        </p:txBody>
      </p:sp>
      <p:sp>
        <p:nvSpPr>
          <p:cNvPr id="2" name="TextBox 1">
            <a:extLst>
              <a:ext uri="{FF2B5EF4-FFF2-40B4-BE49-F238E27FC236}">
                <a16:creationId xmlns:a16="http://schemas.microsoft.com/office/drawing/2014/main" id="{003BBD11-97B9-B045-9D46-66400CF131E5}"/>
              </a:ext>
            </a:extLst>
          </p:cNvPr>
          <p:cNvSpPr txBox="1"/>
          <p:nvPr/>
        </p:nvSpPr>
        <p:spPr>
          <a:xfrm>
            <a:off x="3141705" y="4616532"/>
            <a:ext cx="3662857" cy="523220"/>
          </a:xfrm>
          <a:prstGeom prst="rect">
            <a:avLst/>
          </a:prstGeom>
          <a:solidFill>
            <a:schemeClr val="bg1"/>
          </a:solidFill>
          <a:ln>
            <a:solidFill>
              <a:schemeClr val="tx1"/>
            </a:solidFill>
          </a:ln>
        </p:spPr>
        <p:txBody>
          <a:bodyPr wrap="square" rtlCol="0">
            <a:spAutoFit/>
          </a:bodyPr>
          <a:lstStyle/>
          <a:p>
            <a:pPr algn="ctr"/>
            <a:r>
              <a:rPr lang="en-US" sz="2800" b="1" dirty="0">
                <a:solidFill>
                  <a:srgbClr val="000090"/>
                </a:solidFill>
                <a:latin typeface="Chalkboard" panose="03050602040202020205" pitchFamily="66" charset="77"/>
                <a:cs typeface="Times New Roman" panose="02020603050405020304" pitchFamily="18" charset="0"/>
              </a:rPr>
              <a:t>Modern Example</a:t>
            </a:r>
          </a:p>
        </p:txBody>
      </p:sp>
      <p:pic>
        <p:nvPicPr>
          <p:cNvPr id="7" name="Picture 3">
            <a:extLst>
              <a:ext uri="{FF2B5EF4-FFF2-40B4-BE49-F238E27FC236}">
                <a16:creationId xmlns:a16="http://schemas.microsoft.com/office/drawing/2014/main" id="{3B42D9E0-3E84-384A-AC8A-9C77BA3C8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716" y="59920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9D377E-84B7-D848-98C3-9214184CECD1}"/>
              </a:ext>
            </a:extLst>
          </p:cNvPr>
          <p:cNvSpPr txBox="1"/>
          <p:nvPr/>
        </p:nvSpPr>
        <p:spPr>
          <a:xfrm>
            <a:off x="2505687" y="6539498"/>
            <a:ext cx="7077694" cy="523220"/>
          </a:xfrm>
          <a:prstGeom prst="rect">
            <a:avLst/>
          </a:prstGeom>
          <a:noFill/>
        </p:spPr>
        <p:txBody>
          <a:bodyPr wrap="square" rtlCol="0">
            <a:spAutoFit/>
          </a:bodyPr>
          <a:lstStyle/>
          <a:p>
            <a:r>
              <a:rPr lang="en-US" sz="1400" dirty="0"/>
              <a:t>2/22/2018 A-peeling? Japanese farmers invent edible banana skin | World news | The Guardian</a:t>
            </a:r>
          </a:p>
          <a:p>
            <a:endParaRPr lang="en-US" sz="1400" dirty="0"/>
          </a:p>
        </p:txBody>
      </p:sp>
    </p:spTree>
    <p:extLst>
      <p:ext uri="{BB962C8B-B14F-4D97-AF65-F5344CB8AC3E}">
        <p14:creationId xmlns:p14="http://schemas.microsoft.com/office/powerpoint/2010/main" val="41822161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a:extLst>
              <a:ext uri="{FF2B5EF4-FFF2-40B4-BE49-F238E27FC236}">
                <a16:creationId xmlns:a16="http://schemas.microsoft.com/office/drawing/2014/main" id="{CD9F4428-5D57-BB43-93EB-7C60A1DE0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1882775"/>
            <a:ext cx="2547937"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5">
            <a:extLst>
              <a:ext uri="{FF2B5EF4-FFF2-40B4-BE49-F238E27FC236}">
                <a16:creationId xmlns:a16="http://schemas.microsoft.com/office/drawing/2014/main" id="{F1680958-0614-644C-81FA-99AF344D6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38" y="1919288"/>
            <a:ext cx="25050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a:extLst>
              <a:ext uri="{FF2B5EF4-FFF2-40B4-BE49-F238E27FC236}">
                <a16:creationId xmlns:a16="http://schemas.microsoft.com/office/drawing/2014/main" id="{33EEC417-D940-D54C-A838-D97FDB094198}"/>
              </a:ext>
            </a:extLst>
          </p:cNvPr>
          <p:cNvSpPr txBox="1">
            <a:spLocks noChangeArrowheads="1"/>
          </p:cNvSpPr>
          <p:nvPr/>
        </p:nvSpPr>
        <p:spPr bwMode="auto">
          <a:xfrm>
            <a:off x="752401" y="484189"/>
            <a:ext cx="8875713" cy="954087"/>
          </a:xfrm>
          <a:prstGeom prst="rect">
            <a:avLst/>
          </a:prstGeom>
          <a:solidFill>
            <a:schemeClr val="bg1"/>
          </a:solidFill>
          <a:ln w="28575">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dirty="0">
                <a:solidFill>
                  <a:srgbClr val="22228B"/>
                </a:solidFill>
                <a:latin typeface="Chalkboard" panose="03050602040202020205" pitchFamily="66" charset="77"/>
              </a:rPr>
              <a:t> But genomes have also been modified by classical breeding to create new plant varieties?</a:t>
            </a:r>
          </a:p>
        </p:txBody>
      </p:sp>
      <p:sp>
        <p:nvSpPr>
          <p:cNvPr id="32772" name="Text Box 7">
            <a:extLst>
              <a:ext uri="{FF2B5EF4-FFF2-40B4-BE49-F238E27FC236}">
                <a16:creationId xmlns:a16="http://schemas.microsoft.com/office/drawing/2014/main" id="{8929726D-B685-6F48-8CFB-EBCD09EDAF64}"/>
              </a:ext>
            </a:extLst>
          </p:cNvPr>
          <p:cNvSpPr txBox="1">
            <a:spLocks noChangeArrowheads="1"/>
          </p:cNvSpPr>
          <p:nvPr/>
        </p:nvSpPr>
        <p:spPr bwMode="auto">
          <a:xfrm>
            <a:off x="1581150" y="5784850"/>
            <a:ext cx="340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i="1">
                <a:solidFill>
                  <a:srgbClr val="22228B"/>
                </a:solidFill>
              </a:rPr>
              <a:t>Triticum monococcum</a:t>
            </a:r>
            <a:br>
              <a:rPr lang="en-US" altLang="en-US" sz="2400" i="1">
                <a:solidFill>
                  <a:srgbClr val="22228B"/>
                </a:solidFill>
              </a:rPr>
            </a:br>
            <a:r>
              <a:rPr lang="en-US" altLang="en-US" b="1">
                <a:solidFill>
                  <a:srgbClr val="22228B"/>
                </a:solidFill>
                <a:latin typeface="Tahoma" panose="020B0604030504040204" pitchFamily="34" charset="0"/>
              </a:rPr>
              <a:t>Ancient variety</a:t>
            </a:r>
            <a:endParaRPr lang="en-US" altLang="en-US" i="1">
              <a:solidFill>
                <a:srgbClr val="22228B"/>
              </a:solidFill>
              <a:latin typeface="Tahoma" panose="020B0604030504040204" pitchFamily="34" charset="0"/>
            </a:endParaRPr>
          </a:p>
        </p:txBody>
      </p:sp>
      <p:sp>
        <p:nvSpPr>
          <p:cNvPr id="32773" name="Text Box 8">
            <a:extLst>
              <a:ext uri="{FF2B5EF4-FFF2-40B4-BE49-F238E27FC236}">
                <a16:creationId xmlns:a16="http://schemas.microsoft.com/office/drawing/2014/main" id="{D5041E65-3AE9-E241-9C1B-9CC42582BF78}"/>
              </a:ext>
            </a:extLst>
          </p:cNvPr>
          <p:cNvSpPr txBox="1">
            <a:spLocks noChangeArrowheads="1"/>
          </p:cNvSpPr>
          <p:nvPr/>
        </p:nvSpPr>
        <p:spPr bwMode="auto">
          <a:xfrm>
            <a:off x="4814888" y="5792788"/>
            <a:ext cx="4425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i="1">
                <a:solidFill>
                  <a:srgbClr val="22228B"/>
                </a:solidFill>
              </a:rPr>
              <a:t>Triticum aestivum</a:t>
            </a:r>
          </a:p>
          <a:p>
            <a:pPr algn="ctr">
              <a:spcBef>
                <a:spcPct val="0"/>
              </a:spcBef>
              <a:buFontTx/>
              <a:buNone/>
            </a:pPr>
            <a:r>
              <a:rPr lang="en-US" altLang="en-US" sz="3000" b="1">
                <a:solidFill>
                  <a:srgbClr val="22228B"/>
                </a:solidFill>
                <a:latin typeface="Tahoma" panose="020B0604030504040204" pitchFamily="34" charset="0"/>
              </a:rPr>
              <a:t>Modern bread variety</a:t>
            </a:r>
            <a:endParaRPr lang="en-US" altLang="en-US" sz="3000" i="1">
              <a:solidFill>
                <a:srgbClr val="22228B"/>
              </a:solidFill>
              <a:latin typeface="Tahoma" panose="020B0604030504040204" pitchFamily="34" charset="0"/>
            </a:endParaRPr>
          </a:p>
        </p:txBody>
      </p:sp>
      <p:pic>
        <p:nvPicPr>
          <p:cNvPr id="32774" name="Picture 9">
            <a:extLst>
              <a:ext uri="{FF2B5EF4-FFF2-40B4-BE49-F238E27FC236}">
                <a16:creationId xmlns:a16="http://schemas.microsoft.com/office/drawing/2014/main" id="{0E65B648-E5BE-1B4C-BB70-5E6A56855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a:extLst>
              <a:ext uri="{FF2B5EF4-FFF2-40B4-BE49-F238E27FC236}">
                <a16:creationId xmlns:a16="http://schemas.microsoft.com/office/drawing/2014/main" id="{05AA0CEB-7D78-B448-9941-3A1F8F8B8BB6}"/>
              </a:ext>
            </a:extLst>
          </p:cNvPr>
          <p:cNvSpPr txBox="1">
            <a:spLocks noChangeArrowheads="1"/>
          </p:cNvSpPr>
          <p:nvPr/>
        </p:nvSpPr>
        <p:spPr bwMode="auto">
          <a:xfrm>
            <a:off x="6072188" y="5638800"/>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34818" name="Text Box 4">
            <a:extLst>
              <a:ext uri="{FF2B5EF4-FFF2-40B4-BE49-F238E27FC236}">
                <a16:creationId xmlns:a16="http://schemas.microsoft.com/office/drawing/2014/main" id="{E67ACA4B-0EE3-7F41-9293-DC6ED26F297A}"/>
              </a:ext>
            </a:extLst>
          </p:cNvPr>
          <p:cNvSpPr txBox="1">
            <a:spLocks noChangeArrowheads="1"/>
          </p:cNvSpPr>
          <p:nvPr/>
        </p:nvSpPr>
        <p:spPr bwMode="auto">
          <a:xfrm>
            <a:off x="3405188" y="5654675"/>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34819" name="Text Box 5">
            <a:extLst>
              <a:ext uri="{FF2B5EF4-FFF2-40B4-BE49-F238E27FC236}">
                <a16:creationId xmlns:a16="http://schemas.microsoft.com/office/drawing/2014/main" id="{47CBEEDF-1D31-1D42-9194-4E3A492F0C4B}"/>
              </a:ext>
            </a:extLst>
          </p:cNvPr>
          <p:cNvSpPr txBox="1">
            <a:spLocks noChangeArrowheads="1"/>
          </p:cNvSpPr>
          <p:nvPr/>
        </p:nvSpPr>
        <p:spPr bwMode="auto">
          <a:xfrm>
            <a:off x="627063" y="5651500"/>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34820" name="Text Box 6">
            <a:extLst>
              <a:ext uri="{FF2B5EF4-FFF2-40B4-BE49-F238E27FC236}">
                <a16:creationId xmlns:a16="http://schemas.microsoft.com/office/drawing/2014/main" id="{F47099C6-A737-BA44-A50D-C7D79887B387}"/>
              </a:ext>
            </a:extLst>
          </p:cNvPr>
          <p:cNvSpPr txBox="1">
            <a:spLocks noChangeArrowheads="1"/>
          </p:cNvSpPr>
          <p:nvPr/>
        </p:nvSpPr>
        <p:spPr bwMode="auto">
          <a:xfrm>
            <a:off x="300038" y="395288"/>
            <a:ext cx="9701212" cy="646112"/>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2060"/>
                </a:solidFill>
                <a:latin typeface="Chalkboard" panose="03050602040202020205" pitchFamily="66" charset="77"/>
              </a:rPr>
              <a:t>Hybridization or Cross-breeding of Wheat</a:t>
            </a:r>
          </a:p>
        </p:txBody>
      </p:sp>
      <p:pic>
        <p:nvPicPr>
          <p:cNvPr id="34821" name="Picture 7">
            <a:extLst>
              <a:ext uri="{FF2B5EF4-FFF2-40B4-BE49-F238E27FC236}">
                <a16:creationId xmlns:a16="http://schemas.microsoft.com/office/drawing/2014/main" id="{3A25817A-4E6D-884C-A5C9-9880AA4A1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100" y="5791200"/>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Line 8">
            <a:extLst>
              <a:ext uri="{FF2B5EF4-FFF2-40B4-BE49-F238E27FC236}">
                <a16:creationId xmlns:a16="http://schemas.microsoft.com/office/drawing/2014/main" id="{701E0B7D-DD67-F149-8060-ADB858F13760}"/>
              </a:ext>
            </a:extLst>
          </p:cNvPr>
          <p:cNvSpPr>
            <a:spLocks noChangeShapeType="1"/>
          </p:cNvSpPr>
          <p:nvPr/>
        </p:nvSpPr>
        <p:spPr bwMode="auto">
          <a:xfrm>
            <a:off x="5438775" y="3514725"/>
            <a:ext cx="1289050" cy="0"/>
          </a:xfrm>
          <a:prstGeom prst="line">
            <a:avLst/>
          </a:prstGeom>
          <a:noFill/>
          <a:ln w="76200">
            <a:solidFill>
              <a:srgbClr val="00206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4823" name="Text Box 9">
            <a:extLst>
              <a:ext uri="{FF2B5EF4-FFF2-40B4-BE49-F238E27FC236}">
                <a16:creationId xmlns:a16="http://schemas.microsoft.com/office/drawing/2014/main" id="{844A67B4-AA9D-9A40-8CFB-82221638BB13}"/>
              </a:ext>
            </a:extLst>
          </p:cNvPr>
          <p:cNvSpPr txBox="1">
            <a:spLocks noChangeArrowheads="1"/>
          </p:cNvSpPr>
          <p:nvPr/>
        </p:nvSpPr>
        <p:spPr bwMode="auto">
          <a:xfrm>
            <a:off x="2973388" y="2759075"/>
            <a:ext cx="76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8000" b="1">
                <a:solidFill>
                  <a:srgbClr val="002060"/>
                </a:solidFill>
                <a:latin typeface="Arial" panose="020B0604020202020204" pitchFamily="34" charset="0"/>
              </a:rPr>
              <a:t>x</a:t>
            </a:r>
          </a:p>
        </p:txBody>
      </p:sp>
      <p:pic>
        <p:nvPicPr>
          <p:cNvPr id="34824" name="Picture 10" descr="Genome analogy_1_stack">
            <a:extLst>
              <a:ext uri="{FF2B5EF4-FFF2-40B4-BE49-F238E27FC236}">
                <a16:creationId xmlns:a16="http://schemas.microsoft.com/office/drawing/2014/main" id="{00C952CB-67B6-8E48-AD93-7020215F1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050" y="1301750"/>
            <a:ext cx="83661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2">
            <a:extLst>
              <a:ext uri="{FF2B5EF4-FFF2-40B4-BE49-F238E27FC236}">
                <a16:creationId xmlns:a16="http://schemas.microsoft.com/office/drawing/2014/main" id="{F909FFD8-9731-CB4F-8358-B1509794D9E4}"/>
              </a:ext>
            </a:extLst>
          </p:cNvPr>
          <p:cNvSpPr txBox="1">
            <a:spLocks noChangeArrowheads="1"/>
          </p:cNvSpPr>
          <p:nvPr/>
        </p:nvSpPr>
        <p:spPr bwMode="auto">
          <a:xfrm>
            <a:off x="7810500" y="2720975"/>
            <a:ext cx="2119313" cy="1784350"/>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200" b="1">
                <a:solidFill>
                  <a:srgbClr val="002060"/>
                </a:solidFill>
                <a:latin typeface="Chalkboard" panose="03050602040202020205" pitchFamily="66" charset="77"/>
              </a:rPr>
              <a:t>Random</a:t>
            </a:r>
            <a:r>
              <a:rPr lang="en-US" altLang="en-US" sz="2200" b="1">
                <a:solidFill>
                  <a:srgbClr val="22228B"/>
                </a:solidFill>
                <a:latin typeface="Chalkboard" panose="03050602040202020205" pitchFamily="66" charset="77"/>
              </a:rPr>
              <a:t> retention of information from each parent</a:t>
            </a:r>
          </a:p>
        </p:txBody>
      </p:sp>
      <p:sp>
        <p:nvSpPr>
          <p:cNvPr id="13" name="Text Box 6">
            <a:extLst>
              <a:ext uri="{FF2B5EF4-FFF2-40B4-BE49-F238E27FC236}">
                <a16:creationId xmlns:a16="http://schemas.microsoft.com/office/drawing/2014/main" id="{31C27BB9-085F-054D-BED9-8989346FD2B1}"/>
              </a:ext>
            </a:extLst>
          </p:cNvPr>
          <p:cNvSpPr txBox="1">
            <a:spLocks noChangeArrowheads="1"/>
          </p:cNvSpPr>
          <p:nvPr/>
        </p:nvSpPr>
        <p:spPr bwMode="auto">
          <a:xfrm>
            <a:off x="685800" y="6319838"/>
            <a:ext cx="8081963" cy="430887"/>
          </a:xfrm>
          <a:prstGeom prst="rect">
            <a:avLst/>
          </a:prstGeom>
          <a:solidFill>
            <a:srgbClr val="FFFFFF"/>
          </a:solidFill>
          <a:ln w="952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200" b="1" dirty="0">
                <a:solidFill>
                  <a:srgbClr val="000066"/>
                </a:solidFill>
                <a:latin typeface="Chalkboard" panose="03050602040202020205" pitchFamily="66" charset="77"/>
              </a:rPr>
              <a:t>Genetic modification by hybridization </a:t>
            </a:r>
            <a:r>
              <a:rPr lang="en-US" altLang="en-US" sz="2200" b="1" u="sng" dirty="0">
                <a:solidFill>
                  <a:srgbClr val="000066"/>
                </a:solidFill>
                <a:latin typeface="Chalkboard" panose="03050602040202020205" pitchFamily="66" charset="77"/>
              </a:rPr>
              <a:t>is not </a:t>
            </a:r>
            <a:r>
              <a:rPr lang="en-US" altLang="en-US" sz="2200" b="1" dirty="0">
                <a:solidFill>
                  <a:srgbClr val="000066"/>
                </a:solidFill>
                <a:latin typeface="Chalkboard" panose="03050602040202020205" pitchFamily="66" charset="77"/>
              </a:rPr>
              <a:t>GE or GMO </a:t>
            </a:r>
          </a:p>
        </p:txBody>
      </p:sp>
      <p:pic>
        <p:nvPicPr>
          <p:cNvPr id="34827" name="Picture 18">
            <a:extLst>
              <a:ext uri="{FF2B5EF4-FFF2-40B4-BE49-F238E27FC236}">
                <a16:creationId xmlns:a16="http://schemas.microsoft.com/office/drawing/2014/main" id="{608738AA-CCDE-064A-A4C8-389B562BE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4825" y="1328738"/>
            <a:ext cx="7032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9">
            <a:extLst>
              <a:ext uri="{FF2B5EF4-FFF2-40B4-BE49-F238E27FC236}">
                <a16:creationId xmlns:a16="http://schemas.microsoft.com/office/drawing/2014/main" id="{52C3E7DD-F74F-AA4F-9C6B-4CC3154EC2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975" y="1273175"/>
            <a:ext cx="728663"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97A70E4-16A6-314B-A98B-C94C52C69484}"/>
              </a:ext>
            </a:extLst>
          </p:cNvPr>
          <p:cNvGraphicFramePr>
            <a:graphicFrameLocks noGrp="1"/>
          </p:cNvGraphicFramePr>
          <p:nvPr>
            <p:extLst>
              <p:ext uri="{D42A27DB-BD31-4B8C-83A1-F6EECF244321}">
                <p14:modId xmlns:p14="http://schemas.microsoft.com/office/powerpoint/2010/main" val="2558110042"/>
              </p:ext>
            </p:extLst>
          </p:nvPr>
        </p:nvGraphicFramePr>
        <p:xfrm>
          <a:off x="1893888" y="1801813"/>
          <a:ext cx="7131050" cy="4359276"/>
        </p:xfrm>
        <a:graphic>
          <a:graphicData uri="http://schemas.openxmlformats.org/drawingml/2006/table">
            <a:tbl>
              <a:tblPr/>
              <a:tblGrid>
                <a:gridCol w="1384300">
                  <a:extLst>
                    <a:ext uri="{9D8B030D-6E8A-4147-A177-3AD203B41FA5}">
                      <a16:colId xmlns:a16="http://schemas.microsoft.com/office/drawing/2014/main" val="3995760652"/>
                    </a:ext>
                  </a:extLst>
                </a:gridCol>
                <a:gridCol w="1916113">
                  <a:extLst>
                    <a:ext uri="{9D8B030D-6E8A-4147-A177-3AD203B41FA5}">
                      <a16:colId xmlns:a16="http://schemas.microsoft.com/office/drawing/2014/main" val="1963158574"/>
                    </a:ext>
                  </a:extLst>
                </a:gridCol>
                <a:gridCol w="1971675">
                  <a:extLst>
                    <a:ext uri="{9D8B030D-6E8A-4147-A177-3AD203B41FA5}">
                      <a16:colId xmlns:a16="http://schemas.microsoft.com/office/drawing/2014/main" val="3899580570"/>
                    </a:ext>
                  </a:extLst>
                </a:gridCol>
                <a:gridCol w="1858962">
                  <a:extLst>
                    <a:ext uri="{9D8B030D-6E8A-4147-A177-3AD203B41FA5}">
                      <a16:colId xmlns:a16="http://schemas.microsoft.com/office/drawing/2014/main" val="271782343"/>
                    </a:ext>
                  </a:extLst>
                </a:gridCol>
              </a:tblGrid>
              <a:tr h="91441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Product</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2014 US acreage</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US Acreage needed at 1950’s rate</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Additiona</a:t>
                      </a:r>
                      <a:r>
                        <a:rPr kumimoji="0" lang="en-US" altLang="en-US" sz="1800" b="1"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l Resources needed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extLst>
                  <a:ext uri="{0D108BD9-81ED-4DB2-BD59-A6C34878D82A}">
                    <a16:rowId xmlns:a16="http://schemas.microsoft.com/office/drawing/2014/main" val="1341011369"/>
                  </a:ext>
                </a:extLst>
              </a:tr>
              <a:tr h="106681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Soybeans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82,591,000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180,971,889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~98 million acres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 size CA)</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2511507554"/>
                  </a:ext>
                </a:extLst>
              </a:tr>
              <a:tr h="91441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Corn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83,136,000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372,134,346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~289 million acres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 3X size CA) </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4108070858"/>
                  </a:ext>
                </a:extLst>
              </a:tr>
              <a:tr h="146363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Broiler Chickens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8,544,100,000 head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16,679,545,455 head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 billion head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requiring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81.5 billion </a:t>
                      </a:r>
                      <a:r>
                        <a:rPr kumimoji="0" lang="en-US" altLang="en-US" sz="1600" b="0" i="0" u="none" strike="noStrike" cap="none" normalizeH="0" baseline="0" dirty="0" err="1">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lbs</a:t>
                      </a: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 feed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1817596221"/>
                  </a:ext>
                </a:extLst>
              </a:tr>
            </a:tbl>
          </a:graphicData>
        </a:graphic>
      </p:graphicFrame>
      <p:pic>
        <p:nvPicPr>
          <p:cNvPr id="37916" name="Picture 5">
            <a:extLst>
              <a:ext uri="{FF2B5EF4-FFF2-40B4-BE49-F238E27FC236}">
                <a16:creationId xmlns:a16="http://schemas.microsoft.com/office/drawing/2014/main" id="{5AAE27B7-3398-9845-BA97-140BB88E4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5308600"/>
            <a:ext cx="468313"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17" name="Picture 2">
            <a:extLst>
              <a:ext uri="{FF2B5EF4-FFF2-40B4-BE49-F238E27FC236}">
                <a16:creationId xmlns:a16="http://schemas.microsoft.com/office/drawing/2014/main" id="{62DE665E-7CF6-A944-A9B0-2BDB26E93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038" y="3100388"/>
            <a:ext cx="663575" cy="563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18" name="Picture 3">
            <a:extLst>
              <a:ext uri="{FF2B5EF4-FFF2-40B4-BE49-F238E27FC236}">
                <a16:creationId xmlns:a16="http://schemas.microsoft.com/office/drawing/2014/main" id="{6BCA14EB-C52C-294C-9495-D3008D6E5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4129088"/>
            <a:ext cx="687387" cy="417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FEB8E7D1-4D3F-8440-B351-A185C2167A08}"/>
              </a:ext>
            </a:extLst>
          </p:cNvPr>
          <p:cNvSpPr txBox="1">
            <a:spLocks noChangeArrowheads="1"/>
          </p:cNvSpPr>
          <p:nvPr/>
        </p:nvSpPr>
        <p:spPr bwMode="auto">
          <a:xfrm>
            <a:off x="788988" y="6621463"/>
            <a:ext cx="2211387" cy="312737"/>
          </a:xfrm>
          <a:prstGeom prst="rect">
            <a:avLst/>
          </a:prstGeom>
          <a:ln>
            <a:miter lim="800000"/>
            <a:headEnd/>
            <a:tailEnd/>
          </a:ln>
        </p:spPr>
        <p:txBody>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en-US" altLang="en-US" sz="1000">
                <a:solidFill>
                  <a:srgbClr val="FFFFFF"/>
                </a:solidFill>
                <a:effectLst>
                  <a:outerShdw blurRad="38100" dist="38100" dir="2700000" algn="tl">
                    <a:srgbClr val="000000"/>
                  </a:outerShdw>
                </a:effectLst>
                <a:cs typeface="Arial" panose="020B0604020202020204" pitchFamily="34" charset="0"/>
              </a:rPr>
              <a:t>Van Eenennaam 11/29/2016</a:t>
            </a:r>
          </a:p>
        </p:txBody>
      </p:sp>
      <p:sp>
        <p:nvSpPr>
          <p:cNvPr id="37920" name="TextBox 2">
            <a:extLst>
              <a:ext uri="{FF2B5EF4-FFF2-40B4-BE49-F238E27FC236}">
                <a16:creationId xmlns:a16="http://schemas.microsoft.com/office/drawing/2014/main" id="{7D6E59C6-2485-B64F-AAC4-9DDDFCFF3DEC}"/>
              </a:ext>
            </a:extLst>
          </p:cNvPr>
          <p:cNvSpPr txBox="1">
            <a:spLocks noChangeArrowheads="1"/>
          </p:cNvSpPr>
          <p:nvPr/>
        </p:nvSpPr>
        <p:spPr bwMode="auto">
          <a:xfrm>
            <a:off x="395288" y="242888"/>
            <a:ext cx="9752012" cy="1077912"/>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rgbClr val="000066"/>
                </a:solidFill>
                <a:latin typeface="Chalkboard" panose="03050602040202020205" pitchFamily="66" charset="77"/>
              </a:rPr>
              <a:t>Breeding efforts were critical to increases in crop production</a:t>
            </a:r>
            <a:r>
              <a:rPr lang="is-IS" altLang="en-US" b="1" i="1">
                <a:solidFill>
                  <a:srgbClr val="000066"/>
                </a:solidFill>
                <a:latin typeface="Chalkboard" panose="03050602040202020205" pitchFamily="66" charset="77"/>
              </a:rPr>
              <a:t>…</a:t>
            </a:r>
            <a:endParaRPr lang="en-US" altLang="en-US" b="1" i="1">
              <a:solidFill>
                <a:srgbClr val="000066"/>
              </a:solidFill>
              <a:latin typeface="Chalkboard" panose="03050602040202020205" pitchFamily="66" charset="77"/>
            </a:endParaRPr>
          </a:p>
        </p:txBody>
      </p:sp>
      <p:sp>
        <p:nvSpPr>
          <p:cNvPr id="3" name="Oval 2">
            <a:extLst>
              <a:ext uri="{FF2B5EF4-FFF2-40B4-BE49-F238E27FC236}">
                <a16:creationId xmlns:a16="http://schemas.microsoft.com/office/drawing/2014/main" id="{18F9708C-49DE-1849-B4EC-08AC1ABF1DB8}"/>
              </a:ext>
            </a:extLst>
          </p:cNvPr>
          <p:cNvSpPr>
            <a:spLocks noChangeArrowheads="1"/>
          </p:cNvSpPr>
          <p:nvPr/>
        </p:nvSpPr>
        <p:spPr bwMode="auto">
          <a:xfrm>
            <a:off x="7173913" y="1541463"/>
            <a:ext cx="1851025" cy="44402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37922" name="Picture 9">
            <a:extLst>
              <a:ext uri="{FF2B5EF4-FFF2-40B4-BE49-F238E27FC236}">
                <a16:creationId xmlns:a16="http://schemas.microsoft.com/office/drawing/2014/main" id="{38CB4228-D576-434B-AA5A-0529CD20A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275" y="58356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EAF78356-B6EA-024E-A78A-5D46459C7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52" y="2630287"/>
            <a:ext cx="3341687"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4">
            <a:extLst>
              <a:ext uri="{FF2B5EF4-FFF2-40B4-BE49-F238E27FC236}">
                <a16:creationId xmlns:a16="http://schemas.microsoft.com/office/drawing/2014/main" id="{F3D1FB4B-0BBB-744D-9DA0-ABF8DBB971EE}"/>
              </a:ext>
            </a:extLst>
          </p:cNvPr>
          <p:cNvSpPr txBox="1">
            <a:spLocks noChangeArrowheads="1"/>
          </p:cNvSpPr>
          <p:nvPr/>
        </p:nvSpPr>
        <p:spPr bwMode="auto">
          <a:xfrm>
            <a:off x="2777412" y="188053"/>
            <a:ext cx="4487702" cy="584775"/>
          </a:xfrm>
          <a:prstGeom prst="rect">
            <a:avLst/>
          </a:prstGeom>
          <a:solidFill>
            <a:srgbClr val="FFFFFF"/>
          </a:solidFill>
          <a:ln w="9525">
            <a:solidFill>
              <a:srgbClr val="00009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dirty="0">
                <a:solidFill>
                  <a:srgbClr val="002060"/>
                </a:solidFill>
                <a:latin typeface="Chalkboard" panose="03050602040202020205" pitchFamily="66" charset="77"/>
              </a:rPr>
              <a:t>New Breeding Method</a:t>
            </a:r>
          </a:p>
        </p:txBody>
      </p:sp>
      <p:sp>
        <p:nvSpPr>
          <p:cNvPr id="39939" name="Text Box 4">
            <a:extLst>
              <a:ext uri="{FF2B5EF4-FFF2-40B4-BE49-F238E27FC236}">
                <a16:creationId xmlns:a16="http://schemas.microsoft.com/office/drawing/2014/main" id="{7BD75072-BDA7-214E-9AA3-04B1D68D8802}"/>
              </a:ext>
            </a:extLst>
          </p:cNvPr>
          <p:cNvSpPr txBox="1">
            <a:spLocks noChangeArrowheads="1"/>
          </p:cNvSpPr>
          <p:nvPr/>
        </p:nvSpPr>
        <p:spPr bwMode="auto">
          <a:xfrm>
            <a:off x="114300" y="892175"/>
            <a:ext cx="10029825" cy="492125"/>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2060"/>
                </a:solidFill>
                <a:latin typeface="Chalkboard" panose="03050602040202020205" pitchFamily="66" charset="77"/>
              </a:rPr>
              <a:t>Uses table of contents of genes for </a:t>
            </a:r>
            <a:r>
              <a:rPr lang="en-US" altLang="en-US" sz="2600" b="1" u="sng">
                <a:solidFill>
                  <a:srgbClr val="002060"/>
                </a:solidFill>
                <a:latin typeface="Chalkboard" panose="03050602040202020205" pitchFamily="66" charset="77"/>
              </a:rPr>
              <a:t>marker assisted selection</a:t>
            </a:r>
          </a:p>
        </p:txBody>
      </p:sp>
      <p:sp>
        <p:nvSpPr>
          <p:cNvPr id="39940" name="Text Box 2">
            <a:extLst>
              <a:ext uri="{FF2B5EF4-FFF2-40B4-BE49-F238E27FC236}">
                <a16:creationId xmlns:a16="http://schemas.microsoft.com/office/drawing/2014/main" id="{624EFCEA-7D75-E943-B58C-03412A51B1D2}"/>
              </a:ext>
            </a:extLst>
          </p:cNvPr>
          <p:cNvSpPr txBox="1">
            <a:spLocks noChangeArrowheads="1"/>
          </p:cNvSpPr>
          <p:nvPr/>
        </p:nvSpPr>
        <p:spPr bwMode="auto">
          <a:xfrm>
            <a:off x="6043613" y="5570538"/>
            <a:ext cx="2957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Tahoma" panose="020B0604030504040204" pitchFamily="34" charset="0"/>
              </a:rPr>
              <a:t>1700 books</a:t>
            </a:r>
          </a:p>
          <a:p>
            <a:pPr algn="ctr" eaLnBrk="1" hangingPunct="1">
              <a:spcBef>
                <a:spcPct val="0"/>
              </a:spcBef>
              <a:buFontTx/>
              <a:buNone/>
            </a:pPr>
            <a:r>
              <a:rPr lang="en-US" altLang="en-US" sz="2000" b="1">
                <a:solidFill>
                  <a:srgbClr val="002060"/>
                </a:solidFill>
                <a:latin typeface="Tahoma" panose="020B0604030504040204" pitchFamily="34" charset="0"/>
              </a:rPr>
              <a:t>(or 1.7 million pages)</a:t>
            </a:r>
          </a:p>
        </p:txBody>
      </p:sp>
      <p:sp>
        <p:nvSpPr>
          <p:cNvPr id="18437" name="Text Box 3">
            <a:extLst>
              <a:ext uri="{FF2B5EF4-FFF2-40B4-BE49-F238E27FC236}">
                <a16:creationId xmlns:a16="http://schemas.microsoft.com/office/drawing/2014/main" id="{51FA5715-4A62-A04D-867A-A7C37DB7874B}"/>
              </a:ext>
            </a:extLst>
          </p:cNvPr>
          <p:cNvSpPr txBox="1">
            <a:spLocks noChangeArrowheads="1"/>
          </p:cNvSpPr>
          <p:nvPr/>
        </p:nvSpPr>
        <p:spPr bwMode="auto">
          <a:xfrm>
            <a:off x="904875" y="1635125"/>
            <a:ext cx="4027488" cy="461963"/>
          </a:xfrm>
          <a:prstGeom prst="rect">
            <a:avLst/>
          </a:prstGeom>
          <a:solidFill>
            <a:schemeClr val="accent3"/>
          </a:solidFill>
          <a:ln w="6350">
            <a:solidFill>
              <a:srgbClr val="000090"/>
            </a:solid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2400" dirty="0">
                <a:solidFill>
                  <a:srgbClr val="000090"/>
                </a:solidFill>
                <a:cs typeface="Arial" panose="020B0604020202020204" pitchFamily="34" charset="0"/>
              </a:rPr>
              <a:t>...</a:t>
            </a:r>
            <a:r>
              <a:rPr lang="en-US" altLang="en-US" sz="2400" dirty="0">
                <a:solidFill>
                  <a:srgbClr val="002060"/>
                </a:solidFill>
                <a:cs typeface="Arial" panose="020B0604020202020204" pitchFamily="34" charset="0"/>
              </a:rPr>
              <a:t>CTGACCTAATGCCGTA</a:t>
            </a:r>
            <a:r>
              <a:rPr lang="en-US" altLang="en-US" sz="2400" dirty="0">
                <a:solidFill>
                  <a:srgbClr val="000090"/>
                </a:solidFill>
                <a:cs typeface="Arial" panose="020B0604020202020204" pitchFamily="34" charset="0"/>
              </a:rPr>
              <a:t>...</a:t>
            </a:r>
          </a:p>
        </p:txBody>
      </p:sp>
      <p:sp>
        <p:nvSpPr>
          <p:cNvPr id="39942" name="Line 8">
            <a:extLst>
              <a:ext uri="{FF2B5EF4-FFF2-40B4-BE49-F238E27FC236}">
                <a16:creationId xmlns:a16="http://schemas.microsoft.com/office/drawing/2014/main" id="{10D0A8E1-7945-274A-BAE2-7B4DB919941E}"/>
              </a:ext>
            </a:extLst>
          </p:cNvPr>
          <p:cNvSpPr>
            <a:spLocks noChangeShapeType="1"/>
          </p:cNvSpPr>
          <p:nvPr/>
        </p:nvSpPr>
        <p:spPr bwMode="auto">
          <a:xfrm>
            <a:off x="2752725" y="2170113"/>
            <a:ext cx="0" cy="512762"/>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9943" name="Picture 10" descr="Genome analogy_1_stack">
            <a:extLst>
              <a:ext uri="{FF2B5EF4-FFF2-40B4-BE49-F238E27FC236}">
                <a16:creationId xmlns:a16="http://schemas.microsoft.com/office/drawing/2014/main" id="{08891025-ACBE-3146-9B86-9CD82B00B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25" y="1744663"/>
            <a:ext cx="558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2">
            <a:extLst>
              <a:ext uri="{FF2B5EF4-FFF2-40B4-BE49-F238E27FC236}">
                <a16:creationId xmlns:a16="http://schemas.microsoft.com/office/drawing/2014/main" id="{6BE84EA4-763D-1D42-BFE9-8B68566AD4EC}"/>
              </a:ext>
            </a:extLst>
          </p:cNvPr>
          <p:cNvSpPr>
            <a:spLocks noChangeShapeType="1"/>
          </p:cNvSpPr>
          <p:nvPr/>
        </p:nvSpPr>
        <p:spPr bwMode="auto">
          <a:xfrm flipV="1">
            <a:off x="4192586" y="2126612"/>
            <a:ext cx="2962275" cy="1146175"/>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13">
            <a:extLst>
              <a:ext uri="{FF2B5EF4-FFF2-40B4-BE49-F238E27FC236}">
                <a16:creationId xmlns:a16="http://schemas.microsoft.com/office/drawing/2014/main" id="{0B4791F9-00F6-5F4B-BBDA-12DEFC2864A6}"/>
              </a:ext>
            </a:extLst>
          </p:cNvPr>
          <p:cNvSpPr>
            <a:spLocks noChangeShapeType="1"/>
          </p:cNvSpPr>
          <p:nvPr/>
        </p:nvSpPr>
        <p:spPr bwMode="auto">
          <a:xfrm flipV="1">
            <a:off x="4216805" y="2438659"/>
            <a:ext cx="2962275" cy="998538"/>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7" name="Line 14">
            <a:extLst>
              <a:ext uri="{FF2B5EF4-FFF2-40B4-BE49-F238E27FC236}">
                <a16:creationId xmlns:a16="http://schemas.microsoft.com/office/drawing/2014/main" id="{FEE28D42-4F5A-DB45-9F83-0EDB8367A3D4}"/>
              </a:ext>
            </a:extLst>
          </p:cNvPr>
          <p:cNvSpPr>
            <a:spLocks noChangeShapeType="1"/>
          </p:cNvSpPr>
          <p:nvPr/>
        </p:nvSpPr>
        <p:spPr bwMode="auto">
          <a:xfrm flipV="1">
            <a:off x="4192588" y="2832852"/>
            <a:ext cx="2947987" cy="798512"/>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15">
            <a:extLst>
              <a:ext uri="{FF2B5EF4-FFF2-40B4-BE49-F238E27FC236}">
                <a16:creationId xmlns:a16="http://schemas.microsoft.com/office/drawing/2014/main" id="{7A1F17E2-9DFD-4142-8415-DF3D549314A5}"/>
              </a:ext>
            </a:extLst>
          </p:cNvPr>
          <p:cNvSpPr>
            <a:spLocks noChangeShapeType="1"/>
          </p:cNvSpPr>
          <p:nvPr/>
        </p:nvSpPr>
        <p:spPr bwMode="auto">
          <a:xfrm flipV="1">
            <a:off x="4178299" y="3236870"/>
            <a:ext cx="2962275" cy="566737"/>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16">
            <a:extLst>
              <a:ext uri="{FF2B5EF4-FFF2-40B4-BE49-F238E27FC236}">
                <a16:creationId xmlns:a16="http://schemas.microsoft.com/office/drawing/2014/main" id="{16CE10A2-9B4E-464A-9B19-B6A4A1AAA684}"/>
              </a:ext>
            </a:extLst>
          </p:cNvPr>
          <p:cNvSpPr>
            <a:spLocks noChangeShapeType="1"/>
          </p:cNvSpPr>
          <p:nvPr/>
        </p:nvSpPr>
        <p:spPr bwMode="auto">
          <a:xfrm flipV="1">
            <a:off x="4192588" y="3809549"/>
            <a:ext cx="2962275" cy="344488"/>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17">
            <a:extLst>
              <a:ext uri="{FF2B5EF4-FFF2-40B4-BE49-F238E27FC236}">
                <a16:creationId xmlns:a16="http://schemas.microsoft.com/office/drawing/2014/main" id="{F887D8E7-1F2B-D046-A4CE-41C530863FD6}"/>
              </a:ext>
            </a:extLst>
          </p:cNvPr>
          <p:cNvSpPr>
            <a:spLocks noChangeShapeType="1"/>
          </p:cNvSpPr>
          <p:nvPr/>
        </p:nvSpPr>
        <p:spPr bwMode="auto">
          <a:xfrm>
            <a:off x="4209644" y="4343656"/>
            <a:ext cx="2962275" cy="192087"/>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8">
            <a:extLst>
              <a:ext uri="{FF2B5EF4-FFF2-40B4-BE49-F238E27FC236}">
                <a16:creationId xmlns:a16="http://schemas.microsoft.com/office/drawing/2014/main" id="{E361C256-C26E-E347-B56D-EAE306AB8A44}"/>
              </a:ext>
            </a:extLst>
          </p:cNvPr>
          <p:cNvSpPr>
            <a:spLocks noChangeShapeType="1"/>
          </p:cNvSpPr>
          <p:nvPr/>
        </p:nvSpPr>
        <p:spPr bwMode="auto">
          <a:xfrm>
            <a:off x="4192587" y="4510292"/>
            <a:ext cx="2962275" cy="579437"/>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9952" name="Picture 7">
            <a:extLst>
              <a:ext uri="{FF2B5EF4-FFF2-40B4-BE49-F238E27FC236}">
                <a16:creationId xmlns:a16="http://schemas.microsoft.com/office/drawing/2014/main" id="{BFD52389-A749-4D4C-8B0E-06D9922C4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188" y="5683537"/>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Text Box 6">
            <a:extLst>
              <a:ext uri="{FF2B5EF4-FFF2-40B4-BE49-F238E27FC236}">
                <a16:creationId xmlns:a16="http://schemas.microsoft.com/office/drawing/2014/main" id="{5C5C90DD-7440-B145-90CE-BACB33F3723E}"/>
              </a:ext>
            </a:extLst>
          </p:cNvPr>
          <p:cNvSpPr txBox="1">
            <a:spLocks noChangeArrowheads="1"/>
          </p:cNvSpPr>
          <p:nvPr/>
        </p:nvSpPr>
        <p:spPr bwMode="auto">
          <a:xfrm>
            <a:off x="1022350" y="6288088"/>
            <a:ext cx="7221538" cy="492125"/>
          </a:xfrm>
          <a:prstGeom prst="rect">
            <a:avLst/>
          </a:prstGeom>
          <a:solidFill>
            <a:schemeClr val="bg1"/>
          </a:solidFill>
          <a:ln w="2857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600" b="1">
                <a:solidFill>
                  <a:srgbClr val="002060"/>
                </a:solidFill>
                <a:latin typeface="Chalkboard" panose="03050602040202020205" pitchFamily="66" charset="77"/>
              </a:rPr>
              <a:t>Genetic modification that </a:t>
            </a:r>
            <a:r>
              <a:rPr lang="en-US" altLang="en-US" sz="2600" b="1" u="sng">
                <a:solidFill>
                  <a:srgbClr val="002060"/>
                </a:solidFill>
                <a:latin typeface="Chalkboard" panose="03050602040202020205" pitchFamily="66" charset="77"/>
              </a:rPr>
              <a:t>is not</a:t>
            </a:r>
            <a:r>
              <a:rPr lang="en-US" altLang="en-US" sz="2600" b="1">
                <a:solidFill>
                  <a:srgbClr val="002060"/>
                </a:solidFill>
                <a:latin typeface="Chalkboard" panose="03050602040202020205" pitchFamily="66" charset="77"/>
              </a:rPr>
              <a:t> GE or GMO </a:t>
            </a:r>
          </a:p>
        </p:txBody>
      </p:sp>
      <p:sp>
        <p:nvSpPr>
          <p:cNvPr id="39955" name="TextBox 1">
            <a:extLst>
              <a:ext uri="{FF2B5EF4-FFF2-40B4-BE49-F238E27FC236}">
                <a16:creationId xmlns:a16="http://schemas.microsoft.com/office/drawing/2014/main" id="{F923EDBF-26F5-EF4A-B6C9-63C2E7BF6E2F}"/>
              </a:ext>
            </a:extLst>
          </p:cNvPr>
          <p:cNvSpPr txBox="1">
            <a:spLocks noChangeArrowheads="1"/>
          </p:cNvSpPr>
          <p:nvPr/>
        </p:nvSpPr>
        <p:spPr bwMode="auto">
          <a:xfrm rot="21193700">
            <a:off x="4944730" y="3691764"/>
            <a:ext cx="16335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dirty="0">
                <a:latin typeface="Chalkboard" panose="03050602040202020205" pitchFamily="66" charset="77"/>
              </a:rPr>
              <a:t>Disease tolerance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5">
            <a:extLst>
              <a:ext uri="{FF2B5EF4-FFF2-40B4-BE49-F238E27FC236}">
                <a16:creationId xmlns:a16="http://schemas.microsoft.com/office/drawing/2014/main" id="{D78890D3-60AD-B446-89B5-0F6B9C326841}"/>
              </a:ext>
            </a:extLst>
          </p:cNvPr>
          <p:cNvSpPr txBox="1">
            <a:spLocks noChangeArrowheads="1"/>
          </p:cNvSpPr>
          <p:nvPr/>
        </p:nvSpPr>
        <p:spPr bwMode="auto">
          <a:xfrm>
            <a:off x="498473" y="4791075"/>
            <a:ext cx="9288463" cy="974725"/>
          </a:xfrm>
          <a:prstGeom prst="rect">
            <a:avLst/>
          </a:prstGeom>
          <a:solidFill>
            <a:schemeClr val="bg1"/>
          </a:solidFill>
          <a:ln w="2857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a:solidFill>
                  <a:srgbClr val="000090"/>
                </a:solidFill>
                <a:latin typeface="Chalkboard" panose="03050602040202020205" pitchFamily="66" charset="77"/>
              </a:rPr>
              <a:t>Marker-assisted selection used to protect rice against bacterial blight and blast disease</a:t>
            </a:r>
          </a:p>
        </p:txBody>
      </p:sp>
      <p:pic>
        <p:nvPicPr>
          <p:cNvPr id="40962" name="Picture 6">
            <a:extLst>
              <a:ext uri="{FF2B5EF4-FFF2-40B4-BE49-F238E27FC236}">
                <a16:creationId xmlns:a16="http://schemas.microsoft.com/office/drawing/2014/main" id="{661CC24C-9F3E-5946-8DF2-63901E48F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9">
            <a:extLst>
              <a:ext uri="{FF2B5EF4-FFF2-40B4-BE49-F238E27FC236}">
                <a16:creationId xmlns:a16="http://schemas.microsoft.com/office/drawing/2014/main" id="{F15FD7AC-5F8D-5144-8FD8-378D89C0C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968" y="194976"/>
            <a:ext cx="5705475" cy="45323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F2CC3203-6D00-3F41-897D-D0243D4C7739}"/>
              </a:ext>
            </a:extLst>
          </p:cNvPr>
          <p:cNvSpPr txBox="1">
            <a:spLocks noChangeArrowheads="1"/>
          </p:cNvSpPr>
          <p:nvPr/>
        </p:nvSpPr>
        <p:spPr bwMode="auto">
          <a:xfrm>
            <a:off x="1117600" y="5829587"/>
            <a:ext cx="7934325" cy="954087"/>
          </a:xfrm>
          <a:prstGeom prst="rect">
            <a:avLst/>
          </a:prstGeom>
          <a:solidFill>
            <a:schemeClr val="bg1"/>
          </a:solidFill>
          <a:ln w="2857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a:solidFill>
                  <a:srgbClr val="000090"/>
                </a:solidFill>
                <a:latin typeface="Chalkboard" panose="03050602040202020205" pitchFamily="66" charset="77"/>
              </a:rPr>
              <a:t>Protection limited to diversity in crop and compatible relatives</a:t>
            </a:r>
          </a:p>
        </p:txBody>
      </p:sp>
      <p:sp>
        <p:nvSpPr>
          <p:cNvPr id="2" name="TextBox 1">
            <a:extLst>
              <a:ext uri="{FF2B5EF4-FFF2-40B4-BE49-F238E27FC236}">
                <a16:creationId xmlns:a16="http://schemas.microsoft.com/office/drawing/2014/main" id="{999F56F1-35FD-804A-A53C-0303B07DD2C1}"/>
              </a:ext>
            </a:extLst>
          </p:cNvPr>
          <p:cNvSpPr txBox="1">
            <a:spLocks noChangeArrowheads="1"/>
          </p:cNvSpPr>
          <p:nvPr/>
        </p:nvSpPr>
        <p:spPr bwMode="auto">
          <a:xfrm>
            <a:off x="800100" y="627063"/>
            <a:ext cx="8701088" cy="584200"/>
          </a:xfrm>
          <a:prstGeom prst="rect">
            <a:avLst/>
          </a:prstGeom>
          <a:solidFill>
            <a:schemeClr val="bg1"/>
          </a:solidFill>
          <a:ln w="2857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b="1">
                <a:solidFill>
                  <a:srgbClr val="000090"/>
                </a:solidFill>
                <a:latin typeface="Chalkboard" panose="03050602040202020205" pitchFamily="66" charset="77"/>
              </a:rPr>
              <a:t>Can’t we just do all modifications this way?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6">
            <a:extLst>
              <a:ext uri="{FF2B5EF4-FFF2-40B4-BE49-F238E27FC236}">
                <a16:creationId xmlns:a16="http://schemas.microsoft.com/office/drawing/2014/main" id="{9426557E-4E1A-5644-BE3B-C4A7C252E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38" y="5862638"/>
            <a:ext cx="2905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2">
            <a:extLst>
              <a:ext uri="{FF2B5EF4-FFF2-40B4-BE49-F238E27FC236}">
                <a16:creationId xmlns:a16="http://schemas.microsoft.com/office/drawing/2014/main" id="{F0726799-9BC5-E44D-9196-DB3E81BEEFFD}"/>
              </a:ext>
            </a:extLst>
          </p:cNvPr>
          <p:cNvSpPr txBox="1">
            <a:spLocks noChangeArrowheads="1"/>
          </p:cNvSpPr>
          <p:nvPr/>
        </p:nvSpPr>
        <p:spPr bwMode="auto">
          <a:xfrm>
            <a:off x="6173788" y="5594350"/>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41987" name="Text Box 4">
            <a:extLst>
              <a:ext uri="{FF2B5EF4-FFF2-40B4-BE49-F238E27FC236}">
                <a16:creationId xmlns:a16="http://schemas.microsoft.com/office/drawing/2014/main" id="{6CB85ADF-9A63-DA46-AA56-CAFA7C069431}"/>
              </a:ext>
            </a:extLst>
          </p:cNvPr>
          <p:cNvSpPr txBox="1">
            <a:spLocks noChangeArrowheads="1"/>
          </p:cNvSpPr>
          <p:nvPr/>
        </p:nvSpPr>
        <p:spPr bwMode="auto">
          <a:xfrm>
            <a:off x="500063" y="5592763"/>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41988" name="Text Box 5">
            <a:extLst>
              <a:ext uri="{FF2B5EF4-FFF2-40B4-BE49-F238E27FC236}">
                <a16:creationId xmlns:a16="http://schemas.microsoft.com/office/drawing/2014/main" id="{DA0859FF-ECEB-7F4C-9E1D-F13607E4ED89}"/>
              </a:ext>
            </a:extLst>
          </p:cNvPr>
          <p:cNvSpPr txBox="1">
            <a:spLocks noChangeArrowheads="1"/>
          </p:cNvSpPr>
          <p:nvPr/>
        </p:nvSpPr>
        <p:spPr bwMode="auto">
          <a:xfrm>
            <a:off x="2806700" y="4624388"/>
            <a:ext cx="3175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200" b="1">
                <a:solidFill>
                  <a:srgbClr val="002060"/>
                </a:solidFill>
                <a:latin typeface="Chalkboard" panose="03050602040202020205" pitchFamily="66" charset="77"/>
              </a:rPr>
              <a:t>One-half page equivalent to a gene</a:t>
            </a:r>
          </a:p>
        </p:txBody>
      </p:sp>
      <p:sp>
        <p:nvSpPr>
          <p:cNvPr id="41989" name="Text Box 7">
            <a:extLst>
              <a:ext uri="{FF2B5EF4-FFF2-40B4-BE49-F238E27FC236}">
                <a16:creationId xmlns:a16="http://schemas.microsoft.com/office/drawing/2014/main" id="{7A603154-BE35-904A-BAEA-3503C316EB5A}"/>
              </a:ext>
            </a:extLst>
          </p:cNvPr>
          <p:cNvSpPr txBox="1">
            <a:spLocks noChangeArrowheads="1"/>
          </p:cNvSpPr>
          <p:nvPr/>
        </p:nvSpPr>
        <p:spPr bwMode="auto">
          <a:xfrm>
            <a:off x="8078788" y="2921000"/>
            <a:ext cx="15970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200" b="1">
                <a:solidFill>
                  <a:srgbClr val="002060"/>
                </a:solidFill>
                <a:latin typeface="Chalkboard" panose="03050602040202020205" pitchFamily="66" charset="77"/>
              </a:rPr>
              <a:t>Inserts gene(s) randomly in genome</a:t>
            </a:r>
          </a:p>
        </p:txBody>
      </p:sp>
      <p:grpSp>
        <p:nvGrpSpPr>
          <p:cNvPr id="41990" name="Group 9">
            <a:extLst>
              <a:ext uri="{FF2B5EF4-FFF2-40B4-BE49-F238E27FC236}">
                <a16:creationId xmlns:a16="http://schemas.microsoft.com/office/drawing/2014/main" id="{9326326E-7164-2649-855F-FCEB1571325E}"/>
              </a:ext>
            </a:extLst>
          </p:cNvPr>
          <p:cNvGrpSpPr>
            <a:grpSpLocks/>
          </p:cNvGrpSpPr>
          <p:nvPr/>
        </p:nvGrpSpPr>
        <p:grpSpPr bwMode="auto">
          <a:xfrm>
            <a:off x="7785100" y="4367213"/>
            <a:ext cx="1092200" cy="660400"/>
            <a:chOff x="4608" y="2836"/>
            <a:chExt cx="624" cy="384"/>
          </a:xfrm>
        </p:grpSpPr>
        <p:sp>
          <p:nvSpPr>
            <p:cNvPr id="42000" name="Line 10">
              <a:extLst>
                <a:ext uri="{FF2B5EF4-FFF2-40B4-BE49-F238E27FC236}">
                  <a16:creationId xmlns:a16="http://schemas.microsoft.com/office/drawing/2014/main" id="{131CC684-C938-0D49-AFF5-CA576A962616}"/>
                </a:ext>
              </a:extLst>
            </p:cNvPr>
            <p:cNvSpPr>
              <a:spLocks noChangeShapeType="1"/>
            </p:cNvSpPr>
            <p:nvPr/>
          </p:nvSpPr>
          <p:spPr bwMode="auto">
            <a:xfrm rot="16200000" flipV="1">
              <a:off x="4852" y="2972"/>
              <a:ext cx="0" cy="488"/>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11">
              <a:extLst>
                <a:ext uri="{FF2B5EF4-FFF2-40B4-BE49-F238E27FC236}">
                  <a16:creationId xmlns:a16="http://schemas.microsoft.com/office/drawing/2014/main" id="{43420A72-CC6C-2449-8956-0A188D06F88B}"/>
                </a:ext>
              </a:extLst>
            </p:cNvPr>
            <p:cNvSpPr>
              <a:spLocks noChangeShapeType="1"/>
            </p:cNvSpPr>
            <p:nvPr/>
          </p:nvSpPr>
          <p:spPr bwMode="auto">
            <a:xfrm flipH="1">
              <a:off x="5088" y="2836"/>
              <a:ext cx="144" cy="384"/>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1" name="Line 12">
            <a:extLst>
              <a:ext uri="{FF2B5EF4-FFF2-40B4-BE49-F238E27FC236}">
                <a16:creationId xmlns:a16="http://schemas.microsoft.com/office/drawing/2014/main" id="{296610BF-09AA-E444-8B4A-BD5FBF0D3C0D}"/>
              </a:ext>
            </a:extLst>
          </p:cNvPr>
          <p:cNvSpPr>
            <a:spLocks noChangeShapeType="1"/>
          </p:cNvSpPr>
          <p:nvPr/>
        </p:nvSpPr>
        <p:spPr bwMode="auto">
          <a:xfrm flipV="1">
            <a:off x="5888038" y="3197225"/>
            <a:ext cx="1096962" cy="19050"/>
          </a:xfrm>
          <a:prstGeom prst="line">
            <a:avLst/>
          </a:prstGeom>
          <a:noFill/>
          <a:ln w="76200">
            <a:solidFill>
              <a:srgbClr val="00206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1992" name="Text Box 13">
            <a:extLst>
              <a:ext uri="{FF2B5EF4-FFF2-40B4-BE49-F238E27FC236}">
                <a16:creationId xmlns:a16="http://schemas.microsoft.com/office/drawing/2014/main" id="{B4001ACE-DB0D-E64D-9E43-A39D3BAB47F4}"/>
              </a:ext>
            </a:extLst>
          </p:cNvPr>
          <p:cNvSpPr txBox="1">
            <a:spLocks noChangeArrowheads="1"/>
          </p:cNvSpPr>
          <p:nvPr/>
        </p:nvSpPr>
        <p:spPr bwMode="auto">
          <a:xfrm>
            <a:off x="2063750" y="2441575"/>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8000" b="1">
                <a:solidFill>
                  <a:srgbClr val="22228B"/>
                </a:solidFill>
                <a:latin typeface="Arial" panose="020B0604020202020204" pitchFamily="34" charset="0"/>
              </a:rPr>
              <a:t>+</a:t>
            </a:r>
          </a:p>
        </p:txBody>
      </p:sp>
      <p:pic>
        <p:nvPicPr>
          <p:cNvPr id="41993" name="Picture 14" descr="Genome analogy_1_stack">
            <a:extLst>
              <a:ext uri="{FF2B5EF4-FFF2-40B4-BE49-F238E27FC236}">
                <a16:creationId xmlns:a16="http://schemas.microsoft.com/office/drawing/2014/main" id="{EE28F569-1BBD-3249-9C22-6E97E6F8B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993775"/>
            <a:ext cx="75565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7" descr="Genome analogy_4_stack_one_book">
            <a:extLst>
              <a:ext uri="{FF2B5EF4-FFF2-40B4-BE49-F238E27FC236}">
                <a16:creationId xmlns:a16="http://schemas.microsoft.com/office/drawing/2014/main" id="{E4E7C1F4-A976-8143-A23B-16BBF988F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050" y="1079500"/>
            <a:ext cx="6937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a:extLst>
              <a:ext uri="{FF2B5EF4-FFF2-40B4-BE49-F238E27FC236}">
                <a16:creationId xmlns:a16="http://schemas.microsoft.com/office/drawing/2014/main" id="{65786FC9-848A-0246-A2BB-B9390B929308}"/>
              </a:ext>
            </a:extLst>
          </p:cNvPr>
          <p:cNvSpPr txBox="1">
            <a:spLocks noChangeArrowheads="1"/>
          </p:cNvSpPr>
          <p:nvPr/>
        </p:nvSpPr>
        <p:spPr bwMode="auto">
          <a:xfrm>
            <a:off x="114300" y="6285104"/>
            <a:ext cx="9472613" cy="492125"/>
          </a:xfrm>
          <a:prstGeom prst="rect">
            <a:avLst/>
          </a:prstGeom>
          <a:solidFill>
            <a:srgbClr val="FFFFFF"/>
          </a:solidFill>
          <a:ln w="2857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90"/>
                </a:solidFill>
                <a:latin typeface="Chalkboard" panose="03050602040202020205" pitchFamily="66" charset="77"/>
              </a:rPr>
              <a:t>Genetic modification by genetic engineering </a:t>
            </a:r>
            <a:r>
              <a:rPr lang="en-US" altLang="en-US" sz="2600" b="1" u="sng">
                <a:solidFill>
                  <a:srgbClr val="000090"/>
                </a:solidFill>
                <a:latin typeface="Chalkboard" panose="03050602040202020205" pitchFamily="66" charset="77"/>
              </a:rPr>
              <a:t>is</a:t>
            </a:r>
            <a:r>
              <a:rPr lang="en-US" altLang="en-US" sz="2600" b="1">
                <a:solidFill>
                  <a:srgbClr val="000090"/>
                </a:solidFill>
                <a:latin typeface="Chalkboard" panose="03050602040202020205" pitchFamily="66" charset="77"/>
              </a:rPr>
              <a:t> GE or GMO </a:t>
            </a:r>
          </a:p>
        </p:txBody>
      </p:sp>
      <p:pic>
        <p:nvPicPr>
          <p:cNvPr id="41996" name="Picture 19">
            <a:extLst>
              <a:ext uri="{FF2B5EF4-FFF2-40B4-BE49-F238E27FC236}">
                <a16:creationId xmlns:a16="http://schemas.microsoft.com/office/drawing/2014/main" id="{4F093AEA-FE36-F444-B714-A1B617F8B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2113" y="2235200"/>
            <a:ext cx="28289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1EB2B5D-FD1F-3441-B8B9-C6C763CC8075}"/>
              </a:ext>
            </a:extLst>
          </p:cNvPr>
          <p:cNvSpPr/>
          <p:nvPr/>
        </p:nvSpPr>
        <p:spPr>
          <a:xfrm>
            <a:off x="4459288" y="2441575"/>
            <a:ext cx="1227137" cy="938213"/>
          </a:xfrm>
          <a:prstGeom prst="rect">
            <a:avLst/>
          </a:prstGeom>
          <a:solidFill>
            <a:schemeClr val="bg1">
              <a:lumMod val="95000"/>
              <a:alpha val="2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Text Box 3">
            <a:extLst>
              <a:ext uri="{FF2B5EF4-FFF2-40B4-BE49-F238E27FC236}">
                <a16:creationId xmlns:a16="http://schemas.microsoft.com/office/drawing/2014/main" id="{364713C3-9E3C-2C4D-98E7-8C6A1E6E0DE4}"/>
              </a:ext>
            </a:extLst>
          </p:cNvPr>
          <p:cNvSpPr txBox="1">
            <a:spLocks noChangeArrowheads="1"/>
          </p:cNvSpPr>
          <p:nvPr/>
        </p:nvSpPr>
        <p:spPr bwMode="auto">
          <a:xfrm>
            <a:off x="71438" y="249238"/>
            <a:ext cx="10144125" cy="538162"/>
          </a:xfrm>
          <a:prstGeom prst="rect">
            <a:avLst/>
          </a:prstGeom>
          <a:solidFill>
            <a:schemeClr val="accent3"/>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defRPr/>
            </a:pPr>
            <a:r>
              <a:rPr lang="en-US" altLang="en-US" sz="2900" b="1" dirty="0">
                <a:solidFill>
                  <a:srgbClr val="000090"/>
                </a:solidFill>
                <a:latin typeface="Chalkboard" panose="03050602040202020205" pitchFamily="66" charset="77"/>
              </a:rPr>
              <a:t>Also modify genomes with genetic engineering </a:t>
            </a:r>
            <a:r>
              <a:rPr lang="en-US" altLang="en-US" sz="2900" b="1" dirty="0">
                <a:solidFill>
                  <a:srgbClr val="000090"/>
                </a:solidFill>
                <a:latin typeface="Chalkboard" panose="03050602040202020205" pitchFamily="66" charset="77"/>
                <a:sym typeface="Wingdings" pitchFamily="2" charset="2"/>
              </a:rPr>
              <a:t></a:t>
            </a:r>
            <a:r>
              <a:rPr lang="en-US" altLang="en-US" sz="2900" b="1" dirty="0">
                <a:solidFill>
                  <a:srgbClr val="000090"/>
                </a:solidFill>
                <a:latin typeface="Chalkboard" panose="03050602040202020205" pitchFamily="66" charset="77"/>
              </a:rPr>
              <a:t> GMOs</a:t>
            </a:r>
          </a:p>
        </p:txBody>
      </p:sp>
      <p:sp>
        <p:nvSpPr>
          <p:cNvPr id="26" name="Text Box 15">
            <a:extLst>
              <a:ext uri="{FF2B5EF4-FFF2-40B4-BE49-F238E27FC236}">
                <a16:creationId xmlns:a16="http://schemas.microsoft.com/office/drawing/2014/main" id="{95F39BCC-9F43-6244-BD6F-1C7A6EDE579C}"/>
              </a:ext>
            </a:extLst>
          </p:cNvPr>
          <p:cNvSpPr txBox="1">
            <a:spLocks noChangeArrowheads="1"/>
          </p:cNvSpPr>
          <p:nvPr/>
        </p:nvSpPr>
        <p:spPr bwMode="auto">
          <a:xfrm>
            <a:off x="952500" y="2174875"/>
            <a:ext cx="8242300" cy="1200150"/>
          </a:xfrm>
          <a:prstGeom prst="rect">
            <a:avLst/>
          </a:prstGeom>
          <a:solidFill>
            <a:srgbClr val="FEFCFC"/>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3600" b="1">
                <a:solidFill>
                  <a:srgbClr val="000090"/>
                </a:solidFill>
                <a:latin typeface="Chalkboard" panose="03050602040202020205" pitchFamily="66" charset="77"/>
              </a:rPr>
              <a:t>What Kinds of GE Crops and Foods Are in the Commercial Market?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5E3F59B2-383C-0044-A03D-80FDEE67A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3282" y="5726811"/>
            <a:ext cx="275927" cy="62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16">
            <a:extLst>
              <a:ext uri="{FF2B5EF4-FFF2-40B4-BE49-F238E27FC236}">
                <a16:creationId xmlns:a16="http://schemas.microsoft.com/office/drawing/2014/main" id="{99B81B5A-896E-B545-BF32-ACAAD4E9FDB9}"/>
              </a:ext>
            </a:extLst>
          </p:cNvPr>
          <p:cNvGrpSpPr>
            <a:grpSpLocks/>
          </p:cNvGrpSpPr>
          <p:nvPr/>
        </p:nvGrpSpPr>
        <p:grpSpPr bwMode="auto">
          <a:xfrm>
            <a:off x="1007006" y="1796356"/>
            <a:ext cx="8272987" cy="4440708"/>
            <a:chOff x="390525" y="2297113"/>
            <a:chExt cx="9382125" cy="4573259"/>
          </a:xfrm>
        </p:grpSpPr>
        <p:grpSp>
          <p:nvGrpSpPr>
            <p:cNvPr id="48132" name="Group 22">
              <a:extLst>
                <a:ext uri="{FF2B5EF4-FFF2-40B4-BE49-F238E27FC236}">
                  <a16:creationId xmlns:a16="http://schemas.microsoft.com/office/drawing/2014/main" id="{6DC4FF74-0CC6-7346-8097-C4EF91A738ED}"/>
                </a:ext>
              </a:extLst>
            </p:cNvPr>
            <p:cNvGrpSpPr>
              <a:grpSpLocks/>
            </p:cNvGrpSpPr>
            <p:nvPr/>
          </p:nvGrpSpPr>
          <p:grpSpPr bwMode="auto">
            <a:xfrm>
              <a:off x="3532187" y="4597400"/>
              <a:ext cx="3090863" cy="2266131"/>
              <a:chOff x="2988732" y="4607269"/>
              <a:chExt cx="2747435" cy="2267383"/>
            </a:xfrm>
          </p:grpSpPr>
          <p:grpSp>
            <p:nvGrpSpPr>
              <p:cNvPr id="21" name="Group 20">
                <a:extLst>
                  <a:ext uri="{FF2B5EF4-FFF2-40B4-BE49-F238E27FC236}">
                    <a16:creationId xmlns:a16="http://schemas.microsoft.com/office/drawing/2014/main" id="{F29E99AD-CF2B-8F44-964B-086E59CF11B4}"/>
                  </a:ext>
                </a:extLst>
              </p:cNvPr>
              <p:cNvGrpSpPr/>
              <p:nvPr/>
            </p:nvGrpSpPr>
            <p:grpSpPr>
              <a:xfrm>
                <a:off x="2990246" y="4607269"/>
                <a:ext cx="2743200" cy="2250731"/>
                <a:chOff x="2990246" y="4607269"/>
                <a:chExt cx="2743200" cy="2250731"/>
              </a:xfrm>
              <a:solidFill>
                <a:schemeClr val="accent4">
                  <a:lumMod val="85000"/>
                  <a:lumOff val="15000"/>
                </a:schemeClr>
              </a:solidFill>
            </p:grpSpPr>
            <p:pic>
              <p:nvPicPr>
                <p:cNvPr id="19" name="Picture 18" descr="sugar beet large.jpg">
                  <a:extLst>
                    <a:ext uri="{FF2B5EF4-FFF2-40B4-BE49-F238E27FC236}">
                      <a16:creationId xmlns:a16="http://schemas.microsoft.com/office/drawing/2014/main" id="{F936EDC2-9DEA-7549-900F-E450C5F7A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246" y="4611624"/>
                  <a:ext cx="2743200" cy="2246376"/>
                </a:xfrm>
                <a:prstGeom prst="rect">
                  <a:avLst/>
                </a:prstGeom>
                <a:grpFill/>
              </p:spPr>
            </p:pic>
            <p:sp>
              <p:nvSpPr>
                <p:cNvPr id="14354" name="Text Box 24">
                  <a:extLst>
                    <a:ext uri="{FF2B5EF4-FFF2-40B4-BE49-F238E27FC236}">
                      <a16:creationId xmlns:a16="http://schemas.microsoft.com/office/drawing/2014/main" id="{01F09785-E84D-EE44-93F7-E3A8939FFE21}"/>
                    </a:ext>
                  </a:extLst>
                </p:cNvPr>
                <p:cNvSpPr txBox="1">
                  <a:spLocks noChangeArrowheads="1"/>
                </p:cNvSpPr>
                <p:nvPr/>
              </p:nvSpPr>
              <p:spPr bwMode="auto">
                <a:xfrm>
                  <a:off x="3308540" y="4607269"/>
                  <a:ext cx="2106613" cy="663873"/>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a:t>
                  </a:r>
                  <a:r>
                    <a:rPr lang="en-US" sz="1688" b="1" i="1" dirty="0" err="1">
                      <a:solidFill>
                        <a:schemeClr val="bg1"/>
                      </a:solidFill>
                      <a:effectLst>
                        <a:outerShdw blurRad="50800" dist="38100" dir="2700000" algn="tl" rotWithShape="0">
                          <a:prstClr val="black">
                            <a:alpha val="40000"/>
                          </a:prstClr>
                        </a:outerShdw>
                      </a:effectLst>
                      <a:latin typeface="Myriad Pro"/>
                      <a:cs typeface="Myriad Pro"/>
                    </a:rPr>
                    <a:t>Sugarbeet</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rgbClr val="FFFFFF"/>
                      </a:solidFill>
                      <a:effectLst>
                        <a:outerShdw blurRad="50800" dist="38100" dir="2700000" algn="tl" rotWithShape="0">
                          <a:prstClr val="black">
                            <a:alpha val="40000"/>
                          </a:prstClr>
                        </a:outerShdw>
                      </a:effectLst>
                      <a:latin typeface="Myriad Pro"/>
                      <a:cs typeface="Myriad Pro"/>
                    </a:rPr>
                    <a:t>100% of 2018 acreage</a:t>
                  </a:r>
                </a:p>
              </p:txBody>
            </p:sp>
          </p:grpSp>
          <p:sp>
            <p:nvSpPr>
              <p:cNvPr id="12" name="TextBox 11">
                <a:extLst>
                  <a:ext uri="{FF2B5EF4-FFF2-40B4-BE49-F238E27FC236}">
                    <a16:creationId xmlns:a16="http://schemas.microsoft.com/office/drawing/2014/main" id="{9EFD7A19-99FF-8F46-8388-589646EEA947}"/>
                  </a:ext>
                </a:extLst>
              </p:cNvPr>
              <p:cNvSpPr txBox="1"/>
              <p:nvPr/>
            </p:nvSpPr>
            <p:spPr>
              <a:xfrm>
                <a:off x="2988732" y="6641981"/>
                <a:ext cx="2747435" cy="232671"/>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sz="675" dirty="0"/>
                  <a:t>Source: ISAAA, 2018</a:t>
                </a:r>
              </a:p>
            </p:txBody>
          </p:sp>
        </p:grpSp>
        <p:grpSp>
          <p:nvGrpSpPr>
            <p:cNvPr id="48133" name="Group 15">
              <a:extLst>
                <a:ext uri="{FF2B5EF4-FFF2-40B4-BE49-F238E27FC236}">
                  <a16:creationId xmlns:a16="http://schemas.microsoft.com/office/drawing/2014/main" id="{36331152-4767-4945-BA13-CD4DCBE79E85}"/>
                </a:ext>
              </a:extLst>
            </p:cNvPr>
            <p:cNvGrpSpPr>
              <a:grpSpLocks/>
            </p:cNvGrpSpPr>
            <p:nvPr/>
          </p:nvGrpSpPr>
          <p:grpSpPr bwMode="auto">
            <a:xfrm>
              <a:off x="390525" y="2297113"/>
              <a:ext cx="9382125" cy="4573259"/>
              <a:chOff x="390525" y="2297113"/>
              <a:chExt cx="9382125" cy="4573259"/>
            </a:xfrm>
          </p:grpSpPr>
          <p:grpSp>
            <p:nvGrpSpPr>
              <p:cNvPr id="48134" name="Group 14">
                <a:extLst>
                  <a:ext uri="{FF2B5EF4-FFF2-40B4-BE49-F238E27FC236}">
                    <a16:creationId xmlns:a16="http://schemas.microsoft.com/office/drawing/2014/main" id="{FD4B9666-9BC9-C14E-BFBF-2D9F486D17B2}"/>
                  </a:ext>
                </a:extLst>
              </p:cNvPr>
              <p:cNvGrpSpPr>
                <a:grpSpLocks/>
              </p:cNvGrpSpPr>
              <p:nvPr/>
            </p:nvGrpSpPr>
            <p:grpSpPr bwMode="auto">
              <a:xfrm>
                <a:off x="3655022" y="2301875"/>
                <a:ext cx="2794992" cy="2266579"/>
                <a:chOff x="3078163" y="2292505"/>
                <a:chExt cx="2484437" cy="2266495"/>
              </a:xfrm>
            </p:grpSpPr>
            <p:grpSp>
              <p:nvGrpSpPr>
                <p:cNvPr id="7" name="Group 6">
                  <a:extLst>
                    <a:ext uri="{FF2B5EF4-FFF2-40B4-BE49-F238E27FC236}">
                      <a16:creationId xmlns:a16="http://schemas.microsoft.com/office/drawing/2014/main" id="{AE148C96-A067-F245-9914-8AB0CD60CE70}"/>
                    </a:ext>
                  </a:extLst>
                </p:cNvPr>
                <p:cNvGrpSpPr/>
                <p:nvPr/>
              </p:nvGrpSpPr>
              <p:grpSpPr>
                <a:xfrm>
                  <a:off x="3078163" y="2292505"/>
                  <a:ext cx="2484437" cy="2247745"/>
                  <a:chOff x="3078163" y="2292505"/>
                  <a:chExt cx="2484437" cy="2247745"/>
                </a:xfrm>
                <a:solidFill>
                  <a:schemeClr val="accent4">
                    <a:lumMod val="85000"/>
                    <a:lumOff val="15000"/>
                  </a:schemeClr>
                </a:solidFill>
              </p:grpSpPr>
              <p:pic>
                <p:nvPicPr>
                  <p:cNvPr id="14359" name="Picture 8">
                    <a:extLst>
                      <a:ext uri="{FF2B5EF4-FFF2-40B4-BE49-F238E27FC236}">
                        <a16:creationId xmlns:a16="http://schemas.microsoft.com/office/drawing/2014/main" id="{FFA782F9-1EDD-0743-BF0E-D28993A3D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163" y="2297113"/>
                    <a:ext cx="2484437" cy="2243137"/>
                  </a:xfrm>
                  <a:prstGeom prst="rect">
                    <a:avLst/>
                  </a:prstGeom>
                  <a:grpFill/>
                  <a:ln>
                    <a:noFill/>
                  </a:ln>
                  <a:extLst>
                    <a:ext uri="{91240B29-F687-4f45-9708-019B960494DF}"/>
                  </a:extLst>
                </p:spPr>
              </p:pic>
              <p:sp>
                <p:nvSpPr>
                  <p:cNvPr id="14360" name="Text Box 9">
                    <a:extLst>
                      <a:ext uri="{FF2B5EF4-FFF2-40B4-BE49-F238E27FC236}">
                        <a16:creationId xmlns:a16="http://schemas.microsoft.com/office/drawing/2014/main" id="{3066E843-FF4E-A74D-9757-81D5E710541A}"/>
                      </a:ext>
                    </a:extLst>
                  </p:cNvPr>
                  <p:cNvSpPr txBox="1">
                    <a:spLocks noChangeArrowheads="1"/>
                  </p:cNvSpPr>
                  <p:nvPr/>
                </p:nvSpPr>
                <p:spPr bwMode="auto">
                  <a:xfrm>
                    <a:off x="3266506" y="2292505"/>
                    <a:ext cx="2107751" cy="663481"/>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Canola</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100% of 2018 acreage</a:t>
                    </a:r>
                  </a:p>
                </p:txBody>
              </p:sp>
            </p:grpSp>
            <p:sp>
              <p:nvSpPr>
                <p:cNvPr id="48150" name="TextBox 9">
                  <a:extLst>
                    <a:ext uri="{FF2B5EF4-FFF2-40B4-BE49-F238E27FC236}">
                      <a16:creationId xmlns:a16="http://schemas.microsoft.com/office/drawing/2014/main" id="{86753F65-380D-B748-9847-40D6793CA32F}"/>
                    </a:ext>
                  </a:extLst>
                </p:cNvPr>
                <p:cNvSpPr txBox="1">
                  <a:spLocks noChangeArrowheads="1"/>
                </p:cNvSpPr>
                <p:nvPr/>
              </p:nvSpPr>
              <p:spPr bwMode="auto">
                <a:xfrm>
                  <a:off x="3084630" y="4326466"/>
                  <a:ext cx="2477969" cy="232534"/>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r>
                    <a:rPr lang="en-US" altLang="en-US" sz="675" dirty="0"/>
                    <a:t>Source: ISAAA, 2018</a:t>
                  </a:r>
                </a:p>
              </p:txBody>
            </p:sp>
          </p:grpSp>
          <p:grpSp>
            <p:nvGrpSpPr>
              <p:cNvPr id="48135" name="Group 15">
                <a:extLst>
                  <a:ext uri="{FF2B5EF4-FFF2-40B4-BE49-F238E27FC236}">
                    <a16:creationId xmlns:a16="http://schemas.microsoft.com/office/drawing/2014/main" id="{82D2464C-73E4-804F-919C-DDB259CCD7B1}"/>
                  </a:ext>
                </a:extLst>
              </p:cNvPr>
              <p:cNvGrpSpPr>
                <a:grpSpLocks/>
              </p:cNvGrpSpPr>
              <p:nvPr/>
            </p:nvGrpSpPr>
            <p:grpSpPr bwMode="auto">
              <a:xfrm>
                <a:off x="6517876" y="2298700"/>
                <a:ext cx="3019823" cy="2269307"/>
                <a:chOff x="5661025" y="2289189"/>
                <a:chExt cx="2684639" cy="2269229"/>
              </a:xfrm>
            </p:grpSpPr>
            <p:grpSp>
              <p:nvGrpSpPr>
                <p:cNvPr id="6" name="Group 5">
                  <a:extLst>
                    <a:ext uri="{FF2B5EF4-FFF2-40B4-BE49-F238E27FC236}">
                      <a16:creationId xmlns:a16="http://schemas.microsoft.com/office/drawing/2014/main" id="{E77C888D-CCE2-A542-BEC5-2A97959417EF}"/>
                    </a:ext>
                  </a:extLst>
                </p:cNvPr>
                <p:cNvGrpSpPr/>
                <p:nvPr/>
              </p:nvGrpSpPr>
              <p:grpSpPr>
                <a:xfrm>
                  <a:off x="5661025" y="2289189"/>
                  <a:ext cx="2684639" cy="2254173"/>
                  <a:chOff x="5661025" y="2289189"/>
                  <a:chExt cx="2684639" cy="2254173"/>
                </a:xfrm>
                <a:solidFill>
                  <a:schemeClr val="accent4">
                    <a:lumMod val="85000"/>
                    <a:lumOff val="15000"/>
                  </a:schemeClr>
                </a:solidFill>
              </p:grpSpPr>
              <p:pic>
                <p:nvPicPr>
                  <p:cNvPr id="13" name="Picture 14">
                    <a:extLst>
                      <a:ext uri="{FF2B5EF4-FFF2-40B4-BE49-F238E27FC236}">
                        <a16:creationId xmlns:a16="http://schemas.microsoft.com/office/drawing/2014/main" id="{BDE8475E-10D9-2B43-9EFA-6C8F2F8D5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025" y="2293938"/>
                    <a:ext cx="2684639" cy="2249424"/>
                  </a:xfrm>
                  <a:prstGeom prst="rect">
                    <a:avLst/>
                  </a:prstGeom>
                  <a:grpFill/>
                  <a:ln>
                    <a:noFill/>
                  </a:ln>
                  <a:extLst>
                    <a:ext uri="{91240B29-F687-4f45-9708-019B960494DF}"/>
                  </a:extLst>
                </p:spPr>
              </p:pic>
              <p:sp>
                <p:nvSpPr>
                  <p:cNvPr id="14" name="Text Box 15">
                    <a:extLst>
                      <a:ext uri="{FF2B5EF4-FFF2-40B4-BE49-F238E27FC236}">
                        <a16:creationId xmlns:a16="http://schemas.microsoft.com/office/drawing/2014/main" id="{F67DA907-F3DF-EE42-88E9-D7C95F863DBB}"/>
                      </a:ext>
                    </a:extLst>
                  </p:cNvPr>
                  <p:cNvSpPr txBox="1">
                    <a:spLocks noChangeArrowheads="1"/>
                  </p:cNvSpPr>
                  <p:nvPr/>
                </p:nvSpPr>
                <p:spPr bwMode="auto">
                  <a:xfrm>
                    <a:off x="5974644" y="2289189"/>
                    <a:ext cx="2057400" cy="740462"/>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Soybean</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94% of 2019 acreage</a:t>
                    </a:r>
                  </a:p>
                  <a:p>
                    <a:pPr algn="ctr">
                      <a:defRPr/>
                    </a:pPr>
                    <a:r>
                      <a:rPr lang="en-US" sz="422" dirty="0">
                        <a:solidFill>
                          <a:schemeClr val="bg1"/>
                        </a:solidFill>
                        <a:latin typeface="Myriad Pro"/>
                        <a:cs typeface="Myriad Pro"/>
                      </a:rPr>
                      <a:t>(Herbicide resistant: 94%)</a:t>
                    </a:r>
                  </a:p>
                </p:txBody>
              </p:sp>
            </p:grpSp>
            <p:sp>
              <p:nvSpPr>
                <p:cNvPr id="11" name="TextBox 10">
                  <a:extLst>
                    <a:ext uri="{FF2B5EF4-FFF2-40B4-BE49-F238E27FC236}">
                      <a16:creationId xmlns:a16="http://schemas.microsoft.com/office/drawing/2014/main" id="{D4DD4009-4085-AD4F-86FE-2DEAD237D3DD}"/>
                    </a:ext>
                  </a:extLst>
                </p:cNvPr>
                <p:cNvSpPr txBox="1"/>
                <p:nvPr/>
              </p:nvSpPr>
              <p:spPr>
                <a:xfrm>
                  <a:off x="5661025" y="4325883"/>
                  <a:ext cx="2684639" cy="232535"/>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altLang="en-US" sz="675" dirty="0"/>
                    <a:t>Source:  USDA-ERS, 2019</a:t>
                  </a:r>
                </a:p>
              </p:txBody>
            </p:sp>
          </p:grpSp>
          <p:grpSp>
            <p:nvGrpSpPr>
              <p:cNvPr id="48136" name="Group 13">
                <a:extLst>
                  <a:ext uri="{FF2B5EF4-FFF2-40B4-BE49-F238E27FC236}">
                    <a16:creationId xmlns:a16="http://schemas.microsoft.com/office/drawing/2014/main" id="{93FE468F-32BF-8843-8C5C-2ED8C997389B}"/>
                  </a:ext>
                </a:extLst>
              </p:cNvPr>
              <p:cNvGrpSpPr>
                <a:grpSpLocks/>
              </p:cNvGrpSpPr>
              <p:nvPr/>
            </p:nvGrpSpPr>
            <p:grpSpPr bwMode="auto">
              <a:xfrm>
                <a:off x="566738" y="2297113"/>
                <a:ext cx="3033712" cy="2267718"/>
                <a:chOff x="312304" y="2287141"/>
                <a:chExt cx="2697855" cy="2268908"/>
              </a:xfrm>
            </p:grpSpPr>
            <p:grpSp>
              <p:nvGrpSpPr>
                <p:cNvPr id="8" name="Group 7">
                  <a:extLst>
                    <a:ext uri="{FF2B5EF4-FFF2-40B4-BE49-F238E27FC236}">
                      <a16:creationId xmlns:a16="http://schemas.microsoft.com/office/drawing/2014/main" id="{195664FC-D4BA-C249-AC3F-DC788DB3E2B3}"/>
                    </a:ext>
                  </a:extLst>
                </p:cNvPr>
                <p:cNvGrpSpPr/>
                <p:nvPr/>
              </p:nvGrpSpPr>
              <p:grpSpPr>
                <a:xfrm>
                  <a:off x="312304" y="2287141"/>
                  <a:ext cx="2691384" cy="2252256"/>
                  <a:chOff x="312304" y="2287141"/>
                  <a:chExt cx="2691384" cy="2252256"/>
                </a:xfrm>
                <a:solidFill>
                  <a:schemeClr val="accent4">
                    <a:lumMod val="85000"/>
                    <a:lumOff val="15000"/>
                  </a:schemeClr>
                </a:solidFill>
              </p:grpSpPr>
              <p:pic>
                <p:nvPicPr>
                  <p:cNvPr id="3" name="Picture 2" descr="cotton201.jpg">
                    <a:extLst>
                      <a:ext uri="{FF2B5EF4-FFF2-40B4-BE49-F238E27FC236}">
                        <a16:creationId xmlns:a16="http://schemas.microsoft.com/office/drawing/2014/main" id="{B9B5E59E-1A79-124B-B1C7-4F3BE9345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304" y="2289973"/>
                    <a:ext cx="2691384" cy="2249424"/>
                  </a:xfrm>
                  <a:prstGeom prst="rect">
                    <a:avLst/>
                  </a:prstGeom>
                  <a:solidFill>
                    <a:schemeClr val="tx1">
                      <a:alpha val="49000"/>
                    </a:schemeClr>
                  </a:solidFill>
                </p:spPr>
              </p:pic>
              <p:sp>
                <p:nvSpPr>
                  <p:cNvPr id="14358" name="Text Box 12">
                    <a:extLst>
                      <a:ext uri="{FF2B5EF4-FFF2-40B4-BE49-F238E27FC236}">
                        <a16:creationId xmlns:a16="http://schemas.microsoft.com/office/drawing/2014/main" id="{8EDED8A7-8867-F84E-9F92-0A6EBDF9AEC1}"/>
                      </a:ext>
                    </a:extLst>
                  </p:cNvPr>
                  <p:cNvSpPr txBox="1">
                    <a:spLocks noChangeArrowheads="1"/>
                  </p:cNvSpPr>
                  <p:nvPr/>
                </p:nvSpPr>
                <p:spPr bwMode="auto">
                  <a:xfrm>
                    <a:off x="606310" y="2287141"/>
                    <a:ext cx="2103372" cy="740876"/>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Cotton</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98% of 2019 acreage</a:t>
                    </a:r>
                  </a:p>
                  <a:p>
                    <a:pPr algn="ctr">
                      <a:defRPr/>
                    </a:pPr>
                    <a:r>
                      <a:rPr lang="en-US" sz="422" dirty="0">
                        <a:solidFill>
                          <a:schemeClr val="bg1"/>
                        </a:solidFill>
                        <a:latin typeface="Myriad Pro"/>
                        <a:cs typeface="Myriad Pro"/>
                      </a:rPr>
                      <a:t>(Insect Resistant: 3%    Herbicide tolerant: 6%   Stacked gene: 89%</a:t>
                    </a:r>
                    <a:endParaRPr lang="en-US" sz="422" kern="0" dirty="0">
                      <a:solidFill>
                        <a:schemeClr val="bg1"/>
                      </a:solidFill>
                      <a:latin typeface="Myriad Pro"/>
                      <a:cs typeface="Myriad Pro"/>
                    </a:endParaRPr>
                  </a:p>
                </p:txBody>
              </p:sp>
            </p:grpSp>
            <p:sp>
              <p:nvSpPr>
                <p:cNvPr id="32" name="TextBox 31">
                  <a:extLst>
                    <a:ext uri="{FF2B5EF4-FFF2-40B4-BE49-F238E27FC236}">
                      <a16:creationId xmlns:a16="http://schemas.microsoft.com/office/drawing/2014/main" id="{030B3FB9-713A-9A47-B0C7-675B0FE27314}"/>
                    </a:ext>
                  </a:extLst>
                </p:cNvPr>
                <p:cNvSpPr txBox="1"/>
                <p:nvPr/>
              </p:nvSpPr>
              <p:spPr>
                <a:xfrm>
                  <a:off x="322186" y="4323384"/>
                  <a:ext cx="2687973" cy="232665"/>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altLang="en-US" sz="675" dirty="0"/>
                    <a:t>Source:  USDA-ERS, 2019</a:t>
                  </a:r>
                </a:p>
              </p:txBody>
            </p:sp>
          </p:grpSp>
          <p:grpSp>
            <p:nvGrpSpPr>
              <p:cNvPr id="48137" name="Group 9">
                <a:extLst>
                  <a:ext uri="{FF2B5EF4-FFF2-40B4-BE49-F238E27FC236}">
                    <a16:creationId xmlns:a16="http://schemas.microsoft.com/office/drawing/2014/main" id="{88FD4F9B-61D4-3245-8F5B-2C5B8F53B285}"/>
                  </a:ext>
                </a:extLst>
              </p:cNvPr>
              <p:cNvGrpSpPr>
                <a:grpSpLocks/>
              </p:cNvGrpSpPr>
              <p:nvPr/>
            </p:nvGrpSpPr>
            <p:grpSpPr bwMode="auto">
              <a:xfrm>
                <a:off x="390525" y="4598987"/>
                <a:ext cx="3086100" cy="2271385"/>
                <a:chOff x="348074" y="4598670"/>
                <a:chExt cx="2743200" cy="2271705"/>
              </a:xfrm>
            </p:grpSpPr>
            <p:pic>
              <p:nvPicPr>
                <p:cNvPr id="48142" name="Picture 8" descr="Corn image.jpg">
                  <a:extLst>
                    <a:ext uri="{FF2B5EF4-FFF2-40B4-BE49-F238E27FC236}">
                      <a16:creationId xmlns:a16="http://schemas.microsoft.com/office/drawing/2014/main" id="{DC23F224-61C2-7347-9356-AB30811EDAD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074" y="4598670"/>
                  <a:ext cx="2743200" cy="225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1" name="Text Box 6">
                  <a:extLst>
                    <a:ext uri="{FF2B5EF4-FFF2-40B4-BE49-F238E27FC236}">
                      <a16:creationId xmlns:a16="http://schemas.microsoft.com/office/drawing/2014/main" id="{FCF9BB29-FAF7-D942-8EE0-8517FFDEF8B1}"/>
                    </a:ext>
                  </a:extLst>
                </p:cNvPr>
                <p:cNvSpPr txBox="1">
                  <a:spLocks noChangeArrowheads="1"/>
                </p:cNvSpPr>
                <p:nvPr/>
              </p:nvSpPr>
              <p:spPr bwMode="auto">
                <a:xfrm>
                  <a:off x="669807" y="4603433"/>
                  <a:ext cx="2106788" cy="755870"/>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Corn</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92% of 2019 acreage</a:t>
                  </a:r>
                </a:p>
                <a:p>
                  <a:pPr algn="ctr">
                    <a:defRPr/>
                  </a:pPr>
                  <a:r>
                    <a:rPr lang="en-US" sz="422" dirty="0">
                      <a:solidFill>
                        <a:schemeClr val="bg1"/>
                      </a:solidFill>
                      <a:latin typeface="Myriad Pro"/>
                      <a:cs typeface="Myriad Pro"/>
                    </a:rPr>
                    <a:t>(</a:t>
                  </a:r>
                  <a:r>
                    <a:rPr lang="en-US" sz="506" dirty="0">
                      <a:solidFill>
                        <a:schemeClr val="bg1"/>
                      </a:solidFill>
                      <a:latin typeface="Myriad Pro"/>
                      <a:cs typeface="Myriad Pro"/>
                    </a:rPr>
                    <a:t>Insect Resistant: 3%    Herbicide resistant: 9%   Stacked gene: 80%)</a:t>
                  </a:r>
                </a:p>
              </p:txBody>
            </p:sp>
            <p:sp>
              <p:nvSpPr>
                <p:cNvPr id="33" name="TextBox 32">
                  <a:extLst>
                    <a:ext uri="{FF2B5EF4-FFF2-40B4-BE49-F238E27FC236}">
                      <a16:creationId xmlns:a16="http://schemas.microsoft.com/office/drawing/2014/main" id="{2AD1E9C7-314B-5D42-9329-2832E9234AF1}"/>
                    </a:ext>
                  </a:extLst>
                </p:cNvPr>
                <p:cNvSpPr txBox="1"/>
                <p:nvPr/>
              </p:nvSpPr>
              <p:spPr bwMode="auto">
                <a:xfrm>
                  <a:off x="352398" y="6637799"/>
                  <a:ext cx="2738876" cy="232576"/>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altLang="en-US" sz="675" dirty="0"/>
                    <a:t>Source:  USDA-ERS, 2019</a:t>
                  </a:r>
                </a:p>
              </p:txBody>
            </p:sp>
          </p:grpSp>
          <p:grpSp>
            <p:nvGrpSpPr>
              <p:cNvPr id="48138" name="Group 17">
                <a:extLst>
                  <a:ext uri="{FF2B5EF4-FFF2-40B4-BE49-F238E27FC236}">
                    <a16:creationId xmlns:a16="http://schemas.microsoft.com/office/drawing/2014/main" id="{0BB78077-16F4-354E-A624-5397004A5FDA}"/>
                  </a:ext>
                </a:extLst>
              </p:cNvPr>
              <p:cNvGrpSpPr>
                <a:grpSpLocks/>
              </p:cNvGrpSpPr>
              <p:nvPr/>
            </p:nvGrpSpPr>
            <p:grpSpPr bwMode="auto">
              <a:xfrm>
                <a:off x="6686550" y="4598988"/>
                <a:ext cx="3086100" cy="2247900"/>
                <a:chOff x="5811520" y="4610100"/>
                <a:chExt cx="2743200" cy="2247900"/>
              </a:xfrm>
            </p:grpSpPr>
            <p:pic>
              <p:nvPicPr>
                <p:cNvPr id="48139" name="Picture 16" descr="alfalfa.jpg">
                  <a:extLst>
                    <a:ext uri="{FF2B5EF4-FFF2-40B4-BE49-F238E27FC236}">
                      <a16:creationId xmlns:a16="http://schemas.microsoft.com/office/drawing/2014/main" id="{DBB520B6-E227-A54F-B852-4B79604E305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11520" y="4610100"/>
                  <a:ext cx="2743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8">
                  <a:extLst>
                    <a:ext uri="{FF2B5EF4-FFF2-40B4-BE49-F238E27FC236}">
                      <a16:creationId xmlns:a16="http://schemas.microsoft.com/office/drawing/2014/main" id="{9C861EB9-7F21-E340-8338-44501BE8828C}"/>
                    </a:ext>
                  </a:extLst>
                </p:cNvPr>
                <p:cNvSpPr txBox="1">
                  <a:spLocks noChangeArrowheads="1"/>
                </p:cNvSpPr>
                <p:nvPr/>
              </p:nvSpPr>
              <p:spPr bwMode="auto">
                <a:xfrm>
                  <a:off x="6130431" y="4610100"/>
                  <a:ext cx="2105378" cy="663506"/>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defRPr/>
                  </a:pPr>
                  <a:r>
                    <a:rPr lang="en-US" altLang="en-US" sz="1688" b="1" i="1" dirty="0">
                      <a:solidFill>
                        <a:schemeClr val="bg1"/>
                      </a:solidFill>
                      <a:effectLst>
                        <a:outerShdw blurRad="38100" dist="38100" dir="2700000" algn="tl">
                          <a:srgbClr val="000000"/>
                        </a:outerShdw>
                      </a:effectLst>
                      <a:latin typeface="Myriad Pro" panose="020B0503030403020204" pitchFamily="34" charset="0"/>
                    </a:rPr>
                    <a:t>GE Alfalfa</a:t>
                  </a:r>
                  <a:endParaRPr lang="en-US" altLang="en-US" sz="675" b="1" i="1" dirty="0">
                    <a:solidFill>
                      <a:schemeClr val="bg1"/>
                    </a:solidFill>
                    <a:effectLst>
                      <a:outerShdw blurRad="38100" dist="38100" dir="2700000" algn="tl">
                        <a:srgbClr val="000000"/>
                      </a:outerShdw>
                    </a:effectLst>
                    <a:latin typeface="Myriad Pro" panose="020B0503030403020204" pitchFamily="34" charset="0"/>
                  </a:endParaRPr>
                </a:p>
                <a:p>
                  <a:pPr algn="ctr" eaLnBrk="1" hangingPunct="1">
                    <a:defRPr/>
                  </a:pPr>
                  <a:r>
                    <a:rPr lang="en-US" altLang="en-US" sz="1350" dirty="0">
                      <a:solidFill>
                        <a:schemeClr val="bg1"/>
                      </a:solidFill>
                      <a:effectLst>
                        <a:outerShdw blurRad="38100" dist="38100" dir="2700000" algn="tl">
                          <a:srgbClr val="000000"/>
                        </a:outerShdw>
                      </a:effectLst>
                      <a:latin typeface="Myriad Pro" panose="020B0503030403020204" pitchFamily="34" charset="0"/>
                    </a:rPr>
                    <a:t>15% of 2018 acreage</a:t>
                  </a:r>
                </a:p>
              </p:txBody>
            </p:sp>
          </p:grpSp>
        </p:grpSp>
      </p:grpSp>
      <p:sp>
        <p:nvSpPr>
          <p:cNvPr id="48131" name="Text Box 22">
            <a:extLst>
              <a:ext uri="{FF2B5EF4-FFF2-40B4-BE49-F238E27FC236}">
                <a16:creationId xmlns:a16="http://schemas.microsoft.com/office/drawing/2014/main" id="{D1AA4173-D3B1-9940-934E-8495268F6CD7}"/>
              </a:ext>
            </a:extLst>
          </p:cNvPr>
          <p:cNvSpPr txBox="1">
            <a:spLocks noChangeArrowheads="1"/>
          </p:cNvSpPr>
          <p:nvPr/>
        </p:nvSpPr>
        <p:spPr bwMode="auto">
          <a:xfrm>
            <a:off x="1281353" y="487775"/>
            <a:ext cx="7679348" cy="954107"/>
          </a:xfrm>
          <a:prstGeom prst="rect">
            <a:avLst/>
          </a:prstGeom>
          <a:solidFill>
            <a:schemeClr val="bg1"/>
          </a:solidFill>
          <a:ln w="28575">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dirty="0">
                <a:solidFill>
                  <a:srgbClr val="22228B"/>
                </a:solidFill>
                <a:latin typeface="Chalkboard" panose="03050602040202020205" pitchFamily="66" charset="77"/>
              </a:rPr>
              <a:t>Number of different commercially available, large acreage GE (GMO) crops is limited</a:t>
            </a:r>
          </a:p>
        </p:txBody>
      </p:sp>
      <p:sp>
        <p:nvSpPr>
          <p:cNvPr id="34" name="TextBox 33">
            <a:extLst>
              <a:ext uri="{FF2B5EF4-FFF2-40B4-BE49-F238E27FC236}">
                <a16:creationId xmlns:a16="http://schemas.microsoft.com/office/drawing/2014/main" id="{60CFC5C5-E0C7-AF4C-A66B-546761B63B5F}"/>
              </a:ext>
            </a:extLst>
          </p:cNvPr>
          <p:cNvSpPr txBox="1"/>
          <p:nvPr/>
        </p:nvSpPr>
        <p:spPr bwMode="auto">
          <a:xfrm>
            <a:off x="6473579" y="5530603"/>
            <a:ext cx="2540417" cy="196208"/>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sz="675" dirty="0"/>
              <a:t>Source: ISAAA, 2018</a:t>
            </a:r>
          </a:p>
        </p:txBody>
      </p:sp>
    </p:spTree>
    <p:extLst>
      <p:ext uri="{BB962C8B-B14F-4D97-AF65-F5344CB8AC3E}">
        <p14:creationId xmlns:p14="http://schemas.microsoft.com/office/powerpoint/2010/main" val="42416038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0"/>
            <a:ext cx="10297055" cy="6858000"/>
          </a:xfrm>
          <a:prstGeom prst="rect">
            <a:avLst/>
          </a:prstGeom>
        </p:spPr>
      </p:pic>
      <p:sp>
        <p:nvSpPr>
          <p:cNvPr id="5" name="Text Box 13">
            <a:extLst>
              <a:ext uri="{FF2B5EF4-FFF2-40B4-BE49-F238E27FC236}">
                <a16:creationId xmlns:a16="http://schemas.microsoft.com/office/drawing/2014/main" id="{66EF4918-A60A-1947-B3A5-FE9682F23C13}"/>
              </a:ext>
            </a:extLst>
          </p:cNvPr>
          <p:cNvSpPr txBox="1">
            <a:spLocks noChangeArrowheads="1"/>
          </p:cNvSpPr>
          <p:nvPr/>
        </p:nvSpPr>
        <p:spPr bwMode="auto">
          <a:xfrm>
            <a:off x="388938" y="1123950"/>
            <a:ext cx="9666287" cy="892175"/>
          </a:xfrm>
          <a:prstGeom prst="rect">
            <a:avLst/>
          </a:prstGeom>
          <a:solidFill>
            <a:srgbClr val="F2FFE9"/>
          </a:solidFill>
          <a:ln w="6350">
            <a:solidFill>
              <a:schemeClr val="tx1"/>
            </a:solidFill>
            <a:miter lim="800000"/>
            <a:headEnd/>
            <a:tailEnd/>
          </a:ln>
        </p:spPr>
        <p:txBody>
          <a:bodyPr>
            <a:spAutoFit/>
          </a:bodyPr>
          <a:lstStyle>
            <a:lvl1pPr marL="465138" indent="-465138">
              <a:spcBef>
                <a:spcPct val="20000"/>
              </a:spcBef>
              <a:buChar char="•"/>
              <a:tabLst>
                <a:tab pos="465138" algn="l"/>
              </a:tabLst>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tabLst>
                <a:tab pos="465138" algn="l"/>
              </a:tabLst>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tabLst>
                <a:tab pos="465138" algn="l"/>
              </a:tabLst>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tabLst>
                <a:tab pos="465138" algn="l"/>
              </a:tabLst>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tabLst>
                <a:tab pos="465138" algn="l"/>
              </a:tabLst>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solidFill>
                  <a:srgbClr val="000090"/>
                </a:solidFill>
                <a:latin typeface="Chalkboard" panose="03050602040202020205" pitchFamily="66" charset="77"/>
              </a:rPr>
              <a:t>1. Background on genes, genomes, genetic engineering, genome editing </a:t>
            </a:r>
          </a:p>
        </p:txBody>
      </p:sp>
      <p:sp>
        <p:nvSpPr>
          <p:cNvPr id="6" name="Text Box 14">
            <a:extLst>
              <a:ext uri="{FF2B5EF4-FFF2-40B4-BE49-F238E27FC236}">
                <a16:creationId xmlns:a16="http://schemas.microsoft.com/office/drawing/2014/main" id="{38772369-4A3C-6E42-B7ED-EC0D64CD9A13}"/>
              </a:ext>
            </a:extLst>
          </p:cNvPr>
          <p:cNvSpPr txBox="1">
            <a:spLocks noChangeArrowheads="1"/>
          </p:cNvSpPr>
          <p:nvPr/>
        </p:nvSpPr>
        <p:spPr bwMode="auto">
          <a:xfrm>
            <a:off x="369888" y="2343150"/>
            <a:ext cx="9344025"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dirty="0">
                <a:solidFill>
                  <a:srgbClr val="000090"/>
                </a:solidFill>
                <a:latin typeface="Chalkboard" panose="03050602040202020205" pitchFamily="66" charset="77"/>
              </a:rPr>
              <a:t>2. What GE crops are commercialized? In the pipeline?</a:t>
            </a:r>
          </a:p>
        </p:txBody>
      </p:sp>
      <p:sp>
        <p:nvSpPr>
          <p:cNvPr id="7" name="Text Box 17">
            <a:extLst>
              <a:ext uri="{FF2B5EF4-FFF2-40B4-BE49-F238E27FC236}">
                <a16:creationId xmlns:a16="http://schemas.microsoft.com/office/drawing/2014/main" id="{10F89465-DF36-934F-A95F-D9ED2DFAEC94}"/>
              </a:ext>
            </a:extLst>
          </p:cNvPr>
          <p:cNvSpPr txBox="1">
            <a:spLocks noChangeArrowheads="1"/>
          </p:cNvSpPr>
          <p:nvPr/>
        </p:nvSpPr>
        <p:spPr bwMode="auto">
          <a:xfrm>
            <a:off x="368300" y="4157663"/>
            <a:ext cx="9029700"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solidFill>
                  <a:srgbClr val="000090"/>
                </a:solidFill>
                <a:latin typeface="Chalkboard" panose="03050602040202020205" pitchFamily="66" charset="77"/>
              </a:rPr>
              <a:t>4. What are some food safety issues with GE foods?</a:t>
            </a:r>
          </a:p>
        </p:txBody>
      </p:sp>
      <p:sp>
        <p:nvSpPr>
          <p:cNvPr id="8" name="Text Box 17">
            <a:extLst>
              <a:ext uri="{FF2B5EF4-FFF2-40B4-BE49-F238E27FC236}">
                <a16:creationId xmlns:a16="http://schemas.microsoft.com/office/drawing/2014/main" id="{842C55E8-5FA6-8845-8FE7-A882B7B8B1FA}"/>
              </a:ext>
            </a:extLst>
          </p:cNvPr>
          <p:cNvSpPr txBox="1">
            <a:spLocks noChangeArrowheads="1"/>
          </p:cNvSpPr>
          <p:nvPr/>
        </p:nvSpPr>
        <p:spPr bwMode="auto">
          <a:xfrm>
            <a:off x="338138" y="5083175"/>
            <a:ext cx="9282112"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solidFill>
                  <a:srgbClr val="000090"/>
                </a:solidFill>
                <a:latin typeface="Chalkboard" panose="03050602040202020205" pitchFamily="66" charset="77"/>
              </a:rPr>
              <a:t>5. What are some environmental issues with GE crops?</a:t>
            </a:r>
          </a:p>
        </p:txBody>
      </p:sp>
      <p:sp>
        <p:nvSpPr>
          <p:cNvPr id="9" name="Text Box 15">
            <a:extLst>
              <a:ext uri="{FF2B5EF4-FFF2-40B4-BE49-F238E27FC236}">
                <a16:creationId xmlns:a16="http://schemas.microsoft.com/office/drawing/2014/main" id="{D443339F-3E8B-B542-B702-3E87DB615EE0}"/>
              </a:ext>
            </a:extLst>
          </p:cNvPr>
          <p:cNvSpPr txBox="1">
            <a:spLocks noChangeArrowheads="1"/>
          </p:cNvSpPr>
          <p:nvPr/>
        </p:nvSpPr>
        <p:spPr bwMode="auto">
          <a:xfrm>
            <a:off x="2881313" y="185738"/>
            <a:ext cx="4522787" cy="525462"/>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a:solidFill>
                  <a:srgbClr val="000090"/>
                </a:solidFill>
                <a:latin typeface="Chalkboard" panose="03050602040202020205" pitchFamily="66" charset="77"/>
              </a:rPr>
              <a:t>What will be covered?</a:t>
            </a:r>
          </a:p>
        </p:txBody>
      </p:sp>
      <p:sp>
        <p:nvSpPr>
          <p:cNvPr id="10" name="Text Box 15">
            <a:extLst>
              <a:ext uri="{FF2B5EF4-FFF2-40B4-BE49-F238E27FC236}">
                <a16:creationId xmlns:a16="http://schemas.microsoft.com/office/drawing/2014/main" id="{79CB2F32-0279-F845-8175-685963D86A21}"/>
              </a:ext>
            </a:extLst>
          </p:cNvPr>
          <p:cNvSpPr txBox="1">
            <a:spLocks noChangeArrowheads="1"/>
          </p:cNvSpPr>
          <p:nvPr/>
        </p:nvSpPr>
        <p:spPr bwMode="auto">
          <a:xfrm>
            <a:off x="361950" y="3275013"/>
            <a:ext cx="8434388"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solidFill>
                  <a:srgbClr val="000090"/>
                </a:solidFill>
                <a:latin typeface="Chalkboard" panose="03050602040202020205" pitchFamily="66" charset="77"/>
              </a:rPr>
              <a:t>3. What is the regulatory structure for GE crops?</a:t>
            </a:r>
          </a:p>
        </p:txBody>
      </p:sp>
      <p:sp>
        <p:nvSpPr>
          <p:cNvPr id="11" name="Text Box 17">
            <a:extLst>
              <a:ext uri="{FF2B5EF4-FFF2-40B4-BE49-F238E27FC236}">
                <a16:creationId xmlns:a16="http://schemas.microsoft.com/office/drawing/2014/main" id="{633ADC43-0E5F-2D4E-B1C0-88C0E55C785E}"/>
              </a:ext>
            </a:extLst>
          </p:cNvPr>
          <p:cNvSpPr txBox="1">
            <a:spLocks noChangeArrowheads="1"/>
          </p:cNvSpPr>
          <p:nvPr/>
        </p:nvSpPr>
        <p:spPr bwMode="auto">
          <a:xfrm>
            <a:off x="301625" y="5926138"/>
            <a:ext cx="5076825"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solidFill>
                  <a:srgbClr val="000090"/>
                </a:solidFill>
                <a:latin typeface="Chalkboard" panose="03050602040202020205" pitchFamily="66" charset="77"/>
              </a:rPr>
              <a:t>6. Some food for thought</a:t>
            </a:r>
            <a:r>
              <a:rPr lang="is-IS" altLang="en-US" sz="2600" b="1">
                <a:solidFill>
                  <a:srgbClr val="000090"/>
                </a:solidFill>
                <a:latin typeface="Chalkboard" panose="03050602040202020205" pitchFamily="66" charset="77"/>
              </a:rPr>
              <a:t>…</a:t>
            </a:r>
            <a:endParaRPr lang="en-US" altLang="en-US" sz="2600" b="1">
              <a:solidFill>
                <a:srgbClr val="000090"/>
              </a:solidFill>
              <a:latin typeface="Chalkboard" panose="03050602040202020205" pitchFamily="66" charset="77"/>
            </a:endParaRPr>
          </a:p>
        </p:txBody>
      </p:sp>
      <p:pic>
        <p:nvPicPr>
          <p:cNvPr id="12" name="Picture 14">
            <a:extLst>
              <a:ext uri="{FF2B5EF4-FFF2-40B4-BE49-F238E27FC236}">
                <a16:creationId xmlns:a16="http://schemas.microsoft.com/office/drawing/2014/main" id="{3D18596F-C5DD-2945-BE8C-5C8B38522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8493" y="5738019"/>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459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1812E2CA-EED9-EC4C-8CC7-28D0E09E8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57400"/>
            <a:ext cx="4689475" cy="271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58" name="Picture 4">
            <a:extLst>
              <a:ext uri="{FF2B5EF4-FFF2-40B4-BE49-F238E27FC236}">
                <a16:creationId xmlns:a16="http://schemas.microsoft.com/office/drawing/2014/main" id="{EA6B8996-E9C0-1846-86C4-038D9E2EA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5">
            <a:extLst>
              <a:ext uri="{FF2B5EF4-FFF2-40B4-BE49-F238E27FC236}">
                <a16:creationId xmlns:a16="http://schemas.microsoft.com/office/drawing/2014/main" id="{97701996-B1B4-ED4A-8614-FA9FF179A1A0}"/>
              </a:ext>
            </a:extLst>
          </p:cNvPr>
          <p:cNvSpPr txBox="1">
            <a:spLocks noChangeArrowheads="1"/>
          </p:cNvSpPr>
          <p:nvPr/>
        </p:nvSpPr>
        <p:spPr bwMode="auto">
          <a:xfrm>
            <a:off x="469900" y="5003800"/>
            <a:ext cx="4457700" cy="1446213"/>
          </a:xfrm>
          <a:prstGeom prst="rect">
            <a:avLst/>
          </a:prstGeom>
          <a:solidFill>
            <a:srgbClr val="005400"/>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200" b="1">
                <a:solidFill>
                  <a:schemeClr val="bg1"/>
                </a:solidFill>
                <a:latin typeface="Tahoma" panose="020B0604030504040204" pitchFamily="34" charset="0"/>
              </a:rPr>
              <a:t>Insect-tolerant Bt crops - engineered for resistance using gene from naturally occurring bacterium</a:t>
            </a:r>
          </a:p>
        </p:txBody>
      </p:sp>
      <p:sp>
        <p:nvSpPr>
          <p:cNvPr id="45060" name="Text Box 22">
            <a:extLst>
              <a:ext uri="{FF2B5EF4-FFF2-40B4-BE49-F238E27FC236}">
                <a16:creationId xmlns:a16="http://schemas.microsoft.com/office/drawing/2014/main" id="{DD9A3BED-0E2B-B146-AD29-5C301E7F956C}"/>
              </a:ext>
            </a:extLst>
          </p:cNvPr>
          <p:cNvSpPr txBox="1">
            <a:spLocks noChangeArrowheads="1"/>
          </p:cNvSpPr>
          <p:nvPr/>
        </p:nvSpPr>
        <p:spPr bwMode="auto">
          <a:xfrm>
            <a:off x="244475" y="361950"/>
            <a:ext cx="4932363" cy="1385888"/>
          </a:xfrm>
          <a:prstGeom prst="rect">
            <a:avLst/>
          </a:prstGeom>
          <a:solidFill>
            <a:srgbClr val="FEFCFC"/>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800" b="1" dirty="0">
                <a:solidFill>
                  <a:srgbClr val="000090"/>
                </a:solidFill>
                <a:latin typeface="Chalkboard" panose="03050602040202020205" pitchFamily="66" charset="77"/>
              </a:rPr>
              <a:t>Number of different traits available in large acreage GE crops is also limited</a:t>
            </a:r>
          </a:p>
        </p:txBody>
      </p:sp>
      <p:pic>
        <p:nvPicPr>
          <p:cNvPr id="45061" name="Picture 2" descr="roundup_small">
            <a:extLst>
              <a:ext uri="{FF2B5EF4-FFF2-40B4-BE49-F238E27FC236}">
                <a16:creationId xmlns:a16="http://schemas.microsoft.com/office/drawing/2014/main" id="{674CABD0-AD39-5343-8C04-F889AECC1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663" y="765175"/>
            <a:ext cx="46053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4">
            <a:extLst>
              <a:ext uri="{FF2B5EF4-FFF2-40B4-BE49-F238E27FC236}">
                <a16:creationId xmlns:a16="http://schemas.microsoft.com/office/drawing/2014/main" id="{E7196A15-05F4-D745-BAC7-7D366D67E886}"/>
              </a:ext>
            </a:extLst>
          </p:cNvPr>
          <p:cNvSpPr txBox="1">
            <a:spLocks noChangeArrowheads="1"/>
          </p:cNvSpPr>
          <p:nvPr/>
        </p:nvSpPr>
        <p:spPr bwMode="auto">
          <a:xfrm>
            <a:off x="8154988" y="-2322513"/>
            <a:ext cx="2205037" cy="15684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latin typeface="Times New Roman" panose="02020603050405020304" pitchFamily="18" charset="0"/>
              </a:rPr>
              <a:t>Roundup Ready Soybean</a:t>
            </a:r>
            <a:r>
              <a:rPr lang="en-US" altLang="en-US" b="1">
                <a:solidFill>
                  <a:schemeClr val="bg1"/>
                </a:solidFill>
                <a:latin typeface="Times New Roman" panose="02020603050405020304" pitchFamily="18" charset="0"/>
                <a:sym typeface="Symbol" pitchFamily="2" charset="2"/>
              </a:rPr>
              <a:t></a:t>
            </a:r>
            <a:r>
              <a:rPr lang="en-US" altLang="en-US" b="1">
                <a:solidFill>
                  <a:schemeClr val="bg1"/>
                </a:solidFill>
                <a:latin typeface="Times New Roman" panose="02020603050405020304" pitchFamily="18" charset="0"/>
              </a:rPr>
              <a:t> </a:t>
            </a:r>
          </a:p>
        </p:txBody>
      </p:sp>
      <p:sp>
        <p:nvSpPr>
          <p:cNvPr id="45063" name="Text Box 5">
            <a:extLst>
              <a:ext uri="{FF2B5EF4-FFF2-40B4-BE49-F238E27FC236}">
                <a16:creationId xmlns:a16="http://schemas.microsoft.com/office/drawing/2014/main" id="{49206043-73E9-584B-AA2C-264CCB159118}"/>
              </a:ext>
            </a:extLst>
          </p:cNvPr>
          <p:cNvSpPr txBox="1">
            <a:spLocks noChangeArrowheads="1"/>
          </p:cNvSpPr>
          <p:nvPr/>
        </p:nvSpPr>
        <p:spPr bwMode="auto">
          <a:xfrm>
            <a:off x="5899150" y="4084638"/>
            <a:ext cx="3825875" cy="1446212"/>
          </a:xfrm>
          <a:prstGeom prst="rect">
            <a:avLst/>
          </a:prstGeom>
          <a:solidFill>
            <a:schemeClr val="tx1"/>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200" b="1">
                <a:solidFill>
                  <a:schemeClr val="bg1"/>
                </a:solidFill>
                <a:latin typeface="Tahoma" panose="020B0604030504040204" pitchFamily="34" charset="0"/>
              </a:rPr>
              <a:t>Herbicide-tolerant - engineered with gene to tolerate herbicide application</a:t>
            </a:r>
          </a:p>
        </p:txBody>
      </p:sp>
      <p:sp>
        <p:nvSpPr>
          <p:cNvPr id="11" name="TextBox 10">
            <a:extLst>
              <a:ext uri="{FF2B5EF4-FFF2-40B4-BE49-F238E27FC236}">
                <a16:creationId xmlns:a16="http://schemas.microsoft.com/office/drawing/2014/main" id="{AD36BCA7-8C17-1C43-BBE4-5ECD43608444}"/>
              </a:ext>
            </a:extLst>
          </p:cNvPr>
          <p:cNvSpPr txBox="1">
            <a:spLocks noChangeArrowheads="1"/>
          </p:cNvSpPr>
          <p:nvPr/>
        </p:nvSpPr>
        <p:spPr bwMode="auto">
          <a:xfrm>
            <a:off x="5122863" y="5643563"/>
            <a:ext cx="4438650" cy="830262"/>
          </a:xfrm>
          <a:prstGeom prst="rect">
            <a:avLst/>
          </a:prstGeom>
          <a:solidFill>
            <a:srgbClr val="FFFFFF"/>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22228B"/>
                </a:solidFill>
                <a:latin typeface="Chalkboard" panose="03050602040202020205" pitchFamily="66" charset="77"/>
              </a:rPr>
              <a:t>Crops with stacked traits - Bt and HT - are available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Fig-07.png">
            <a:extLst>
              <a:ext uri="{FF2B5EF4-FFF2-40B4-BE49-F238E27FC236}">
                <a16:creationId xmlns:a16="http://schemas.microsoft.com/office/drawing/2014/main" id="{4EDE0289-2E18-3142-92CE-EAC679DF55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53975"/>
            <a:ext cx="7005637"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Box 2">
            <a:extLst>
              <a:ext uri="{FF2B5EF4-FFF2-40B4-BE49-F238E27FC236}">
                <a16:creationId xmlns:a16="http://schemas.microsoft.com/office/drawing/2014/main" id="{A34B5387-3276-A14E-AF45-E67220192FAF}"/>
              </a:ext>
            </a:extLst>
          </p:cNvPr>
          <p:cNvSpPr txBox="1">
            <a:spLocks noChangeArrowheads="1"/>
          </p:cNvSpPr>
          <p:nvPr/>
        </p:nvSpPr>
        <p:spPr bwMode="auto">
          <a:xfrm>
            <a:off x="1582738" y="5353050"/>
            <a:ext cx="6945312" cy="954088"/>
          </a:xfrm>
          <a:prstGeom prst="rect">
            <a:avLst/>
          </a:prstGeom>
          <a:solidFill>
            <a:srgbClr val="FEFCFC"/>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000090"/>
                </a:solidFill>
                <a:latin typeface="Chalkboard" panose="03050602040202020205" pitchFamily="66" charset="77"/>
              </a:rPr>
              <a:t>Reasons vary from crop-to-crop but primary reason is improved yields</a:t>
            </a:r>
          </a:p>
        </p:txBody>
      </p:sp>
      <p:sp>
        <p:nvSpPr>
          <p:cNvPr id="46083" name="TextBox 6">
            <a:extLst>
              <a:ext uri="{FF2B5EF4-FFF2-40B4-BE49-F238E27FC236}">
                <a16:creationId xmlns:a16="http://schemas.microsoft.com/office/drawing/2014/main" id="{C65A3149-1725-6546-A89E-1ABC65B29D42}"/>
              </a:ext>
            </a:extLst>
          </p:cNvPr>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46084" name="TextBox 8">
            <a:extLst>
              <a:ext uri="{FF2B5EF4-FFF2-40B4-BE49-F238E27FC236}">
                <a16:creationId xmlns:a16="http://schemas.microsoft.com/office/drawing/2014/main" id="{AF61DE59-79E0-D841-AAFB-1DE5702BD422}"/>
              </a:ext>
            </a:extLst>
          </p:cNvPr>
          <p:cNvSpPr txBox="1">
            <a:spLocks noChangeArrowheads="1"/>
          </p:cNvSpPr>
          <p:nvPr/>
        </p:nvSpPr>
        <p:spPr bwMode="auto">
          <a:xfrm>
            <a:off x="6002338" y="11811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46085" name="Picture 2">
            <a:extLst>
              <a:ext uri="{FF2B5EF4-FFF2-40B4-BE49-F238E27FC236}">
                <a16:creationId xmlns:a16="http://schemas.microsoft.com/office/drawing/2014/main" id="{090005E9-CC93-9E49-961C-C701C8EFD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3">
            <a:extLst>
              <a:ext uri="{FF2B5EF4-FFF2-40B4-BE49-F238E27FC236}">
                <a16:creationId xmlns:a16="http://schemas.microsoft.com/office/drawing/2014/main" id="{63BE9B30-2784-424E-AF73-5D26196CB388}"/>
              </a:ext>
            </a:extLst>
          </p:cNvPr>
          <p:cNvSpPr txBox="1">
            <a:spLocks noChangeArrowheads="1"/>
          </p:cNvSpPr>
          <p:nvPr/>
        </p:nvSpPr>
        <p:spPr bwMode="auto">
          <a:xfrm>
            <a:off x="3508375" y="6324600"/>
            <a:ext cx="620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t>SOURCE: Fernandez-Cornejo, J., Wechsler, S., Livingston, M. and Mitchell, L. 2014. Genetically Engineered Crops in the United States. USDA Economic Research Service Report No. 162, February 2014. </a:t>
            </a:r>
          </a:p>
        </p:txBody>
      </p:sp>
      <p:sp>
        <p:nvSpPr>
          <p:cNvPr id="46087" name="TextBox 1">
            <a:extLst>
              <a:ext uri="{FF2B5EF4-FFF2-40B4-BE49-F238E27FC236}">
                <a16:creationId xmlns:a16="http://schemas.microsoft.com/office/drawing/2014/main" id="{5DF5E0ED-D56F-7A4F-AD49-F55386A46343}"/>
              </a:ext>
            </a:extLst>
          </p:cNvPr>
          <p:cNvSpPr txBox="1">
            <a:spLocks noChangeArrowheads="1"/>
          </p:cNvSpPr>
          <p:nvPr/>
        </p:nvSpPr>
        <p:spPr bwMode="auto">
          <a:xfrm>
            <a:off x="1808163" y="307975"/>
            <a:ext cx="6619875" cy="523875"/>
          </a:xfrm>
          <a:prstGeom prst="rect">
            <a:avLst/>
          </a:prstGeom>
          <a:solidFill>
            <a:srgbClr val="FEFCFC"/>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800" b="1">
                <a:solidFill>
                  <a:srgbClr val="000090"/>
                </a:solidFill>
                <a:latin typeface="Chalkboard" panose="03050602040202020205" pitchFamily="66" charset="77"/>
              </a:rPr>
              <a:t>Why do U.S. growers use GE crops?</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B0EE5212-DF98-4E43-B26A-7DE7B0670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9963" y="59912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2">
            <a:extLst>
              <a:ext uri="{FF2B5EF4-FFF2-40B4-BE49-F238E27FC236}">
                <a16:creationId xmlns:a16="http://schemas.microsoft.com/office/drawing/2014/main" id="{4E9E1584-0F04-2549-AA39-803CF32E2CA6}"/>
              </a:ext>
            </a:extLst>
          </p:cNvPr>
          <p:cNvGrpSpPr>
            <a:grpSpLocks/>
          </p:cNvGrpSpPr>
          <p:nvPr/>
        </p:nvGrpSpPr>
        <p:grpSpPr bwMode="auto">
          <a:xfrm>
            <a:off x="1392238" y="258763"/>
            <a:ext cx="7129462" cy="5264150"/>
            <a:chOff x="1392238" y="258763"/>
            <a:chExt cx="7454900" cy="5503862"/>
          </a:xfrm>
        </p:grpSpPr>
        <p:pic>
          <p:nvPicPr>
            <p:cNvPr id="48133" name="Picture 4">
              <a:extLst>
                <a:ext uri="{FF2B5EF4-FFF2-40B4-BE49-F238E27FC236}">
                  <a16:creationId xmlns:a16="http://schemas.microsoft.com/office/drawing/2014/main" id="{E09A8147-5251-8645-8AB0-CA4EA5E62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258763"/>
              <a:ext cx="74549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1">
              <a:extLst>
                <a:ext uri="{FF2B5EF4-FFF2-40B4-BE49-F238E27FC236}">
                  <a16:creationId xmlns:a16="http://schemas.microsoft.com/office/drawing/2014/main" id="{B508AE0C-0746-8B42-A95B-8F161C3E6592}"/>
                </a:ext>
              </a:extLst>
            </p:cNvPr>
            <p:cNvSpPr txBox="1">
              <a:spLocks noChangeArrowheads="1"/>
            </p:cNvSpPr>
            <p:nvPr/>
          </p:nvSpPr>
          <p:spPr bwMode="auto">
            <a:xfrm rot="-2247520">
              <a:off x="2309813" y="803874"/>
              <a:ext cx="1419225"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Canola oil</a:t>
              </a:r>
            </a:p>
          </p:txBody>
        </p:sp>
        <p:sp>
          <p:nvSpPr>
            <p:cNvPr id="48135" name="TextBox 5">
              <a:extLst>
                <a:ext uri="{FF2B5EF4-FFF2-40B4-BE49-F238E27FC236}">
                  <a16:creationId xmlns:a16="http://schemas.microsoft.com/office/drawing/2014/main" id="{DFCC696B-BFA8-B64C-BF99-1F1FF0BF1BCB}"/>
                </a:ext>
              </a:extLst>
            </p:cNvPr>
            <p:cNvSpPr txBox="1">
              <a:spLocks noChangeArrowheads="1"/>
            </p:cNvSpPr>
            <p:nvPr/>
          </p:nvSpPr>
          <p:spPr bwMode="auto">
            <a:xfrm rot="2002592">
              <a:off x="6383338" y="1067400"/>
              <a:ext cx="1722437"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Soy lecithin</a:t>
              </a:r>
            </a:p>
          </p:txBody>
        </p:sp>
        <p:sp>
          <p:nvSpPr>
            <p:cNvPr id="48136" name="TextBox 6">
              <a:extLst>
                <a:ext uri="{FF2B5EF4-FFF2-40B4-BE49-F238E27FC236}">
                  <a16:creationId xmlns:a16="http://schemas.microsoft.com/office/drawing/2014/main" id="{5409A7E7-D1C0-5A4B-AF42-09EB9479D03A}"/>
                </a:ext>
              </a:extLst>
            </p:cNvPr>
            <p:cNvSpPr txBox="1">
              <a:spLocks noChangeArrowheads="1"/>
            </p:cNvSpPr>
            <p:nvPr/>
          </p:nvSpPr>
          <p:spPr bwMode="auto">
            <a:xfrm rot="-2247520">
              <a:off x="1566863" y="2240563"/>
              <a:ext cx="1727200"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Corn starch</a:t>
              </a:r>
            </a:p>
          </p:txBody>
        </p:sp>
        <p:sp>
          <p:nvSpPr>
            <p:cNvPr id="48137" name="TextBox 7">
              <a:extLst>
                <a:ext uri="{FF2B5EF4-FFF2-40B4-BE49-F238E27FC236}">
                  <a16:creationId xmlns:a16="http://schemas.microsoft.com/office/drawing/2014/main" id="{F9896EA2-CCB3-144F-81B0-4408FF4F35B2}"/>
                </a:ext>
              </a:extLst>
            </p:cNvPr>
            <p:cNvSpPr txBox="1">
              <a:spLocks noChangeArrowheads="1"/>
            </p:cNvSpPr>
            <p:nvPr/>
          </p:nvSpPr>
          <p:spPr bwMode="auto">
            <a:xfrm rot="2002592">
              <a:off x="6102350" y="2175474"/>
              <a:ext cx="2055813"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Cottonseed oil</a:t>
              </a:r>
            </a:p>
          </p:txBody>
        </p:sp>
        <p:sp>
          <p:nvSpPr>
            <p:cNvPr id="48138" name="TextBox 8">
              <a:extLst>
                <a:ext uri="{FF2B5EF4-FFF2-40B4-BE49-F238E27FC236}">
                  <a16:creationId xmlns:a16="http://schemas.microsoft.com/office/drawing/2014/main" id="{F3F74A95-56B5-5D4F-80FA-9AF28DC4DDC2}"/>
                </a:ext>
              </a:extLst>
            </p:cNvPr>
            <p:cNvSpPr txBox="1">
              <a:spLocks noChangeArrowheads="1"/>
            </p:cNvSpPr>
            <p:nvPr/>
          </p:nvSpPr>
          <p:spPr bwMode="auto">
            <a:xfrm>
              <a:off x="4649788" y="603250"/>
              <a:ext cx="1281112"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66"/>
                  </a:solidFill>
                  <a:latin typeface="Helvetica" pitchFamily="2" charset="0"/>
                </a:rPr>
                <a:t>Corn oil</a:t>
              </a:r>
            </a:p>
          </p:txBody>
        </p:sp>
        <p:sp>
          <p:nvSpPr>
            <p:cNvPr id="48139" name="TextBox 9">
              <a:extLst>
                <a:ext uri="{FF2B5EF4-FFF2-40B4-BE49-F238E27FC236}">
                  <a16:creationId xmlns:a16="http://schemas.microsoft.com/office/drawing/2014/main" id="{6CCEFCE3-32F6-D742-8613-C1E82D96013F}"/>
                </a:ext>
              </a:extLst>
            </p:cNvPr>
            <p:cNvSpPr txBox="1">
              <a:spLocks noChangeArrowheads="1"/>
            </p:cNvSpPr>
            <p:nvPr/>
          </p:nvSpPr>
          <p:spPr bwMode="auto">
            <a:xfrm>
              <a:off x="3863975" y="1331913"/>
              <a:ext cx="1663700"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66"/>
                  </a:solidFill>
                  <a:latin typeface="Helvetica" pitchFamily="2" charset="0"/>
                </a:rPr>
                <a:t>Soy protein</a:t>
              </a:r>
            </a:p>
          </p:txBody>
        </p:sp>
      </p:grpSp>
      <p:sp>
        <p:nvSpPr>
          <p:cNvPr id="48131" name="TextBox 1">
            <a:extLst>
              <a:ext uri="{FF2B5EF4-FFF2-40B4-BE49-F238E27FC236}">
                <a16:creationId xmlns:a16="http://schemas.microsoft.com/office/drawing/2014/main" id="{0AD983D4-F284-8548-BF04-FB1ABE8C75A0}"/>
              </a:ext>
            </a:extLst>
          </p:cNvPr>
          <p:cNvSpPr txBox="1">
            <a:spLocks noChangeArrowheads="1"/>
          </p:cNvSpPr>
          <p:nvPr/>
        </p:nvSpPr>
        <p:spPr bwMode="auto">
          <a:xfrm>
            <a:off x="5480050" y="6484938"/>
            <a:ext cx="4613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i="1"/>
              <a:t>SOURCE: https://factsaboutgmos.org/disclosure-statement</a:t>
            </a:r>
          </a:p>
          <a:p>
            <a:pPr>
              <a:spcBef>
                <a:spcPct val="0"/>
              </a:spcBef>
              <a:buFontTx/>
              <a:buNone/>
            </a:pPr>
            <a:endParaRPr lang="en-US" altLang="en-US" sz="1400" i="1"/>
          </a:p>
        </p:txBody>
      </p:sp>
      <p:sp>
        <p:nvSpPr>
          <p:cNvPr id="48132" name="Text Box 5">
            <a:extLst>
              <a:ext uri="{FF2B5EF4-FFF2-40B4-BE49-F238E27FC236}">
                <a16:creationId xmlns:a16="http://schemas.microsoft.com/office/drawing/2014/main" id="{F9E598AF-C055-FF46-93D3-A04275183C61}"/>
              </a:ext>
            </a:extLst>
          </p:cNvPr>
          <p:cNvSpPr txBox="1">
            <a:spLocks noChangeArrowheads="1"/>
          </p:cNvSpPr>
          <p:nvPr/>
        </p:nvSpPr>
        <p:spPr bwMode="auto">
          <a:xfrm>
            <a:off x="266700" y="5167313"/>
            <a:ext cx="9375775" cy="1200150"/>
          </a:xfrm>
          <a:prstGeom prst="rect">
            <a:avLst/>
          </a:prstGeom>
          <a:solidFill>
            <a:srgbClr val="F2FFE9"/>
          </a:solidFill>
          <a:ln w="952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400" b="1" dirty="0">
                <a:solidFill>
                  <a:srgbClr val="22228B"/>
                </a:solidFill>
                <a:latin typeface="Chalkboard" panose="03050602040202020205" pitchFamily="66" charset="77"/>
              </a:rPr>
              <a:t>These types of large-acreage GE crops lead to estimates that 60-80% of processed foods in U.S. have GE ingredients – often only a minor ingredient</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8">
            <a:extLst>
              <a:ext uri="{FF2B5EF4-FFF2-40B4-BE49-F238E27FC236}">
                <a16:creationId xmlns:a16="http://schemas.microsoft.com/office/drawing/2014/main" id="{FACB9F8F-8172-7143-9093-1E40EE766B3F}"/>
              </a:ext>
            </a:extLst>
          </p:cNvPr>
          <p:cNvSpPr txBox="1">
            <a:spLocks noChangeArrowheads="1"/>
          </p:cNvSpPr>
          <p:nvPr/>
        </p:nvSpPr>
        <p:spPr bwMode="auto">
          <a:xfrm>
            <a:off x="1008313" y="365650"/>
            <a:ext cx="8077713" cy="954107"/>
          </a:xfrm>
          <a:prstGeom prst="rect">
            <a:avLst/>
          </a:prstGeom>
          <a:solidFill>
            <a:srgbClr val="F2FFE9"/>
          </a:solidFill>
          <a:ln w="12700">
            <a:solidFill>
              <a:srgbClr val="000066"/>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dirty="0">
                <a:solidFill>
                  <a:srgbClr val="000066"/>
                </a:solidFill>
                <a:latin typeface="Chalkboard" panose="03050602040202020205" pitchFamily="66" charset="77"/>
              </a:rPr>
              <a:t>There are only a few whole, genetically engineered  foods in the U.S market</a:t>
            </a:r>
          </a:p>
        </p:txBody>
      </p:sp>
      <p:pic>
        <p:nvPicPr>
          <p:cNvPr id="55314" name="Picture 10" descr="sweet corn">
            <a:extLst>
              <a:ext uri="{FF2B5EF4-FFF2-40B4-BE49-F238E27FC236}">
                <a16:creationId xmlns:a16="http://schemas.microsoft.com/office/drawing/2014/main" id="{76E36A27-5B36-AD46-8F38-573B5DACF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866" y="1638153"/>
            <a:ext cx="2360116" cy="1881931"/>
          </a:xfrm>
          <a:prstGeom prst="rect">
            <a:avLst/>
          </a:prstGeom>
          <a:solidFill>
            <a:srgbClr val="21218B"/>
          </a:solidFill>
          <a:ln w="9525">
            <a:solidFill>
              <a:schemeClr val="bg1"/>
            </a:solidFill>
            <a:miter lim="800000"/>
            <a:headEnd/>
            <a:tailEnd/>
          </a:ln>
        </p:spPr>
      </p:pic>
      <p:sp>
        <p:nvSpPr>
          <p:cNvPr id="55315" name="Text Box 11">
            <a:extLst>
              <a:ext uri="{FF2B5EF4-FFF2-40B4-BE49-F238E27FC236}">
                <a16:creationId xmlns:a16="http://schemas.microsoft.com/office/drawing/2014/main" id="{D38AA9EE-E402-BC49-90CF-51756CAE9FD1}"/>
              </a:ext>
            </a:extLst>
          </p:cNvPr>
          <p:cNvSpPr txBox="1">
            <a:spLocks noChangeArrowheads="1"/>
          </p:cNvSpPr>
          <p:nvPr/>
        </p:nvSpPr>
        <p:spPr bwMode="auto">
          <a:xfrm>
            <a:off x="4089351" y="1640831"/>
            <a:ext cx="2001143" cy="559833"/>
          </a:xfrm>
          <a:prstGeom prst="rect">
            <a:avLst/>
          </a:prstGeom>
          <a:solidFill>
            <a:srgbClr val="21218B"/>
          </a:solidFill>
          <a:ln w="9525">
            <a:solidFill>
              <a:schemeClr val="bg1"/>
            </a:solidFill>
            <a:miter lim="800000"/>
            <a:headEnd/>
            <a:tailEnd/>
          </a:ln>
        </p:spPr>
        <p:txBody>
          <a:bodyPr>
            <a:spAutoFit/>
          </a:bodyPr>
          <a:lstStyle>
            <a:defPPr>
              <a:defRPr lang="en-US"/>
            </a:defPPr>
            <a:lvl1pPr algn="ctr">
              <a:defRPr sz="2000" b="1" i="1">
                <a:solidFill>
                  <a:schemeClr val="bg1"/>
                </a:solidFill>
                <a:effectLst>
                  <a:outerShdw blurRad="50800" dist="38100" dir="2700000" algn="tl" rotWithShape="0">
                    <a:prstClr val="black">
                      <a:alpha val="40000"/>
                    </a:prstClr>
                  </a:outerShdw>
                </a:effectLst>
                <a:latin typeface="Myriad Pro"/>
                <a:ea typeface="ＭＳ Ｐゴシック" charset="0"/>
                <a:cs typeface="Myriad Pro"/>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en-US" altLang="en-US" sz="1688" dirty="0"/>
              <a:t>GE Sweet Corn</a:t>
            </a:r>
          </a:p>
          <a:p>
            <a:r>
              <a:rPr lang="en-US" altLang="en-US" sz="1350" b="0" i="0" dirty="0"/>
              <a:t>33% of 2017 acreage</a:t>
            </a:r>
          </a:p>
        </p:txBody>
      </p:sp>
      <p:pic>
        <p:nvPicPr>
          <p:cNvPr id="55299" name="Picture 12">
            <a:extLst>
              <a:ext uri="{FF2B5EF4-FFF2-40B4-BE49-F238E27FC236}">
                <a16:creationId xmlns:a16="http://schemas.microsoft.com/office/drawing/2014/main" id="{A9385B82-A38C-C14F-8B58-7FADB9C00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888" y="5592217"/>
            <a:ext cx="275927" cy="62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6E2796C6-9BF2-BA4A-8CCB-5C115A1BB0D8}"/>
              </a:ext>
            </a:extLst>
          </p:cNvPr>
          <p:cNvGrpSpPr/>
          <p:nvPr/>
        </p:nvGrpSpPr>
        <p:grpSpPr bwMode="auto">
          <a:xfrm>
            <a:off x="6560641" y="1628775"/>
            <a:ext cx="2619469" cy="1885950"/>
            <a:chOff x="1565275" y="0"/>
            <a:chExt cx="2760663" cy="2235200"/>
          </a:xfrm>
          <a:solidFill>
            <a:schemeClr val="accent4">
              <a:lumMod val="85000"/>
              <a:lumOff val="15000"/>
            </a:schemeClr>
          </a:solidFill>
        </p:grpSpPr>
        <p:pic>
          <p:nvPicPr>
            <p:cNvPr id="25" name="Picture 13">
              <a:extLst>
                <a:ext uri="{FF2B5EF4-FFF2-40B4-BE49-F238E27FC236}">
                  <a16:creationId xmlns:a16="http://schemas.microsoft.com/office/drawing/2014/main" id="{A8BA6D33-5938-3E47-8C2C-63CDA843B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275" y="0"/>
              <a:ext cx="2760663" cy="2235200"/>
            </a:xfrm>
            <a:prstGeom prst="rect">
              <a:avLst/>
            </a:prstGeom>
            <a:grpFill/>
            <a:ln>
              <a:noFill/>
            </a:ln>
            <a:extLst>
              <a:ext uri="{91240B29-F687-4f45-9708-019B960494DF}"/>
            </a:extLst>
          </p:spPr>
        </p:pic>
        <p:sp>
          <p:nvSpPr>
            <p:cNvPr id="26" name="Text Box 14">
              <a:extLst>
                <a:ext uri="{FF2B5EF4-FFF2-40B4-BE49-F238E27FC236}">
                  <a16:creationId xmlns:a16="http://schemas.microsoft.com/office/drawing/2014/main" id="{DD39DD20-EC8D-4847-A8C7-F4229EB95FA2}"/>
                </a:ext>
              </a:extLst>
            </p:cNvPr>
            <p:cNvSpPr txBox="1">
              <a:spLocks noChangeArrowheads="1"/>
            </p:cNvSpPr>
            <p:nvPr/>
          </p:nvSpPr>
          <p:spPr bwMode="auto">
            <a:xfrm>
              <a:off x="1759744" y="0"/>
              <a:ext cx="2371725" cy="909727"/>
            </a:xfrm>
            <a:prstGeom prst="rect">
              <a:avLst/>
            </a:prstGeom>
            <a:solidFill>
              <a:srgbClr val="2121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Papaya</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77% of 2018 acreage</a:t>
              </a:r>
            </a:p>
            <a:p>
              <a:pPr algn="ctr" eaLnBrk="1" hangingPunct="1">
                <a:defRPr/>
              </a:pPr>
              <a:r>
                <a:rPr lang="en-US" sz="1350" dirty="0">
                  <a:solidFill>
                    <a:schemeClr val="bg1"/>
                  </a:solidFill>
                  <a:latin typeface="Myriad Pro"/>
                  <a:cs typeface="Myriad Pro"/>
                </a:rPr>
                <a:t>from Hawaii</a:t>
              </a:r>
            </a:p>
          </p:txBody>
        </p:sp>
      </p:grpSp>
      <p:grpSp>
        <p:nvGrpSpPr>
          <p:cNvPr id="28" name="Group 27">
            <a:extLst>
              <a:ext uri="{FF2B5EF4-FFF2-40B4-BE49-F238E27FC236}">
                <a16:creationId xmlns:a16="http://schemas.microsoft.com/office/drawing/2014/main" id="{676628D9-E97F-7A4F-A2DB-2D24D1C781FF}"/>
              </a:ext>
            </a:extLst>
          </p:cNvPr>
          <p:cNvGrpSpPr/>
          <p:nvPr/>
        </p:nvGrpSpPr>
        <p:grpSpPr bwMode="auto">
          <a:xfrm>
            <a:off x="1026022" y="1640831"/>
            <a:ext cx="2619468" cy="1884610"/>
            <a:chOff x="4422775" y="0"/>
            <a:chExt cx="2760663" cy="2233613"/>
          </a:xfrm>
          <a:solidFill>
            <a:schemeClr val="accent4">
              <a:lumMod val="85000"/>
              <a:lumOff val="15000"/>
            </a:schemeClr>
          </a:solidFill>
        </p:grpSpPr>
        <p:pic>
          <p:nvPicPr>
            <p:cNvPr id="30" name="Picture 16">
              <a:extLst>
                <a:ext uri="{FF2B5EF4-FFF2-40B4-BE49-F238E27FC236}">
                  <a16:creationId xmlns:a16="http://schemas.microsoft.com/office/drawing/2014/main" id="{FC63FBA3-820D-4F47-8F93-7AA570163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775" y="0"/>
              <a:ext cx="2760663" cy="2233613"/>
            </a:xfrm>
            <a:prstGeom prst="rect">
              <a:avLst/>
            </a:prstGeom>
            <a:grpFill/>
            <a:ln>
              <a:noFill/>
            </a:ln>
            <a:extLst>
              <a:ext uri="{91240B29-F687-4f45-9708-019B960494DF}"/>
            </a:extLst>
          </p:spPr>
        </p:pic>
        <p:sp>
          <p:nvSpPr>
            <p:cNvPr id="31" name="Text Box 17">
              <a:extLst>
                <a:ext uri="{FF2B5EF4-FFF2-40B4-BE49-F238E27FC236}">
                  <a16:creationId xmlns:a16="http://schemas.microsoft.com/office/drawing/2014/main" id="{D2C5791B-15C2-0D49-AE58-1CB7261AE13A}"/>
                </a:ext>
              </a:extLst>
            </p:cNvPr>
            <p:cNvSpPr txBox="1">
              <a:spLocks noChangeArrowheads="1"/>
            </p:cNvSpPr>
            <p:nvPr/>
          </p:nvSpPr>
          <p:spPr bwMode="auto">
            <a:xfrm>
              <a:off x="4617244" y="0"/>
              <a:ext cx="2371725" cy="663506"/>
            </a:xfrm>
            <a:prstGeom prst="rect">
              <a:avLst/>
            </a:prstGeom>
            <a:solidFill>
              <a:srgbClr val="2121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Squash</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~2,471 acres in 2018</a:t>
              </a:r>
            </a:p>
          </p:txBody>
        </p:sp>
      </p:grpSp>
      <p:grpSp>
        <p:nvGrpSpPr>
          <p:cNvPr id="3" name="Group 2">
            <a:extLst>
              <a:ext uri="{FF2B5EF4-FFF2-40B4-BE49-F238E27FC236}">
                <a16:creationId xmlns:a16="http://schemas.microsoft.com/office/drawing/2014/main" id="{34BD561A-17F7-8143-8FF4-2678F61BA019}"/>
              </a:ext>
            </a:extLst>
          </p:cNvPr>
          <p:cNvGrpSpPr/>
          <p:nvPr/>
        </p:nvGrpSpPr>
        <p:grpSpPr>
          <a:xfrm>
            <a:off x="2112318" y="3971874"/>
            <a:ext cx="5963245" cy="2195364"/>
            <a:chOff x="2112318" y="3822249"/>
            <a:chExt cx="5963245" cy="2195364"/>
          </a:xfrm>
        </p:grpSpPr>
        <p:grpSp>
          <p:nvGrpSpPr>
            <p:cNvPr id="2" name="Group 1">
              <a:extLst>
                <a:ext uri="{FF2B5EF4-FFF2-40B4-BE49-F238E27FC236}">
                  <a16:creationId xmlns:a16="http://schemas.microsoft.com/office/drawing/2014/main" id="{58332C75-580D-4949-90FC-1E7BA81C760B}"/>
                </a:ext>
              </a:extLst>
            </p:cNvPr>
            <p:cNvGrpSpPr/>
            <p:nvPr/>
          </p:nvGrpSpPr>
          <p:grpSpPr>
            <a:xfrm>
              <a:off x="2112318" y="3822249"/>
              <a:ext cx="5963245" cy="2195364"/>
              <a:chOff x="2112318" y="3838874"/>
              <a:chExt cx="5963245" cy="2195364"/>
            </a:xfrm>
          </p:grpSpPr>
          <p:sp>
            <p:nvSpPr>
              <p:cNvPr id="4" name="Rectangle 3">
                <a:extLst>
                  <a:ext uri="{FF2B5EF4-FFF2-40B4-BE49-F238E27FC236}">
                    <a16:creationId xmlns:a16="http://schemas.microsoft.com/office/drawing/2014/main" id="{9164888D-7838-A142-9FC1-5BD1E04881D4}"/>
                  </a:ext>
                </a:extLst>
              </p:cNvPr>
              <p:cNvSpPr/>
              <p:nvPr/>
            </p:nvSpPr>
            <p:spPr>
              <a:xfrm>
                <a:off x="5186137" y="4350863"/>
                <a:ext cx="2821232" cy="1676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55305" name="Text Box 8">
                <a:extLst>
                  <a:ext uri="{FF2B5EF4-FFF2-40B4-BE49-F238E27FC236}">
                    <a16:creationId xmlns:a16="http://schemas.microsoft.com/office/drawing/2014/main" id="{83681A06-E6E0-BD4E-A6B3-FC1D0A1EFCD8}"/>
                  </a:ext>
                </a:extLst>
              </p:cNvPr>
              <p:cNvSpPr txBox="1">
                <a:spLocks noChangeArrowheads="1"/>
              </p:cNvSpPr>
              <p:nvPr/>
            </p:nvSpPr>
            <p:spPr bwMode="auto">
              <a:xfrm>
                <a:off x="2112318" y="3838874"/>
                <a:ext cx="5963245" cy="455959"/>
              </a:xfrm>
              <a:prstGeom prst="rect">
                <a:avLst/>
              </a:prstGeom>
              <a:solidFill>
                <a:srgbClr val="F2FFE9"/>
              </a:solidFill>
              <a:ln w="12700">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363" b="1" dirty="0">
                    <a:solidFill>
                      <a:srgbClr val="000066"/>
                    </a:solidFill>
                    <a:latin typeface="Tahoma" panose="020B0604030504040204" pitchFamily="34" charset="0"/>
                  </a:rPr>
                  <a:t>Two more are just being introduced</a:t>
                </a:r>
              </a:p>
            </p:txBody>
          </p:sp>
          <p:pic>
            <p:nvPicPr>
              <p:cNvPr id="55308" name="Picture 2" descr="260800102.jpg">
                <a:extLst>
                  <a:ext uri="{FF2B5EF4-FFF2-40B4-BE49-F238E27FC236}">
                    <a16:creationId xmlns:a16="http://schemas.microsoft.com/office/drawing/2014/main" id="{5219BCE2-13BE-F944-AF34-03BA574022A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5983" y="4383917"/>
                <a:ext cx="2479235" cy="1650321"/>
              </a:xfrm>
              <a:prstGeom prst="rect">
                <a:avLst/>
              </a:prstGeom>
              <a:solidFill>
                <a:srgbClr val="21218B"/>
              </a:solidFill>
              <a:ln w="9525">
                <a:solidFill>
                  <a:schemeClr val="bg1"/>
                </a:solidFill>
                <a:miter lim="800000"/>
                <a:headEnd/>
                <a:tailEnd/>
              </a:ln>
            </p:spPr>
          </p:pic>
          <p:sp>
            <p:nvSpPr>
              <p:cNvPr id="55309" name="Text Box 11">
                <a:extLst>
                  <a:ext uri="{FF2B5EF4-FFF2-40B4-BE49-F238E27FC236}">
                    <a16:creationId xmlns:a16="http://schemas.microsoft.com/office/drawing/2014/main" id="{2C49707A-0E2E-894F-9EC3-9E78DA68A808}"/>
                  </a:ext>
                </a:extLst>
              </p:cNvPr>
              <p:cNvSpPr txBox="1">
                <a:spLocks noChangeArrowheads="1"/>
              </p:cNvSpPr>
              <p:nvPr/>
            </p:nvSpPr>
            <p:spPr bwMode="auto">
              <a:xfrm>
                <a:off x="2444503" y="4383917"/>
                <a:ext cx="1856482" cy="559833"/>
              </a:xfrm>
              <a:prstGeom prst="rect">
                <a:avLst/>
              </a:prstGeom>
              <a:solidFill>
                <a:srgbClr val="21218B"/>
              </a:solidFill>
              <a:ln w="9525">
                <a:solidFill>
                  <a:schemeClr val="bg1"/>
                </a:solidFill>
                <a:miter lim="800000"/>
                <a:headEnd/>
                <a:tailEnd/>
              </a:ln>
            </p:spPr>
            <p:txBody>
              <a:bodyPr>
                <a:spAutoFit/>
              </a:bodyPr>
              <a:lstStyle>
                <a:defPPr>
                  <a:defRPr lang="en-US"/>
                </a:defPPr>
                <a:lvl1pPr algn="ctr">
                  <a:defRPr sz="2000" b="1" i="1">
                    <a:solidFill>
                      <a:schemeClr val="bg1"/>
                    </a:solidFill>
                    <a:effectLst>
                      <a:outerShdw blurRad="50800" dist="38100" dir="2700000" algn="tl" rotWithShape="0">
                        <a:prstClr val="black">
                          <a:alpha val="40000"/>
                        </a:prstClr>
                      </a:outerShdw>
                    </a:effectLst>
                    <a:latin typeface="Myriad Pro"/>
                    <a:ea typeface="ＭＳ Ｐゴシック" charset="0"/>
                    <a:cs typeface="Myriad Pro"/>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en-US" altLang="en-US" sz="1688" dirty="0"/>
                  <a:t>Arctic Apple™</a:t>
                </a:r>
              </a:p>
              <a:p>
                <a:r>
                  <a:rPr lang="en-US" altLang="en-US" sz="1350" b="0" i="0" dirty="0"/>
                  <a:t>593 acres in 2018</a:t>
                </a:r>
                <a:endParaRPr lang="en-US" altLang="en-US" sz="1350" dirty="0"/>
              </a:p>
            </p:txBody>
          </p:sp>
          <p:pic>
            <p:nvPicPr>
              <p:cNvPr id="55307" name="Picture 2">
                <a:extLst>
                  <a:ext uri="{FF2B5EF4-FFF2-40B4-BE49-F238E27FC236}">
                    <a16:creationId xmlns:a16="http://schemas.microsoft.com/office/drawing/2014/main" id="{3768CE87-B29B-4E40-8837-28A26D56896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756" y="4812361"/>
                <a:ext cx="1849770" cy="1090609"/>
              </a:xfrm>
              <a:prstGeom prst="rect">
                <a:avLst/>
              </a:prstGeom>
              <a:solidFill>
                <a:srgbClr val="21218B"/>
              </a:solidFill>
              <a:ln w="9525">
                <a:solidFill>
                  <a:schemeClr val="bg1"/>
                </a:solidFill>
                <a:miter lim="800000"/>
                <a:headEnd/>
                <a:tailEnd/>
              </a:ln>
            </p:spPr>
          </p:pic>
        </p:grpSp>
        <p:sp>
          <p:nvSpPr>
            <p:cNvPr id="55304" name="Text Box 4">
              <a:extLst>
                <a:ext uri="{FF2B5EF4-FFF2-40B4-BE49-F238E27FC236}">
                  <a16:creationId xmlns:a16="http://schemas.microsoft.com/office/drawing/2014/main" id="{B859D88F-1BF1-8B4E-BD7C-7059BF632439}"/>
                </a:ext>
              </a:extLst>
            </p:cNvPr>
            <p:cNvSpPr txBox="1">
              <a:spLocks noChangeArrowheads="1"/>
            </p:cNvSpPr>
            <p:nvPr/>
          </p:nvSpPr>
          <p:spPr bwMode="auto">
            <a:xfrm>
              <a:off x="5685979" y="4350863"/>
              <a:ext cx="2003822" cy="663836"/>
            </a:xfrm>
            <a:prstGeom prst="rect">
              <a:avLst/>
            </a:prstGeom>
            <a:solidFill>
              <a:srgbClr val="21218B"/>
            </a:solidFill>
            <a:ln w="9525">
              <a:solidFill>
                <a:schemeClr val="bg1"/>
              </a:solidFill>
              <a:miter lim="800000"/>
              <a:headEnd/>
              <a:tailEnd/>
            </a:ln>
          </p:spPr>
          <p:txBody>
            <a:bodyPr>
              <a:spAutoFit/>
            </a:bodyPr>
            <a:lstStyle>
              <a:defPPr>
                <a:defRPr lang="en-US"/>
              </a:defPPr>
              <a:lvl1pPr algn="ctr">
                <a:defRPr sz="2000" b="1" i="1">
                  <a:solidFill>
                    <a:schemeClr val="bg1"/>
                  </a:solidFill>
                  <a:effectLst>
                    <a:outerShdw blurRad="50800" dist="38100" dir="2700000" algn="tl" rotWithShape="0">
                      <a:prstClr val="black">
                        <a:alpha val="40000"/>
                      </a:prstClr>
                    </a:outerShdw>
                  </a:effectLst>
                  <a:latin typeface="Myriad Pro"/>
                  <a:ea typeface="ＭＳ Ｐゴシック" charset="0"/>
                  <a:cs typeface="Myriad Pro"/>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en-US" altLang="en-US" sz="1688" dirty="0"/>
                <a:t>Innate™ Potato</a:t>
              </a:r>
            </a:p>
            <a:p>
              <a:pPr>
                <a:defRPr/>
              </a:pPr>
              <a:r>
                <a:rPr lang="en-US" altLang="en-US" sz="1013" b="0" i="0" dirty="0"/>
                <a:t>Generation 1: ,1977 acres in 2018</a:t>
              </a:r>
            </a:p>
            <a:p>
              <a:pPr>
                <a:defRPr/>
              </a:pPr>
              <a:r>
                <a:rPr lang="en-US" altLang="en-US" sz="1013" b="0" i="0" dirty="0"/>
                <a:t>Generation 2: 2,224 acres in 2018</a:t>
              </a:r>
            </a:p>
          </p:txBody>
        </p:sp>
      </p:grpSp>
      <p:sp>
        <p:nvSpPr>
          <p:cNvPr id="29" name="TextBox 28">
            <a:extLst>
              <a:ext uri="{FF2B5EF4-FFF2-40B4-BE49-F238E27FC236}">
                <a16:creationId xmlns:a16="http://schemas.microsoft.com/office/drawing/2014/main" id="{95E1413E-3B6E-C442-9AA6-F6176AAE86D7}"/>
              </a:ext>
            </a:extLst>
          </p:cNvPr>
          <p:cNvSpPr txBox="1"/>
          <p:nvPr/>
        </p:nvSpPr>
        <p:spPr bwMode="auto">
          <a:xfrm>
            <a:off x="1025212" y="3328602"/>
            <a:ext cx="2607916" cy="196208"/>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sz="675" dirty="0"/>
              <a:t>Source: ISAAA, 2018</a:t>
            </a:r>
          </a:p>
        </p:txBody>
      </p:sp>
      <p:sp>
        <p:nvSpPr>
          <p:cNvPr id="33" name="TextBox 32">
            <a:extLst>
              <a:ext uri="{FF2B5EF4-FFF2-40B4-BE49-F238E27FC236}">
                <a16:creationId xmlns:a16="http://schemas.microsoft.com/office/drawing/2014/main" id="{40F9542C-6C32-A243-8044-839454C7C459}"/>
              </a:ext>
            </a:extLst>
          </p:cNvPr>
          <p:cNvSpPr txBox="1"/>
          <p:nvPr/>
        </p:nvSpPr>
        <p:spPr bwMode="auto">
          <a:xfrm>
            <a:off x="3923788" y="3333485"/>
            <a:ext cx="2346194" cy="196208"/>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sz="675" dirty="0"/>
              <a:t>Source: ISAAA, 2017</a:t>
            </a:r>
          </a:p>
        </p:txBody>
      </p:sp>
      <p:sp>
        <p:nvSpPr>
          <p:cNvPr id="34" name="TextBox 33">
            <a:extLst>
              <a:ext uri="{FF2B5EF4-FFF2-40B4-BE49-F238E27FC236}">
                <a16:creationId xmlns:a16="http://schemas.microsoft.com/office/drawing/2014/main" id="{44AC1B4F-17AB-394E-A848-2420EE4E2B39}"/>
              </a:ext>
            </a:extLst>
          </p:cNvPr>
          <p:cNvSpPr txBox="1"/>
          <p:nvPr/>
        </p:nvSpPr>
        <p:spPr bwMode="auto">
          <a:xfrm>
            <a:off x="6560642" y="3328602"/>
            <a:ext cx="2607916" cy="196208"/>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sz="675" dirty="0"/>
              <a:t>Source: ISAAA, 2018</a:t>
            </a:r>
          </a:p>
        </p:txBody>
      </p:sp>
      <p:sp>
        <p:nvSpPr>
          <p:cNvPr id="35" name="TextBox 34">
            <a:extLst>
              <a:ext uri="{FF2B5EF4-FFF2-40B4-BE49-F238E27FC236}">
                <a16:creationId xmlns:a16="http://schemas.microsoft.com/office/drawing/2014/main" id="{8B36D81A-8BC8-0747-8ADF-253B88E69E58}"/>
              </a:ext>
            </a:extLst>
          </p:cNvPr>
          <p:cNvSpPr txBox="1"/>
          <p:nvPr/>
        </p:nvSpPr>
        <p:spPr bwMode="auto">
          <a:xfrm>
            <a:off x="2125982" y="5844940"/>
            <a:ext cx="2479235" cy="196208"/>
          </a:xfrm>
          <a:prstGeom prst="rect">
            <a:avLst/>
          </a:prstGeom>
          <a:noFill/>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sz="675" dirty="0">
                <a:solidFill>
                  <a:schemeClr val="tx1"/>
                </a:solidFill>
              </a:rPr>
              <a:t>Source: ISAAA, 2018</a:t>
            </a:r>
          </a:p>
        </p:txBody>
      </p:sp>
      <p:sp>
        <p:nvSpPr>
          <p:cNvPr id="36" name="TextBox 35">
            <a:extLst>
              <a:ext uri="{FF2B5EF4-FFF2-40B4-BE49-F238E27FC236}">
                <a16:creationId xmlns:a16="http://schemas.microsoft.com/office/drawing/2014/main" id="{D88BF008-66A2-694B-90EC-793EC42ACED2}"/>
              </a:ext>
            </a:extLst>
          </p:cNvPr>
          <p:cNvSpPr txBox="1"/>
          <p:nvPr/>
        </p:nvSpPr>
        <p:spPr bwMode="auto">
          <a:xfrm>
            <a:off x="5186138" y="5844940"/>
            <a:ext cx="2821231" cy="196208"/>
          </a:xfrm>
          <a:prstGeom prst="rect">
            <a:avLst/>
          </a:prstGeom>
          <a:noFill/>
        </p:spPr>
        <p:txBody>
          <a:bodyPr wrap="square">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n-US" sz="675" dirty="0">
                <a:solidFill>
                  <a:schemeClr val="bg1">
                    <a:lumMod val="50000"/>
                  </a:schemeClr>
                </a:solidFill>
              </a:rPr>
              <a:t>Source: ISAAA, 2018</a:t>
            </a:r>
          </a:p>
        </p:txBody>
      </p:sp>
    </p:spTree>
    <p:extLst>
      <p:ext uri="{BB962C8B-B14F-4D97-AF65-F5344CB8AC3E}">
        <p14:creationId xmlns:p14="http://schemas.microsoft.com/office/powerpoint/2010/main" val="419708416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1" descr="01 Industrial and Developing Countries.png"/>
          <p:cNvPicPr>
            <a:picLocks noChangeAspect="1"/>
          </p:cNvPicPr>
          <p:nvPr/>
        </p:nvPicPr>
        <p:blipFill>
          <a:blip r:embed="rId3"/>
          <a:srcRect l="418" t="1393" r="1027" b="1125"/>
          <a:stretch>
            <a:fillRect/>
          </a:stretch>
        </p:blipFill>
        <p:spPr bwMode="auto">
          <a:xfrm>
            <a:off x="2019673" y="1340395"/>
            <a:ext cx="6247654" cy="4555580"/>
          </a:xfrm>
          <a:prstGeom prst="rect">
            <a:avLst/>
          </a:prstGeom>
          <a:solidFill>
            <a:schemeClr val="bg1"/>
          </a:solidFill>
          <a:ln w="9525">
            <a:noFill/>
            <a:miter lim="800000"/>
            <a:headEnd/>
            <a:tailEnd/>
          </a:ln>
        </p:spPr>
      </p:pic>
      <p:pic>
        <p:nvPicPr>
          <p:cNvPr id="14339" name="Picture 9" descr="Logo complete_transparent.png"/>
          <p:cNvPicPr>
            <a:picLocks noChangeAspect="1"/>
          </p:cNvPicPr>
          <p:nvPr/>
        </p:nvPicPr>
        <p:blipFill>
          <a:blip r:embed="rId4"/>
          <a:srcRect b="28125"/>
          <a:stretch>
            <a:fillRect/>
          </a:stretch>
        </p:blipFill>
        <p:spPr bwMode="auto">
          <a:xfrm>
            <a:off x="8226921" y="5657850"/>
            <a:ext cx="472827" cy="483543"/>
          </a:xfrm>
          <a:prstGeom prst="rect">
            <a:avLst/>
          </a:prstGeom>
          <a:noFill/>
          <a:ln w="9525">
            <a:noFill/>
            <a:miter lim="800000"/>
            <a:headEnd/>
            <a:tailEnd/>
          </a:ln>
        </p:spPr>
      </p:pic>
      <p:sp>
        <p:nvSpPr>
          <p:cNvPr id="5" name="Text Box 5">
            <a:extLst>
              <a:ext uri="{FF2B5EF4-FFF2-40B4-BE49-F238E27FC236}">
                <a16:creationId xmlns:a16="http://schemas.microsoft.com/office/drawing/2014/main" id="{EE27021B-2191-6348-B817-A27B9D97DEE7}"/>
              </a:ext>
            </a:extLst>
          </p:cNvPr>
          <p:cNvSpPr txBox="1">
            <a:spLocks noChangeArrowheads="1"/>
          </p:cNvSpPr>
          <p:nvPr/>
        </p:nvSpPr>
        <p:spPr bwMode="auto">
          <a:xfrm>
            <a:off x="437137" y="301475"/>
            <a:ext cx="9539288" cy="830263"/>
          </a:xfrm>
          <a:prstGeom prst="rect">
            <a:avLst/>
          </a:prstGeom>
          <a:solidFill>
            <a:schemeClr val="bg1"/>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400" b="1" dirty="0">
                <a:solidFill>
                  <a:srgbClr val="22228B"/>
                </a:solidFill>
                <a:latin typeface="Chalkboard" panose="03050602040202020205" pitchFamily="66" charset="77"/>
              </a:rPr>
              <a:t>Despite limited U.S. crop and trait types, worldwide acreage is increasing in developing and developed countries</a:t>
            </a:r>
          </a:p>
        </p:txBody>
      </p:sp>
      <p:sp>
        <p:nvSpPr>
          <p:cNvPr id="6" name="Text Box 4">
            <a:extLst>
              <a:ext uri="{FF2B5EF4-FFF2-40B4-BE49-F238E27FC236}">
                <a16:creationId xmlns:a16="http://schemas.microsoft.com/office/drawing/2014/main" id="{EFFCA155-CB3E-8E45-8290-1B24F6E0AF7C}"/>
              </a:ext>
            </a:extLst>
          </p:cNvPr>
          <p:cNvSpPr txBox="1">
            <a:spLocks noChangeArrowheads="1"/>
          </p:cNvSpPr>
          <p:nvPr/>
        </p:nvSpPr>
        <p:spPr bwMode="auto">
          <a:xfrm>
            <a:off x="381575" y="6011725"/>
            <a:ext cx="9404350" cy="707886"/>
          </a:xfrm>
          <a:prstGeom prst="rect">
            <a:avLst/>
          </a:prstGeom>
          <a:solidFill>
            <a:schemeClr val="bg1"/>
          </a:solidFill>
          <a:ln w="12700">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000" b="1" dirty="0">
                <a:solidFill>
                  <a:srgbClr val="000090"/>
                </a:solidFill>
                <a:latin typeface="Chalkboard" panose="03050602040202020205" pitchFamily="66" charset="77"/>
              </a:rPr>
              <a:t>In 2018, 17M farmers in 26 </a:t>
            </a:r>
            <a:r>
              <a:rPr lang="en-US" altLang="en-US" sz="2000" b="1">
                <a:solidFill>
                  <a:srgbClr val="000090"/>
                </a:solidFill>
                <a:latin typeface="Chalkboard" panose="03050602040202020205" pitchFamily="66" charset="77"/>
              </a:rPr>
              <a:t>countries planted 474M acres 191.7M hectares) </a:t>
            </a:r>
            <a:r>
              <a:rPr lang="en-US" altLang="en-US" sz="2000" b="1" dirty="0">
                <a:solidFill>
                  <a:srgbClr val="000090"/>
                </a:solidFill>
                <a:latin typeface="Chalkboard" panose="03050602040202020205" pitchFamily="66" charset="77"/>
              </a:rPr>
              <a:t>~4X size of CA</a:t>
            </a:r>
            <a:endParaRPr lang="en-US" altLang="en-US" sz="2000" b="1" u="sng" dirty="0">
              <a:solidFill>
                <a:srgbClr val="FF0000"/>
              </a:solidFill>
              <a:latin typeface="Chalkboard" panose="03050602040202020205" pitchFamily="66" charset="77"/>
            </a:endParaRPr>
          </a:p>
        </p:txBody>
      </p:sp>
    </p:spTree>
    <p:extLst>
      <p:ext uri="{BB962C8B-B14F-4D97-AF65-F5344CB8AC3E}">
        <p14:creationId xmlns:p14="http://schemas.microsoft.com/office/powerpoint/2010/main" val="117114221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0"/>
            <a:ext cx="10297055" cy="6858000"/>
          </a:xfrm>
          <a:prstGeom prst="rect">
            <a:avLst/>
          </a:prstGeom>
        </p:spPr>
      </p:pic>
      <p:sp>
        <p:nvSpPr>
          <p:cNvPr id="5" name="Text Box 4">
            <a:extLst>
              <a:ext uri="{FF2B5EF4-FFF2-40B4-BE49-F238E27FC236}">
                <a16:creationId xmlns:a16="http://schemas.microsoft.com/office/drawing/2014/main" id="{7894CE9C-9B9C-344E-B763-898A05B07F1C}"/>
              </a:ext>
            </a:extLst>
          </p:cNvPr>
          <p:cNvSpPr txBox="1">
            <a:spLocks noChangeArrowheads="1"/>
          </p:cNvSpPr>
          <p:nvPr/>
        </p:nvSpPr>
        <p:spPr bwMode="auto">
          <a:xfrm>
            <a:off x="13845" y="2498862"/>
            <a:ext cx="10287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4400" b="1" i="1" dirty="0">
                <a:latin typeface="Chalkboard" panose="03050602040202020205" pitchFamily="66" charset="77"/>
              </a:rPr>
              <a:t>WHAT</a:t>
            </a:r>
            <a:r>
              <a:rPr lang="ja-JP" altLang="en-US" sz="4400" b="1" i="1">
                <a:latin typeface="Chalkboard" panose="03050602040202020205" pitchFamily="66" charset="77"/>
              </a:rPr>
              <a:t>’</a:t>
            </a:r>
            <a:r>
              <a:rPr lang="en-US" altLang="ja-JP" sz="4400" b="1" i="1" dirty="0">
                <a:latin typeface="Chalkboard" panose="03050602040202020205" pitchFamily="66" charset="77"/>
              </a:rPr>
              <a:t>S IN THE </a:t>
            </a:r>
          </a:p>
          <a:p>
            <a:pPr algn="ctr">
              <a:spcBef>
                <a:spcPct val="0"/>
              </a:spcBef>
              <a:buFontTx/>
              <a:buNone/>
            </a:pPr>
            <a:r>
              <a:rPr lang="en-US" altLang="en-US" sz="4400" b="1" i="1" dirty="0">
                <a:latin typeface="Chalkboard" panose="03050602040202020205" pitchFamily="66" charset="77"/>
              </a:rPr>
              <a:t>PIPELINE?</a:t>
            </a:r>
          </a:p>
        </p:txBody>
      </p:sp>
      <p:pic>
        <p:nvPicPr>
          <p:cNvPr id="6" name="Picture 12">
            <a:extLst>
              <a:ext uri="{FF2B5EF4-FFF2-40B4-BE49-F238E27FC236}">
                <a16:creationId xmlns:a16="http://schemas.microsoft.com/office/drawing/2014/main" id="{473368E0-5D38-AD47-AFC3-0C5E3B88C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0778" y="6034704"/>
            <a:ext cx="2762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01628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3">
            <a:extLst>
              <a:ext uri="{FF2B5EF4-FFF2-40B4-BE49-F238E27FC236}">
                <a16:creationId xmlns:a16="http://schemas.microsoft.com/office/drawing/2014/main" id="{10028DFD-838D-0149-B921-6B98FC8DA1A4}"/>
              </a:ext>
            </a:extLst>
          </p:cNvPr>
          <p:cNvSpPr txBox="1">
            <a:spLocks noChangeArrowheads="1"/>
          </p:cNvSpPr>
          <p:nvPr/>
        </p:nvSpPr>
        <p:spPr bwMode="auto">
          <a:xfrm>
            <a:off x="2268538" y="6367463"/>
            <a:ext cx="8197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400" i="1">
                <a:solidFill>
                  <a:srgbClr val="000000"/>
                </a:solidFill>
                <a:latin typeface="Times New Roman" panose="02020603050405020304" pitchFamily="18" charset="0"/>
              </a:rPr>
              <a:t>Hanana M. 2011. Environ Rev 19: 121-140; Anjuman A et al. 2013 Mol. Biotechnol 54: 379-392 </a:t>
            </a:r>
          </a:p>
        </p:txBody>
      </p:sp>
      <p:sp>
        <p:nvSpPr>
          <p:cNvPr id="41988" name="Text Box 16">
            <a:extLst>
              <a:ext uri="{FF2B5EF4-FFF2-40B4-BE49-F238E27FC236}">
                <a16:creationId xmlns:a16="http://schemas.microsoft.com/office/drawing/2014/main" id="{9E243E47-F3D3-C946-B989-92DDD4D8724A}"/>
              </a:ext>
            </a:extLst>
          </p:cNvPr>
          <p:cNvSpPr txBox="1">
            <a:spLocks noChangeArrowheads="1"/>
          </p:cNvSpPr>
          <p:nvPr/>
        </p:nvSpPr>
        <p:spPr bwMode="auto">
          <a:xfrm>
            <a:off x="808038" y="520700"/>
            <a:ext cx="8645525" cy="646113"/>
          </a:xfrm>
          <a:prstGeom prst="rect">
            <a:avLst/>
          </a:prstGeom>
          <a:solidFill>
            <a:srgbClr val="4A1900">
              <a:alpha val="70195"/>
            </a:srgbClr>
          </a:solidFill>
          <a:ln w="9525">
            <a:solidFill>
              <a:schemeClr val="bg1"/>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600" b="1" i="1" dirty="0">
                <a:solidFill>
                  <a:schemeClr val="accent3"/>
                </a:solidFill>
                <a:latin typeface="Times New Roman" charset="0"/>
                <a:cs typeface="Times New Roman" charset="0"/>
              </a:rPr>
              <a:t>Salinity and Drought Tolerance - UC Davis     </a:t>
            </a:r>
          </a:p>
        </p:txBody>
      </p:sp>
      <p:grpSp>
        <p:nvGrpSpPr>
          <p:cNvPr id="56323" name="Group 1">
            <a:extLst>
              <a:ext uri="{FF2B5EF4-FFF2-40B4-BE49-F238E27FC236}">
                <a16:creationId xmlns:a16="http://schemas.microsoft.com/office/drawing/2014/main" id="{76B7DF4B-6C5A-4F4F-ABF5-3283B90364B6}"/>
              </a:ext>
            </a:extLst>
          </p:cNvPr>
          <p:cNvGrpSpPr>
            <a:grpSpLocks/>
          </p:cNvGrpSpPr>
          <p:nvPr/>
        </p:nvGrpSpPr>
        <p:grpSpPr bwMode="auto">
          <a:xfrm>
            <a:off x="314325" y="1520825"/>
            <a:ext cx="9486900" cy="4416425"/>
            <a:chOff x="314325" y="1685925"/>
            <a:chExt cx="9487084" cy="4416426"/>
          </a:xfrm>
        </p:grpSpPr>
        <p:grpSp>
          <p:nvGrpSpPr>
            <p:cNvPr id="4" name="Group 3">
              <a:extLst>
                <a:ext uri="{FF2B5EF4-FFF2-40B4-BE49-F238E27FC236}">
                  <a16:creationId xmlns:a16="http://schemas.microsoft.com/office/drawing/2014/main" id="{02DB1186-1C90-EF41-B2E3-A6968969AD28}"/>
                </a:ext>
              </a:extLst>
            </p:cNvPr>
            <p:cNvGrpSpPr>
              <a:grpSpLocks/>
            </p:cNvGrpSpPr>
            <p:nvPr/>
          </p:nvGrpSpPr>
          <p:grpSpPr bwMode="auto">
            <a:xfrm>
              <a:off x="5210176" y="1722860"/>
              <a:ext cx="4591233" cy="4379441"/>
              <a:chOff x="5210175" y="1796461"/>
              <a:chExt cx="4591233" cy="4378778"/>
            </a:xfrm>
            <a:noFill/>
          </p:grpSpPr>
          <p:grpSp>
            <p:nvGrpSpPr>
              <p:cNvPr id="29704" name="Group 10">
                <a:extLst>
                  <a:ext uri="{FF2B5EF4-FFF2-40B4-BE49-F238E27FC236}">
                    <a16:creationId xmlns:a16="http://schemas.microsoft.com/office/drawing/2014/main" id="{75608657-24C5-DC42-916E-227A236E53E9}"/>
                  </a:ext>
                </a:extLst>
              </p:cNvPr>
              <p:cNvGrpSpPr>
                <a:grpSpLocks/>
              </p:cNvGrpSpPr>
              <p:nvPr/>
            </p:nvGrpSpPr>
            <p:grpSpPr bwMode="auto">
              <a:xfrm>
                <a:off x="5210175" y="1796461"/>
                <a:ext cx="4591233" cy="3651781"/>
                <a:chOff x="4648201" y="2567941"/>
                <a:chExt cx="4277022" cy="3940103"/>
              </a:xfrm>
              <a:grpFill/>
            </p:grpSpPr>
            <p:pic>
              <p:nvPicPr>
                <p:cNvPr id="29706" name="Picture 20" descr="water1 wt">
                  <a:extLst>
                    <a:ext uri="{FF2B5EF4-FFF2-40B4-BE49-F238E27FC236}">
                      <a16:creationId xmlns:a16="http://schemas.microsoft.com/office/drawing/2014/main" id="{DDCF6738-355D-0844-B7F2-F804D6A276F8}"/>
                    </a:ext>
                  </a:extLst>
                </p:cNvPr>
                <p:cNvPicPr>
                  <a:picLocks noChangeArrowheads="1"/>
                </p:cNvPicPr>
                <p:nvPr/>
              </p:nvPicPr>
              <p:blipFill>
                <a:blip r:embed="rId3">
                  <a:extLst>
                    <a:ext uri="{28A0092B-C50C-407E-A947-70E740481C1C}">
                      <a14:useLocalDpi xmlns:a14="http://schemas.microsoft.com/office/drawing/2010/main" val="0"/>
                    </a:ext>
                  </a:extLst>
                </a:blip>
                <a:srcRect l="58818" r="633"/>
                <a:stretch>
                  <a:fillRect/>
                </a:stretch>
              </p:blipFill>
              <p:spPr bwMode="auto">
                <a:xfrm>
                  <a:off x="4648201" y="2580493"/>
                  <a:ext cx="1771668" cy="3313895"/>
                </a:xfrm>
                <a:prstGeom prst="rect">
                  <a:avLst/>
                </a:prstGeom>
                <a:grpFill/>
                <a:ln w="9525">
                  <a:solidFill>
                    <a:srgbClr val="000000"/>
                  </a:solidFill>
                  <a:miter lim="800000"/>
                  <a:headEnd/>
                  <a:tailEnd/>
                </a:ln>
              </p:spPr>
            </p:pic>
            <p:pic>
              <p:nvPicPr>
                <p:cNvPr id="29707" name="Picture 21" descr="4-24">
                  <a:extLst>
                    <a:ext uri="{FF2B5EF4-FFF2-40B4-BE49-F238E27FC236}">
                      <a16:creationId xmlns:a16="http://schemas.microsoft.com/office/drawing/2014/main" id="{B8B44EE8-F795-3D4F-A65F-A9B029A5E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292" t="2156" r="11897"/>
                <a:stretch>
                  <a:fillRect/>
                </a:stretch>
              </p:blipFill>
              <p:spPr bwMode="auto">
                <a:xfrm>
                  <a:off x="6504837" y="2567941"/>
                  <a:ext cx="2420386" cy="3328033"/>
                </a:xfrm>
                <a:prstGeom prst="rect">
                  <a:avLst/>
                </a:prstGeom>
                <a:grpFill/>
                <a:ln w="9525">
                  <a:solidFill>
                    <a:srgbClr val="000000"/>
                  </a:solidFill>
                  <a:miter lim="800000"/>
                  <a:headEnd/>
                  <a:tailEnd/>
                </a:ln>
              </p:spPr>
            </p:pic>
            <p:sp>
              <p:nvSpPr>
                <p:cNvPr id="29708" name="TextBox 10">
                  <a:extLst>
                    <a:ext uri="{FF2B5EF4-FFF2-40B4-BE49-F238E27FC236}">
                      <a16:creationId xmlns:a16="http://schemas.microsoft.com/office/drawing/2014/main" id="{B35247DB-DF44-B545-B431-7FD33F011ADC}"/>
                    </a:ext>
                  </a:extLst>
                </p:cNvPr>
                <p:cNvSpPr txBox="1">
                  <a:spLocks noChangeArrowheads="1"/>
                </p:cNvSpPr>
                <p:nvPr/>
              </p:nvSpPr>
              <p:spPr bwMode="auto">
                <a:xfrm>
                  <a:off x="5212557" y="5943599"/>
                  <a:ext cx="2843646" cy="564445"/>
                </a:xfrm>
                <a:prstGeom prst="rect">
                  <a:avLst/>
                </a:prstGeom>
                <a:grpFill/>
                <a:ln w="9525">
                  <a:no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en-US" sz="1400" dirty="0">
                      <a:solidFill>
                        <a:srgbClr val="22228B"/>
                      </a:solidFill>
                      <a:latin typeface="Arial" charset="0"/>
                    </a:rPr>
                    <a:t>Wild type	               IPT gene</a:t>
                  </a:r>
                </a:p>
                <a:p>
                  <a:pPr algn="ctr" eaLnBrk="1" hangingPunct="1">
                    <a:defRPr/>
                  </a:pPr>
                  <a:r>
                    <a:rPr lang="en-US" sz="1400" dirty="0">
                      <a:solidFill>
                        <a:srgbClr val="22228B"/>
                      </a:solidFill>
                      <a:latin typeface="Arial" charset="0"/>
                    </a:rPr>
                    <a:t>15 days drought, 7 days re-watered</a:t>
                  </a:r>
                </a:p>
              </p:txBody>
            </p:sp>
          </p:grpSp>
          <p:sp>
            <p:nvSpPr>
              <p:cNvPr id="29705" name="TextBox 14">
                <a:extLst>
                  <a:ext uri="{FF2B5EF4-FFF2-40B4-BE49-F238E27FC236}">
                    <a16:creationId xmlns:a16="http://schemas.microsoft.com/office/drawing/2014/main" id="{7FFEAE78-F137-8E4A-90E1-F08C19094FA0}"/>
                  </a:ext>
                </a:extLst>
              </p:cNvPr>
              <p:cNvSpPr txBox="1">
                <a:spLocks noChangeArrowheads="1"/>
              </p:cNvSpPr>
              <p:nvPr/>
            </p:nvSpPr>
            <p:spPr bwMode="auto">
              <a:xfrm>
                <a:off x="5723458" y="5652019"/>
                <a:ext cx="3505201" cy="523220"/>
              </a:xfrm>
              <a:prstGeom prst="rect">
                <a:avLst/>
              </a:prstGeom>
              <a:solidFill>
                <a:srgbClr val="4A1900"/>
              </a:solidFill>
              <a:ln w="9525">
                <a:solidFill>
                  <a:srgbClr val="FFFFFF"/>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en-US" sz="2800" b="1" i="1" dirty="0">
                    <a:solidFill>
                      <a:srgbClr val="FFFFFF"/>
                    </a:solidFill>
                    <a:latin typeface="Times New Roman"/>
                    <a:cs typeface="Times New Roman"/>
                  </a:rPr>
                  <a:t>Drought-tolerance</a:t>
                </a:r>
              </a:p>
            </p:txBody>
          </p:sp>
        </p:grpSp>
        <p:pic>
          <p:nvPicPr>
            <p:cNvPr id="56326" name="Picture 2">
              <a:extLst>
                <a:ext uri="{FF2B5EF4-FFF2-40B4-BE49-F238E27FC236}">
                  <a16:creationId xmlns:a16="http://schemas.microsoft.com/office/drawing/2014/main" id="{514E528A-3FC5-8C44-B379-766E3A95C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1685925"/>
              <a:ext cx="4707731"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6">
              <a:extLst>
                <a:ext uri="{FF2B5EF4-FFF2-40B4-BE49-F238E27FC236}">
                  <a16:creationId xmlns:a16="http://schemas.microsoft.com/office/drawing/2014/main" id="{03EF2075-2E35-4A4D-A0F8-B23B819A59D4}"/>
                </a:ext>
              </a:extLst>
            </p:cNvPr>
            <p:cNvSpPr txBox="1">
              <a:spLocks noChangeArrowheads="1"/>
            </p:cNvSpPr>
            <p:nvPr/>
          </p:nvSpPr>
          <p:spPr bwMode="auto">
            <a:xfrm>
              <a:off x="909043" y="4865689"/>
              <a:ext cx="342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400">
                  <a:solidFill>
                    <a:srgbClr val="22228B"/>
                  </a:solidFill>
                  <a:latin typeface="Arial" panose="020B0604020202020204" pitchFamily="34" charset="0"/>
                </a:rPr>
                <a:t>Wild type	                  AtNHX1</a:t>
              </a:r>
            </a:p>
            <a:p>
              <a:pPr algn="ctr" eaLnBrk="1" hangingPunct="1">
                <a:spcBef>
                  <a:spcPct val="0"/>
                </a:spcBef>
                <a:buFontTx/>
                <a:buNone/>
              </a:pPr>
              <a:r>
                <a:rPr lang="en-US" altLang="en-US" sz="1400">
                  <a:solidFill>
                    <a:srgbClr val="22228B"/>
                  </a:solidFill>
                  <a:latin typeface="Arial" panose="020B0604020202020204" pitchFamily="34" charset="0"/>
                </a:rPr>
                <a:t>200 mM NaCl (~1/2 sea water)</a:t>
              </a:r>
            </a:p>
          </p:txBody>
        </p:sp>
        <p:sp>
          <p:nvSpPr>
            <p:cNvPr id="56328" name="TextBox 2">
              <a:extLst>
                <a:ext uri="{FF2B5EF4-FFF2-40B4-BE49-F238E27FC236}">
                  <a16:creationId xmlns:a16="http://schemas.microsoft.com/office/drawing/2014/main" id="{4ED2BBD1-0351-E24D-B454-2A3806557DEF}"/>
                </a:ext>
              </a:extLst>
            </p:cNvPr>
            <p:cNvSpPr txBox="1">
              <a:spLocks noChangeArrowheads="1"/>
            </p:cNvSpPr>
            <p:nvPr/>
          </p:nvSpPr>
          <p:spPr bwMode="auto">
            <a:xfrm>
              <a:off x="812602" y="5578476"/>
              <a:ext cx="3205757" cy="523875"/>
            </a:xfrm>
            <a:prstGeom prst="rect">
              <a:avLst/>
            </a:prstGeom>
            <a:solidFill>
              <a:srgbClr val="4A1900"/>
            </a:solidFill>
            <a:ln w="9525">
              <a:solidFill>
                <a:srgbClr val="FFFFFF"/>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i="1">
                  <a:solidFill>
                    <a:srgbClr val="FFFFFF"/>
                  </a:solidFill>
                  <a:latin typeface="Times New Roman" panose="02020603050405020304" pitchFamily="18" charset="0"/>
                </a:rPr>
                <a:t>Salt-tolerance</a:t>
              </a:r>
            </a:p>
          </p:txBody>
        </p:sp>
      </p:grpSp>
      <p:pic>
        <p:nvPicPr>
          <p:cNvPr id="56324" name="Picture 2">
            <a:extLst>
              <a:ext uri="{FF2B5EF4-FFF2-40B4-BE49-F238E27FC236}">
                <a16:creationId xmlns:a16="http://schemas.microsoft.com/office/drawing/2014/main" id="{2632AFA8-89BA-7146-986E-97B7EB6D5E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B75D4D78-4FFB-B540-B00C-16ADC75E92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520825"/>
            <a:ext cx="6194425" cy="431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4" name="TextBox 3">
            <a:extLst>
              <a:ext uri="{FF2B5EF4-FFF2-40B4-BE49-F238E27FC236}">
                <a16:creationId xmlns:a16="http://schemas.microsoft.com/office/drawing/2014/main" id="{9891AFAD-BE35-B345-859D-EB6A7275E988}"/>
              </a:ext>
            </a:extLst>
          </p:cNvPr>
          <p:cNvSpPr txBox="1">
            <a:spLocks noChangeArrowheads="1"/>
          </p:cNvSpPr>
          <p:nvPr/>
        </p:nvSpPr>
        <p:spPr bwMode="auto">
          <a:xfrm>
            <a:off x="1386756" y="6450126"/>
            <a:ext cx="8451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a:t>Kessel, GJT. 2018. Development and validation of IPM strategies for the cultivation of cisgenically modified late blight resistant potato.  Eur J Agron. 96:146.</a:t>
            </a:r>
          </a:p>
        </p:txBody>
      </p:sp>
      <p:sp>
        <p:nvSpPr>
          <p:cNvPr id="59395" name="TextBox 4">
            <a:extLst>
              <a:ext uri="{FF2B5EF4-FFF2-40B4-BE49-F238E27FC236}">
                <a16:creationId xmlns:a16="http://schemas.microsoft.com/office/drawing/2014/main" id="{6C06CDC5-9CCE-5648-8E5D-9A8BE156EEF1}"/>
              </a:ext>
            </a:extLst>
          </p:cNvPr>
          <p:cNvSpPr txBox="1">
            <a:spLocks noChangeArrowheads="1"/>
          </p:cNvSpPr>
          <p:nvPr/>
        </p:nvSpPr>
        <p:spPr bwMode="auto">
          <a:xfrm>
            <a:off x="463550" y="273050"/>
            <a:ext cx="9440863" cy="1077913"/>
          </a:xfrm>
          <a:prstGeom prst="rect">
            <a:avLst/>
          </a:prstGeom>
          <a:solidFill>
            <a:srgbClr val="7AB24F">
              <a:alpha val="78038"/>
            </a:srgbClr>
          </a:solidFill>
          <a:ln w="190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dirty="0">
                <a:latin typeface="Times New Roman" panose="02020603050405020304" pitchFamily="18" charset="0"/>
              </a:rPr>
              <a:t> GE potato + pest management controls potato blight -  reducing chemical fungicide use by up to 90%:</a:t>
            </a:r>
          </a:p>
        </p:txBody>
      </p:sp>
      <p:pic>
        <p:nvPicPr>
          <p:cNvPr id="5" name="Picture 14">
            <a:extLst>
              <a:ext uri="{FF2B5EF4-FFF2-40B4-BE49-F238E27FC236}">
                <a16:creationId xmlns:a16="http://schemas.microsoft.com/office/drawing/2014/main" id="{F5E8F412-D1BC-774C-8748-CE31621B3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23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grape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765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 Box 4"/>
          <p:cNvSpPr txBox="1">
            <a:spLocks noChangeArrowheads="1"/>
          </p:cNvSpPr>
          <p:nvPr/>
        </p:nvSpPr>
        <p:spPr bwMode="auto">
          <a:xfrm>
            <a:off x="568325" y="6440488"/>
            <a:ext cx="90614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chemeClr val="bg1"/>
                </a:solidFill>
                <a:latin typeface="Times New Roman" charset="0"/>
              </a:rPr>
              <a:t>SOURCE: http://www.democratandchronicle.com/apps/pbcs.dll/article?AID=/20080806/BUSINESS/808060336/1001</a:t>
            </a:r>
            <a:endParaRPr lang="en-US"/>
          </a:p>
        </p:txBody>
      </p:sp>
      <p:sp>
        <p:nvSpPr>
          <p:cNvPr id="903173" name="Text Box 5"/>
          <p:cNvSpPr txBox="1">
            <a:spLocks noChangeArrowheads="1"/>
          </p:cNvSpPr>
          <p:nvPr/>
        </p:nvSpPr>
        <p:spPr bwMode="auto">
          <a:xfrm>
            <a:off x="536575" y="2338388"/>
            <a:ext cx="9151938" cy="1077218"/>
          </a:xfrm>
          <a:prstGeom prst="rect">
            <a:avLst/>
          </a:prstGeom>
          <a:solidFill>
            <a:srgbClr val="89A2AD"/>
          </a:solidFill>
          <a:ln w="9525">
            <a:solidFill>
              <a:srgbClr val="000066"/>
            </a:solidFill>
            <a:miter lim="800000"/>
            <a:headEnd/>
            <a:tailEnd/>
          </a:ln>
          <a:effectLst/>
        </p:spPr>
        <p:txBody>
          <a:bodyPr>
            <a:spAutoFit/>
          </a:bodyPr>
          <a:lstStyle/>
          <a:p>
            <a:pPr algn="ctr">
              <a:defRPr/>
            </a:pPr>
            <a:r>
              <a:rPr lang="en-US" sz="3200" b="1" i="1" dirty="0">
                <a:solidFill>
                  <a:srgbClr val="4642C1"/>
                </a:solidFill>
                <a:latin typeface="Times" pitchFamily="18" charset="0"/>
                <a:ea typeface="+mn-ea"/>
                <a:cs typeface="+mn-cs"/>
              </a:rPr>
              <a:t>Field Trials in California with Grape Root Stocks Engineered for Resistance to </a:t>
            </a:r>
            <a:r>
              <a:rPr lang="en-US" sz="3200" b="1" i="1" dirty="0" err="1">
                <a:solidFill>
                  <a:srgbClr val="4642C1"/>
                </a:solidFill>
                <a:latin typeface="Times" pitchFamily="18" charset="0"/>
                <a:ea typeface="+mn-ea"/>
                <a:cs typeface="+mn-cs"/>
              </a:rPr>
              <a:t>Fanleaf</a:t>
            </a:r>
            <a:r>
              <a:rPr lang="en-US" sz="3200" b="1" i="1" dirty="0">
                <a:solidFill>
                  <a:srgbClr val="4642C1"/>
                </a:solidFill>
                <a:latin typeface="Times" pitchFamily="18" charset="0"/>
                <a:ea typeface="+mn-ea"/>
                <a:cs typeface="+mn-cs"/>
              </a:rPr>
              <a:t> Virus</a:t>
            </a:r>
            <a:endParaRPr lang="en-US" sz="3200" dirty="0">
              <a:solidFill>
                <a:srgbClr val="4642C1"/>
              </a:solidFill>
              <a:latin typeface="Times" pitchFamily="18" charset="0"/>
              <a:ea typeface="+mn-ea"/>
              <a:cs typeface="+mn-cs"/>
            </a:endParaRPr>
          </a:p>
        </p:txBody>
      </p:sp>
    </p:spTree>
    <p:extLst>
      <p:ext uri="{BB962C8B-B14F-4D97-AF65-F5344CB8AC3E}">
        <p14:creationId xmlns:p14="http://schemas.microsoft.com/office/powerpoint/2010/main" val="3279507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a:extLst>
              <a:ext uri="{FF2B5EF4-FFF2-40B4-BE49-F238E27FC236}">
                <a16:creationId xmlns:a16="http://schemas.microsoft.com/office/drawing/2014/main" id="{4A7B8CCB-6197-DD4F-92D6-7A9511F7F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9050"/>
            <a:ext cx="9693275" cy="5489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490" name="TextBox 1">
            <a:extLst>
              <a:ext uri="{FF2B5EF4-FFF2-40B4-BE49-F238E27FC236}">
                <a16:creationId xmlns:a16="http://schemas.microsoft.com/office/drawing/2014/main" id="{A630319F-551B-9842-8707-1820558787BF}"/>
              </a:ext>
            </a:extLst>
          </p:cNvPr>
          <p:cNvSpPr txBox="1">
            <a:spLocks noChangeArrowheads="1"/>
          </p:cNvSpPr>
          <p:nvPr/>
        </p:nvSpPr>
        <p:spPr bwMode="auto">
          <a:xfrm>
            <a:off x="508000" y="5575300"/>
            <a:ext cx="9296400" cy="830263"/>
          </a:xfrm>
          <a:prstGeom prst="rect">
            <a:avLst/>
          </a:prstGeom>
          <a:solidFill>
            <a:srgbClr val="8C79A8">
              <a:alpha val="60783"/>
            </a:srgb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i="1"/>
              <a:t>High anthocyanin purple GE tomatoes. Diets with 10% purple tomatoes increased lifespan of cancer-prone mice </a:t>
            </a:r>
          </a:p>
        </p:txBody>
      </p:sp>
      <p:sp>
        <p:nvSpPr>
          <p:cNvPr id="63491" name="TextBox 1">
            <a:extLst>
              <a:ext uri="{FF2B5EF4-FFF2-40B4-BE49-F238E27FC236}">
                <a16:creationId xmlns:a16="http://schemas.microsoft.com/office/drawing/2014/main" id="{35C2472F-7588-F543-964B-0AFEEB2A71F5}"/>
              </a:ext>
            </a:extLst>
          </p:cNvPr>
          <p:cNvSpPr txBox="1">
            <a:spLocks noChangeArrowheads="1"/>
          </p:cNvSpPr>
          <p:nvPr/>
        </p:nvSpPr>
        <p:spPr bwMode="auto">
          <a:xfrm>
            <a:off x="4378325" y="6497638"/>
            <a:ext cx="6632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i="1">
                <a:latin typeface="Times New Roman" panose="02020603050405020304" pitchFamily="18" charset="0"/>
              </a:rPr>
              <a:t>Butelli et al. 2008. https://www.jic.ac.uk/staff/cathie-martin/purple-tomatoes.html</a:t>
            </a:r>
          </a:p>
        </p:txBody>
      </p:sp>
      <p:pic>
        <p:nvPicPr>
          <p:cNvPr id="63492" name="Picture 2">
            <a:extLst>
              <a:ext uri="{FF2B5EF4-FFF2-40B4-BE49-F238E27FC236}">
                <a16:creationId xmlns:a16="http://schemas.microsoft.com/office/drawing/2014/main" id="{BA749F0B-33DC-F943-A8FB-21461E128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850" y="6022975"/>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6124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AB49575C-78E5-EA4E-A652-08A094CD45D2}"/>
              </a:ext>
            </a:extLst>
          </p:cNvPr>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0467" name="Picture 3">
            <a:extLst>
              <a:ext uri="{FF2B5EF4-FFF2-40B4-BE49-F238E27FC236}">
                <a16:creationId xmlns:a16="http://schemas.microsoft.com/office/drawing/2014/main" id="{CF043761-CC30-9540-B43B-5B944FCFB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 y="11112"/>
            <a:ext cx="10110787" cy="6846888"/>
          </a:xfrm>
          <a:prstGeom prst="rect">
            <a:avLst/>
          </a:prstGeom>
          <a:noFill/>
          <a:extLst>
            <a:ext uri="{909E8E84-426E-40DD-AFC4-6F175D3DCCD1}">
              <a14:hiddenFill xmlns:a14="http://schemas.microsoft.com/office/drawing/2010/main">
                <a:solidFill>
                  <a:srgbClr val="FFFFFF"/>
                </a:solidFill>
              </a14:hiddenFill>
            </a:ext>
          </a:extLst>
        </p:spPr>
      </p:pic>
      <p:pic>
        <p:nvPicPr>
          <p:cNvPr id="190468" name="Picture 4">
            <a:extLst>
              <a:ext uri="{FF2B5EF4-FFF2-40B4-BE49-F238E27FC236}">
                <a16:creationId xmlns:a16="http://schemas.microsoft.com/office/drawing/2014/main" id="{EA2038D5-5A81-A346-A9C0-79144D8B7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extLst>
            <a:ext uri="{909E8E84-426E-40DD-AFC4-6F175D3DCCD1}">
              <a14:hiddenFill xmlns:a14="http://schemas.microsoft.com/office/drawing/2010/main">
                <a:solidFill>
                  <a:srgbClr val="FFFFFF"/>
                </a:solidFill>
              </a14:hiddenFill>
            </a:ext>
          </a:extLst>
        </p:spPr>
      </p:pic>
      <p:sp>
        <p:nvSpPr>
          <p:cNvPr id="190469" name="WordArt 5">
            <a:extLst>
              <a:ext uri="{FF2B5EF4-FFF2-40B4-BE49-F238E27FC236}">
                <a16:creationId xmlns:a16="http://schemas.microsoft.com/office/drawing/2014/main" id="{A22520DE-AE75-5740-ABBE-53012C857358}"/>
              </a:ext>
            </a:extLst>
          </p:cNvPr>
          <p:cNvSpPr>
            <a:spLocks noChangeArrowheads="1" noChangeShapeType="1" noTextEdit="1"/>
          </p:cNvSpPr>
          <p:nvPr/>
        </p:nvSpPr>
        <p:spPr bwMode="auto">
          <a:xfrm>
            <a:off x="2147888" y="206375"/>
            <a:ext cx="6292850" cy="1352550"/>
          </a:xfrm>
          <a:prstGeom prst="rect">
            <a:avLst/>
          </a:prstGeom>
        </p:spPr>
        <p:txBody>
          <a:bodyPr wrap="none" fromWordArt="1">
            <a:prstTxWarp prst="textFadeUp">
              <a:avLst>
                <a:gd name="adj" fmla="val 9991"/>
              </a:avLst>
            </a:prstTxWarp>
          </a:bodyPr>
          <a:lstStyle/>
          <a:p>
            <a:pPr algn="ctr"/>
            <a:r>
              <a:rPr lang="en-US" sz="3600" kern="10">
                <a:ln w="12700">
                  <a:solidFill>
                    <a:srgbClr val="FFFF99"/>
                  </a:solidFill>
                  <a:round/>
                  <a:headEnd/>
                  <a:tailEnd/>
                </a:ln>
                <a:solidFill>
                  <a:srgbClr val="FFFF99"/>
                </a:solidFill>
                <a:effectLst>
                  <a:outerShdw dist="35921" dir="2700000" sy="50000" rotWithShape="0">
                    <a:srgbClr val="875B0D"/>
                  </a:outerShdw>
                </a:effectLst>
                <a:latin typeface="Arial Black" panose="020B0604020202020204" pitchFamily="34" charset="0"/>
                <a:cs typeface="Arial Black" panose="020B0604020202020204" pitchFamily="34" charset="0"/>
              </a:rPr>
              <a:t>Tour d'Onion</a:t>
            </a:r>
          </a:p>
        </p:txBody>
      </p:sp>
      <p:sp>
        <p:nvSpPr>
          <p:cNvPr id="2" name="TextBox 1">
            <a:extLst>
              <a:ext uri="{FF2B5EF4-FFF2-40B4-BE49-F238E27FC236}">
                <a16:creationId xmlns:a16="http://schemas.microsoft.com/office/drawing/2014/main" id="{2C7D7510-92EF-4B4F-B7DB-6D0FA3F6C0AB}"/>
              </a:ext>
            </a:extLst>
          </p:cNvPr>
          <p:cNvSpPr txBox="1"/>
          <p:nvPr/>
        </p:nvSpPr>
        <p:spPr>
          <a:xfrm>
            <a:off x="1759527" y="6004580"/>
            <a:ext cx="7439891" cy="523220"/>
          </a:xfrm>
          <a:prstGeom prst="rect">
            <a:avLst/>
          </a:prstGeom>
          <a:noFill/>
        </p:spPr>
        <p:txBody>
          <a:bodyPr wrap="square" rtlCol="0">
            <a:spAutoFit/>
          </a:bodyPr>
          <a:lstStyle/>
          <a:p>
            <a:r>
              <a:rPr lang="en-US" sz="2800" b="1" dirty="0">
                <a:solidFill>
                  <a:schemeClr val="bg1"/>
                </a:solidFill>
                <a:latin typeface="Chalkboard" panose="03050602040202020205" pitchFamily="66" charset="77"/>
              </a:rPr>
              <a:t>Or, what makes an onion and onion?</a:t>
            </a:r>
          </a:p>
        </p:txBody>
      </p:sp>
    </p:spTree>
    <p:extLst>
      <p:ext uri="{BB962C8B-B14F-4D97-AF65-F5344CB8AC3E}">
        <p14:creationId xmlns:p14="http://schemas.microsoft.com/office/powerpoint/2010/main" val="416014027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Coeliac-friendly bread.tiff">
            <a:extLst>
              <a:ext uri="{FF2B5EF4-FFF2-40B4-BE49-F238E27FC236}">
                <a16:creationId xmlns:a16="http://schemas.microsoft.com/office/drawing/2014/main" id="{C3EC89B7-5717-F048-B538-5F0EC5D926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58570"/>
            <a:ext cx="5919787"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2">
            <a:extLst>
              <a:ext uri="{FF2B5EF4-FFF2-40B4-BE49-F238E27FC236}">
                <a16:creationId xmlns:a16="http://schemas.microsoft.com/office/drawing/2014/main" id="{3A29E2AC-395B-034A-9FD8-BF9878769089}"/>
              </a:ext>
            </a:extLst>
          </p:cNvPr>
          <p:cNvSpPr txBox="1">
            <a:spLocks noChangeArrowheads="1"/>
          </p:cNvSpPr>
          <p:nvPr/>
        </p:nvSpPr>
        <p:spPr bwMode="auto">
          <a:xfrm>
            <a:off x="4287838" y="6611938"/>
            <a:ext cx="5999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000">
                <a:latin typeface="Times New Roman" panose="02020603050405020304" pitchFamily="18" charset="0"/>
              </a:rPr>
              <a:t>Sanchez-Leon S. et al., 2017. Plant Biotechnology Journal September 18, 2017 DOI: 10.1111/pbi.12837</a:t>
            </a:r>
          </a:p>
        </p:txBody>
      </p:sp>
      <p:grpSp>
        <p:nvGrpSpPr>
          <p:cNvPr id="3" name="Group 2">
            <a:extLst>
              <a:ext uri="{FF2B5EF4-FFF2-40B4-BE49-F238E27FC236}">
                <a16:creationId xmlns:a16="http://schemas.microsoft.com/office/drawing/2014/main" id="{C5C35DA3-79DA-354B-9D05-D27FA3B13CC7}"/>
              </a:ext>
            </a:extLst>
          </p:cNvPr>
          <p:cNvGrpSpPr/>
          <p:nvPr/>
        </p:nvGrpSpPr>
        <p:grpSpPr>
          <a:xfrm>
            <a:off x="554038" y="1917346"/>
            <a:ext cx="9182100" cy="4634099"/>
            <a:chOff x="554038" y="1906588"/>
            <a:chExt cx="9182100" cy="4634099"/>
          </a:xfrm>
        </p:grpSpPr>
        <p:sp>
          <p:nvSpPr>
            <p:cNvPr id="67586" name="TextBox 1">
              <a:extLst>
                <a:ext uri="{FF2B5EF4-FFF2-40B4-BE49-F238E27FC236}">
                  <a16:creationId xmlns:a16="http://schemas.microsoft.com/office/drawing/2014/main" id="{A1289D8E-81D5-EA4C-BFD0-AF8A01091D9C}"/>
                </a:ext>
              </a:extLst>
            </p:cNvPr>
            <p:cNvSpPr txBox="1">
              <a:spLocks noChangeArrowheads="1"/>
            </p:cNvSpPr>
            <p:nvPr/>
          </p:nvSpPr>
          <p:spPr bwMode="auto">
            <a:xfrm>
              <a:off x="554038" y="5648512"/>
              <a:ext cx="9182100" cy="892175"/>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dirty="0">
                  <a:solidFill>
                    <a:schemeClr val="accent6">
                      <a:lumMod val="50000"/>
                    </a:schemeClr>
                  </a:solidFill>
                  <a:latin typeface="Times New Roman" panose="02020603050405020304" pitchFamily="18" charset="0"/>
                </a:rPr>
                <a:t> “Knocked out” 35 of the 45 gliadin genes involved in coeliac; </a:t>
              </a:r>
            </a:p>
            <a:p>
              <a:pPr algn="ctr" eaLnBrk="1" hangingPunct="1">
                <a:spcBef>
                  <a:spcPct val="0"/>
                </a:spcBef>
                <a:buFontTx/>
                <a:buNone/>
              </a:pPr>
              <a:r>
                <a:rPr lang="en-US" altLang="en-US" sz="2600" b="1" dirty="0">
                  <a:solidFill>
                    <a:schemeClr val="accent6">
                      <a:lumMod val="50000"/>
                    </a:schemeClr>
                  </a:solidFill>
                  <a:latin typeface="Times New Roman" panose="02020603050405020304" pitchFamily="18" charset="0"/>
                </a:rPr>
                <a:t>efforts now use genome editing (CRISPR)</a:t>
              </a:r>
            </a:p>
          </p:txBody>
        </p:sp>
        <p:sp>
          <p:nvSpPr>
            <p:cNvPr id="67588" name="TextBox 1">
              <a:extLst>
                <a:ext uri="{FF2B5EF4-FFF2-40B4-BE49-F238E27FC236}">
                  <a16:creationId xmlns:a16="http://schemas.microsoft.com/office/drawing/2014/main" id="{9A2B25F8-4BA6-D042-AEC7-16550B13B45C}"/>
                </a:ext>
              </a:extLst>
            </p:cNvPr>
            <p:cNvSpPr txBox="1">
              <a:spLocks noChangeArrowheads="1"/>
            </p:cNvSpPr>
            <p:nvPr/>
          </p:nvSpPr>
          <p:spPr bwMode="auto">
            <a:xfrm>
              <a:off x="1004888" y="1906588"/>
              <a:ext cx="8332787" cy="1076325"/>
            </a:xfrm>
            <a:prstGeom prst="rect">
              <a:avLst/>
            </a:prstGeom>
            <a:solidFill>
              <a:srgbClr val="AB7942">
                <a:alpha val="97647"/>
              </a:srgbClr>
            </a:solidFill>
            <a:ln w="12700">
              <a:solidFill>
                <a:schemeClr val="tx1">
                  <a:lumMod val="85000"/>
                  <a:lumOff val="15000"/>
                </a:schemeClr>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dirty="0">
                  <a:solidFill>
                    <a:schemeClr val="tx1">
                      <a:lumMod val="85000"/>
                      <a:lumOff val="15000"/>
                    </a:schemeClr>
                  </a:solidFill>
                  <a:latin typeface="Times New Roman" panose="02020603050405020304" pitchFamily="18" charset="0"/>
                </a:rPr>
                <a:t>New genome editing technology used to turn off expression of genes responsible for traits </a:t>
              </a:r>
            </a:p>
          </p:txBody>
        </p:sp>
      </p:grpSp>
      <p:pic>
        <p:nvPicPr>
          <p:cNvPr id="7" name="Picture 14">
            <a:extLst>
              <a:ext uri="{FF2B5EF4-FFF2-40B4-BE49-F238E27FC236}">
                <a16:creationId xmlns:a16="http://schemas.microsoft.com/office/drawing/2014/main" id="{D2448083-3529-F24E-BC1B-C2421AFA9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306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86917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6">
            <a:extLst>
              <a:ext uri="{FF2B5EF4-FFF2-40B4-BE49-F238E27FC236}">
                <a16:creationId xmlns:a16="http://schemas.microsoft.com/office/drawing/2014/main" id="{E8270BA9-371C-9947-BFAE-88B9707A5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513" y="5807075"/>
            <a:ext cx="2905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2">
            <a:extLst>
              <a:ext uri="{FF2B5EF4-FFF2-40B4-BE49-F238E27FC236}">
                <a16:creationId xmlns:a16="http://schemas.microsoft.com/office/drawing/2014/main" id="{F81B1829-06C9-E042-A1D3-6F7BC9076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6" y="1612730"/>
            <a:ext cx="10140773" cy="364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a:extLst>
              <a:ext uri="{FF2B5EF4-FFF2-40B4-BE49-F238E27FC236}">
                <a16:creationId xmlns:a16="http://schemas.microsoft.com/office/drawing/2014/main" id="{CC1DEB0F-7420-B940-9291-5721B719A248}"/>
              </a:ext>
            </a:extLst>
          </p:cNvPr>
          <p:cNvSpPr txBox="1">
            <a:spLocks noChangeArrowheads="1"/>
          </p:cNvSpPr>
          <p:nvPr/>
        </p:nvSpPr>
        <p:spPr bwMode="auto">
          <a:xfrm>
            <a:off x="500063" y="105975"/>
            <a:ext cx="9351962" cy="1384995"/>
          </a:xfrm>
          <a:prstGeom prst="rect">
            <a:avLst/>
          </a:prstGeom>
          <a:solidFill>
            <a:srgbClr val="FFFFFF"/>
          </a:solidFill>
          <a:ln w="6350">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dirty="0">
                <a:solidFill>
                  <a:schemeClr val="accent6">
                    <a:lumMod val="50000"/>
                  </a:schemeClr>
                </a:solidFill>
                <a:latin typeface="Chalkboard" panose="03050602040202020205" pitchFamily="66" charset="77"/>
              </a:rPr>
              <a:t>What New Genetic Method? </a:t>
            </a:r>
          </a:p>
          <a:p>
            <a:pPr algn="ctr" eaLnBrk="1" hangingPunct="1">
              <a:spcBef>
                <a:spcPct val="0"/>
              </a:spcBef>
              <a:buFontTx/>
              <a:buNone/>
            </a:pPr>
            <a:r>
              <a:rPr lang="en-US" altLang="en-US" b="1" dirty="0">
                <a:solidFill>
                  <a:schemeClr val="accent6">
                    <a:lumMod val="50000"/>
                  </a:schemeClr>
                </a:solidFill>
                <a:latin typeface="Chalkboard" panose="03050602040202020205" pitchFamily="66" charset="77"/>
              </a:rPr>
              <a:t>Genome Editing - Mutation</a:t>
            </a:r>
          </a:p>
          <a:p>
            <a:pPr algn="ctr" eaLnBrk="1" hangingPunct="1">
              <a:spcBef>
                <a:spcPct val="0"/>
              </a:spcBef>
              <a:buFontTx/>
              <a:buNone/>
            </a:pPr>
            <a:r>
              <a:rPr lang="en-US" altLang="en-US" sz="2000" b="1" dirty="0">
                <a:solidFill>
                  <a:schemeClr val="accent6">
                    <a:lumMod val="50000"/>
                  </a:schemeClr>
                </a:solidFill>
                <a:latin typeface="Chalkboard" panose="03050602040202020205" pitchFamily="66" charset="77"/>
              </a:rPr>
              <a:t>Genome editing a.k.a. New Breeding Technology (NBT)</a:t>
            </a:r>
          </a:p>
        </p:txBody>
      </p:sp>
      <p:sp>
        <p:nvSpPr>
          <p:cNvPr id="69637" name="Text Box 6">
            <a:extLst>
              <a:ext uri="{FF2B5EF4-FFF2-40B4-BE49-F238E27FC236}">
                <a16:creationId xmlns:a16="http://schemas.microsoft.com/office/drawing/2014/main" id="{8E3F5A31-9755-1B4B-99F9-A8CB8530EE16}"/>
              </a:ext>
            </a:extLst>
          </p:cNvPr>
          <p:cNvSpPr txBox="1">
            <a:spLocks noChangeArrowheads="1"/>
          </p:cNvSpPr>
          <p:nvPr/>
        </p:nvSpPr>
        <p:spPr bwMode="auto">
          <a:xfrm>
            <a:off x="4368800" y="1728450"/>
            <a:ext cx="5441950" cy="831850"/>
          </a:xfrm>
          <a:prstGeom prst="rect">
            <a:avLst/>
          </a:prstGeom>
          <a:solidFill>
            <a:srgbClr val="FFFFFF"/>
          </a:solidFill>
          <a:ln w="6350">
            <a:solidFill>
              <a:srgbClr val="000000"/>
            </a:solidFill>
            <a:miter lim="800000"/>
            <a:headEnd/>
            <a:tailEnd/>
          </a:ln>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b="1" dirty="0">
                <a:solidFill>
                  <a:schemeClr val="accent6">
                    <a:lumMod val="50000"/>
                  </a:schemeClr>
                </a:solidFill>
                <a:latin typeface="Chalkboard" panose="03050602040202020205" pitchFamily="66" charset="77"/>
              </a:rPr>
              <a:t>Find target text, inserts gene edit at specific location in genome</a:t>
            </a:r>
          </a:p>
        </p:txBody>
      </p:sp>
      <p:sp>
        <p:nvSpPr>
          <p:cNvPr id="6" name="Text Box 6">
            <a:extLst>
              <a:ext uri="{FF2B5EF4-FFF2-40B4-BE49-F238E27FC236}">
                <a16:creationId xmlns:a16="http://schemas.microsoft.com/office/drawing/2014/main" id="{5C1BF0BB-31C9-7843-972F-5B246A25C394}"/>
              </a:ext>
            </a:extLst>
          </p:cNvPr>
          <p:cNvSpPr txBox="1">
            <a:spLocks noChangeArrowheads="1"/>
          </p:cNvSpPr>
          <p:nvPr/>
        </p:nvSpPr>
        <p:spPr bwMode="auto">
          <a:xfrm>
            <a:off x="130630" y="5938838"/>
            <a:ext cx="9318171" cy="738664"/>
          </a:xfrm>
          <a:prstGeom prst="rect">
            <a:avLst/>
          </a:prstGeom>
          <a:solidFill>
            <a:srgbClr val="FFFFFF"/>
          </a:solidFill>
          <a:ln w="6350">
            <a:solidFill>
              <a:schemeClr val="tx1"/>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100" b="1" dirty="0">
                <a:solidFill>
                  <a:schemeClr val="accent6">
                    <a:lumMod val="50000"/>
                  </a:schemeClr>
                </a:solidFill>
                <a:latin typeface="Chalkboard" panose="03050602040202020205" pitchFamily="66" charset="77"/>
              </a:rPr>
              <a:t>This type  of genome editing </a:t>
            </a:r>
            <a:r>
              <a:rPr lang="en-US" altLang="en-US" sz="2100" b="1" i="1" u="sng" dirty="0">
                <a:solidFill>
                  <a:schemeClr val="accent6">
                    <a:lumMod val="50000"/>
                  </a:schemeClr>
                </a:solidFill>
                <a:latin typeface="Chalkboard" panose="03050602040202020205" pitchFamily="66" charset="77"/>
              </a:rPr>
              <a:t>is not</a:t>
            </a:r>
            <a:r>
              <a:rPr lang="en-US" altLang="en-US" sz="2100" b="1" i="1" dirty="0">
                <a:solidFill>
                  <a:schemeClr val="accent6">
                    <a:lumMod val="50000"/>
                  </a:schemeClr>
                </a:solidFill>
                <a:latin typeface="Chalkboard" panose="03050602040202020205" pitchFamily="66" charset="77"/>
              </a:rPr>
              <a:t> </a:t>
            </a:r>
            <a:r>
              <a:rPr lang="en-US" altLang="en-US" sz="2100" b="1" dirty="0">
                <a:solidFill>
                  <a:schemeClr val="accent6">
                    <a:lumMod val="50000"/>
                  </a:schemeClr>
                </a:solidFill>
                <a:latin typeface="Chalkboard" panose="03050602040202020205" pitchFamily="66" charset="77"/>
              </a:rPr>
              <a:t>GE or GMO for USDA regulation – no pathogen introduction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95258E07-C8F9-C143-B832-14EE2C345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838" y="60039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ene-edited CRISPR mushroom escapes US regulation _ Nature News &amp; Comment-1.jpg">
            <a:extLst>
              <a:ext uri="{FF2B5EF4-FFF2-40B4-BE49-F238E27FC236}">
                <a16:creationId xmlns:a16="http://schemas.microsoft.com/office/drawing/2014/main" id="{A50DF6E2-15F2-0E4F-BBF1-7964CDFDD1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0425" y="771525"/>
            <a:ext cx="2427288" cy="2279650"/>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12" name="Picture 11" descr="scan.jpg">
            <a:extLst>
              <a:ext uri="{FF2B5EF4-FFF2-40B4-BE49-F238E27FC236}">
                <a16:creationId xmlns:a16="http://schemas.microsoft.com/office/drawing/2014/main" id="{44117A5E-7318-0949-B655-BFF4D56FB6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3613150"/>
            <a:ext cx="3154363" cy="1549400"/>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70660" name="Picture 1" descr="Dupont CRISPR Efforts.tiff">
            <a:extLst>
              <a:ext uri="{FF2B5EF4-FFF2-40B4-BE49-F238E27FC236}">
                <a16:creationId xmlns:a16="http://schemas.microsoft.com/office/drawing/2014/main" id="{329F9882-DDA8-5D49-8F53-FFECCF8E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8175" y="800100"/>
            <a:ext cx="3151188" cy="2111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0661" name="TextBox 13">
            <a:extLst>
              <a:ext uri="{FF2B5EF4-FFF2-40B4-BE49-F238E27FC236}">
                <a16:creationId xmlns:a16="http://schemas.microsoft.com/office/drawing/2014/main" id="{6E56A672-06C6-FA49-ACC2-9E05F8C0B052}"/>
              </a:ext>
            </a:extLst>
          </p:cNvPr>
          <p:cNvSpPr txBox="1">
            <a:spLocks noChangeArrowheads="1"/>
          </p:cNvSpPr>
          <p:nvPr/>
        </p:nvSpPr>
        <p:spPr bwMode="auto">
          <a:xfrm>
            <a:off x="231775" y="5738813"/>
            <a:ext cx="8964613" cy="768350"/>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200" b="1">
                <a:solidFill>
                  <a:srgbClr val="000066"/>
                </a:solidFill>
                <a:latin typeface="Chalkboard" panose="03050602040202020205" pitchFamily="66" charset="77"/>
              </a:rPr>
              <a:t>In 2016/2017, USDA said they can’t regulate these edited crops because no DNA from plant pests or pathogens is introduced </a:t>
            </a:r>
          </a:p>
        </p:txBody>
      </p:sp>
      <p:sp>
        <p:nvSpPr>
          <p:cNvPr id="70662" name="TextBox 3">
            <a:extLst>
              <a:ext uri="{FF2B5EF4-FFF2-40B4-BE49-F238E27FC236}">
                <a16:creationId xmlns:a16="http://schemas.microsoft.com/office/drawing/2014/main" id="{AC3FDBEF-58E5-674D-9800-50CAC5146A81}"/>
              </a:ext>
            </a:extLst>
          </p:cNvPr>
          <p:cNvSpPr txBox="1">
            <a:spLocks noChangeArrowheads="1"/>
          </p:cNvSpPr>
          <p:nvPr/>
        </p:nvSpPr>
        <p:spPr bwMode="auto">
          <a:xfrm>
            <a:off x="2547938" y="124629"/>
            <a:ext cx="5691709" cy="523875"/>
          </a:xfrm>
          <a:prstGeom prst="rect">
            <a:avLst/>
          </a:prstGeom>
          <a:solidFill>
            <a:srgbClr val="FFFFFF"/>
          </a:solidFill>
          <a:ln w="9525">
            <a:solidFill>
              <a:srgbClr val="000066"/>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dirty="0">
                <a:solidFill>
                  <a:srgbClr val="000066"/>
                </a:solidFill>
                <a:latin typeface="Chalkboard" panose="03050602040202020205" pitchFamily="66" charset="77"/>
              </a:rPr>
              <a:t>EXAMPLES of edited products</a:t>
            </a:r>
          </a:p>
        </p:txBody>
      </p:sp>
      <p:sp>
        <p:nvSpPr>
          <p:cNvPr id="70663" name="TextBox 1">
            <a:extLst>
              <a:ext uri="{FF2B5EF4-FFF2-40B4-BE49-F238E27FC236}">
                <a16:creationId xmlns:a16="http://schemas.microsoft.com/office/drawing/2014/main" id="{396E4772-F785-DD4E-94C1-1C008E2096A5}"/>
              </a:ext>
            </a:extLst>
          </p:cNvPr>
          <p:cNvSpPr txBox="1">
            <a:spLocks noChangeArrowheads="1"/>
          </p:cNvSpPr>
          <p:nvPr/>
        </p:nvSpPr>
        <p:spPr bwMode="auto">
          <a:xfrm>
            <a:off x="6584950" y="3133725"/>
            <a:ext cx="1363663"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Company</a:t>
            </a:r>
          </a:p>
        </p:txBody>
      </p:sp>
      <p:sp>
        <p:nvSpPr>
          <p:cNvPr id="70664" name="TextBox 12">
            <a:extLst>
              <a:ext uri="{FF2B5EF4-FFF2-40B4-BE49-F238E27FC236}">
                <a16:creationId xmlns:a16="http://schemas.microsoft.com/office/drawing/2014/main" id="{ED145B76-082B-5349-94FA-06F9005E2F67}"/>
              </a:ext>
            </a:extLst>
          </p:cNvPr>
          <p:cNvSpPr txBox="1">
            <a:spLocks noChangeArrowheads="1"/>
          </p:cNvSpPr>
          <p:nvPr/>
        </p:nvSpPr>
        <p:spPr bwMode="auto">
          <a:xfrm>
            <a:off x="2547938" y="3178175"/>
            <a:ext cx="1365250"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University</a:t>
            </a:r>
          </a:p>
        </p:txBody>
      </p:sp>
      <p:sp>
        <p:nvSpPr>
          <p:cNvPr id="70665" name="TextBox 14">
            <a:extLst>
              <a:ext uri="{FF2B5EF4-FFF2-40B4-BE49-F238E27FC236}">
                <a16:creationId xmlns:a16="http://schemas.microsoft.com/office/drawing/2014/main" id="{BF459785-429B-3D4F-A6F6-3E58CA3F4768}"/>
              </a:ext>
            </a:extLst>
          </p:cNvPr>
          <p:cNvSpPr txBox="1">
            <a:spLocks noChangeArrowheads="1"/>
          </p:cNvSpPr>
          <p:nvPr/>
        </p:nvSpPr>
        <p:spPr bwMode="auto">
          <a:xfrm>
            <a:off x="6953250" y="5241925"/>
            <a:ext cx="1365250"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Company</a:t>
            </a:r>
          </a:p>
        </p:txBody>
      </p:sp>
      <p:pic>
        <p:nvPicPr>
          <p:cNvPr id="13" name="Picture 12" descr="SCAN.jpg">
            <a:extLst>
              <a:ext uri="{FF2B5EF4-FFF2-40B4-BE49-F238E27FC236}">
                <a16:creationId xmlns:a16="http://schemas.microsoft.com/office/drawing/2014/main" id="{778DF88C-A648-E74F-8A28-1F5640A36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0025" y="3626908"/>
            <a:ext cx="3463945" cy="1557617"/>
          </a:xfrm>
          <a:prstGeom prst="rect">
            <a:avLst/>
          </a:prstGeom>
          <a:solidFill>
            <a:srgbClr val="FFFFFF">
              <a:shade val="85000"/>
            </a:srgbClr>
          </a:solidFill>
          <a:ln w="12700" cap="rnd" cmpd="sng">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0667" name="TextBox 1">
            <a:extLst>
              <a:ext uri="{FF2B5EF4-FFF2-40B4-BE49-F238E27FC236}">
                <a16:creationId xmlns:a16="http://schemas.microsoft.com/office/drawing/2014/main" id="{EBCA9E89-33ED-9A40-99E7-A12E4A85F96E}"/>
              </a:ext>
            </a:extLst>
          </p:cNvPr>
          <p:cNvSpPr txBox="1">
            <a:spLocks noChangeArrowheads="1"/>
          </p:cNvSpPr>
          <p:nvPr/>
        </p:nvSpPr>
        <p:spPr bwMode="auto">
          <a:xfrm>
            <a:off x="2433638" y="5257800"/>
            <a:ext cx="1363662"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Company</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a:extLst>
              <a:ext uri="{FF2B5EF4-FFF2-40B4-BE49-F238E27FC236}">
                <a16:creationId xmlns:a16="http://schemas.microsoft.com/office/drawing/2014/main" id="{F8FBD76E-658A-BF4B-9783-E4EACAC41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964738"/>
            <a:ext cx="94551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16">
            <a:extLst>
              <a:ext uri="{FF2B5EF4-FFF2-40B4-BE49-F238E27FC236}">
                <a16:creationId xmlns:a16="http://schemas.microsoft.com/office/drawing/2014/main" id="{B6B4B612-9DC2-5247-AB2C-F1313A345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7900" y="5983288"/>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4">
            <a:extLst>
              <a:ext uri="{FF2B5EF4-FFF2-40B4-BE49-F238E27FC236}">
                <a16:creationId xmlns:a16="http://schemas.microsoft.com/office/drawing/2014/main" id="{C96A7202-3C83-9846-9BCC-9B866C480013}"/>
              </a:ext>
            </a:extLst>
          </p:cNvPr>
          <p:cNvSpPr txBox="1">
            <a:spLocks noChangeArrowheads="1"/>
          </p:cNvSpPr>
          <p:nvPr/>
        </p:nvSpPr>
        <p:spPr bwMode="auto">
          <a:xfrm>
            <a:off x="6911975" y="2995613"/>
            <a:ext cx="1296988" cy="33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b="1">
                <a:latin typeface="Arial" panose="020B0604020202020204" pitchFamily="34" charset="0"/>
              </a:rPr>
              <a:t>INSERTION</a:t>
            </a:r>
          </a:p>
        </p:txBody>
      </p:sp>
      <p:sp>
        <p:nvSpPr>
          <p:cNvPr id="71684" name="TextBox 7">
            <a:extLst>
              <a:ext uri="{FF2B5EF4-FFF2-40B4-BE49-F238E27FC236}">
                <a16:creationId xmlns:a16="http://schemas.microsoft.com/office/drawing/2014/main" id="{9F4C16BF-ECE9-5C49-9818-B00A79A64DBC}"/>
              </a:ext>
            </a:extLst>
          </p:cNvPr>
          <p:cNvSpPr txBox="1">
            <a:spLocks noChangeArrowheads="1"/>
          </p:cNvSpPr>
          <p:nvPr/>
        </p:nvSpPr>
        <p:spPr bwMode="auto">
          <a:xfrm>
            <a:off x="6932613" y="4800600"/>
            <a:ext cx="11811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400" b="1">
                <a:latin typeface="Arial" panose="020B0604020202020204" pitchFamily="34" charset="0"/>
              </a:rPr>
              <a:t>DELETION</a:t>
            </a:r>
          </a:p>
        </p:txBody>
      </p:sp>
      <p:sp>
        <p:nvSpPr>
          <p:cNvPr id="71685" name="Text Box 3">
            <a:extLst>
              <a:ext uri="{FF2B5EF4-FFF2-40B4-BE49-F238E27FC236}">
                <a16:creationId xmlns:a16="http://schemas.microsoft.com/office/drawing/2014/main" id="{7E3D7AA2-FABE-C44C-83E0-0DF03E5E2422}"/>
              </a:ext>
            </a:extLst>
          </p:cNvPr>
          <p:cNvSpPr txBox="1">
            <a:spLocks noChangeArrowheads="1"/>
          </p:cNvSpPr>
          <p:nvPr/>
        </p:nvSpPr>
        <p:spPr bwMode="auto">
          <a:xfrm>
            <a:off x="912018" y="341312"/>
            <a:ext cx="8462963" cy="523875"/>
          </a:xfrm>
          <a:prstGeom prst="rect">
            <a:avLst/>
          </a:prstGeom>
          <a:solidFill>
            <a:srgbClr val="FFFFFF"/>
          </a:solidFill>
          <a:ln w="6350">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chemeClr val="accent6">
                    <a:lumMod val="50000"/>
                  </a:schemeClr>
                </a:solidFill>
                <a:latin typeface="Chalkboard" panose="03050602040202020205" pitchFamily="66" charset="77"/>
              </a:rPr>
              <a:t>Another Type </a:t>
            </a:r>
            <a:r>
              <a:rPr lang="en-US" altLang="en-US" sz="2800" b="1" dirty="0">
                <a:solidFill>
                  <a:schemeClr val="accent6">
                    <a:lumMod val="50000"/>
                  </a:schemeClr>
                </a:solidFill>
                <a:latin typeface="Chalkboard" panose="03050602040202020205" pitchFamily="66" charset="77"/>
              </a:rPr>
              <a:t>of Genome Editing - Modification</a:t>
            </a:r>
          </a:p>
        </p:txBody>
      </p:sp>
      <p:sp>
        <p:nvSpPr>
          <p:cNvPr id="8" name="Text Box 6">
            <a:extLst>
              <a:ext uri="{FF2B5EF4-FFF2-40B4-BE49-F238E27FC236}">
                <a16:creationId xmlns:a16="http://schemas.microsoft.com/office/drawing/2014/main" id="{AD6CD661-E51A-ED46-B319-882F2F20D876}"/>
              </a:ext>
            </a:extLst>
          </p:cNvPr>
          <p:cNvSpPr txBox="1">
            <a:spLocks noChangeArrowheads="1"/>
          </p:cNvSpPr>
          <p:nvPr/>
        </p:nvSpPr>
        <p:spPr bwMode="auto">
          <a:xfrm>
            <a:off x="76200" y="5938838"/>
            <a:ext cx="9655175" cy="739775"/>
          </a:xfrm>
          <a:prstGeom prst="rect">
            <a:avLst/>
          </a:prstGeom>
          <a:solidFill>
            <a:srgbClr val="FFFFFF"/>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100" b="1" dirty="0">
                <a:solidFill>
                  <a:schemeClr val="accent6">
                    <a:lumMod val="50000"/>
                  </a:schemeClr>
                </a:solidFill>
                <a:latin typeface="Chalkboard" panose="03050602040202020205" pitchFamily="66" charset="77"/>
              </a:rPr>
              <a:t>This type  of genome editing </a:t>
            </a:r>
            <a:r>
              <a:rPr lang="en-US" altLang="en-US" sz="2100" b="1" i="1" u="sng" dirty="0">
                <a:solidFill>
                  <a:schemeClr val="accent6">
                    <a:lumMod val="50000"/>
                  </a:schemeClr>
                </a:solidFill>
                <a:latin typeface="Chalkboard" panose="03050602040202020205" pitchFamily="66" charset="77"/>
              </a:rPr>
              <a:t>may or may not be</a:t>
            </a:r>
            <a:r>
              <a:rPr lang="en-US" altLang="en-US" sz="2100" b="1" i="1" dirty="0">
                <a:solidFill>
                  <a:schemeClr val="accent6">
                    <a:lumMod val="50000"/>
                  </a:schemeClr>
                </a:solidFill>
                <a:latin typeface="Chalkboard" panose="03050602040202020205" pitchFamily="66" charset="77"/>
              </a:rPr>
              <a:t> </a:t>
            </a:r>
            <a:r>
              <a:rPr lang="en-US" altLang="en-US" sz="2100" b="1" dirty="0">
                <a:solidFill>
                  <a:schemeClr val="accent6">
                    <a:lumMod val="50000"/>
                  </a:schemeClr>
                </a:solidFill>
                <a:latin typeface="Chalkboard" panose="03050602040202020205" pitchFamily="66" charset="77"/>
              </a:rPr>
              <a:t>GE or GMO for federal regulation </a:t>
            </a:r>
          </a:p>
        </p:txBody>
      </p:sp>
      <p:sp>
        <p:nvSpPr>
          <p:cNvPr id="71687" name="Text Box 6">
            <a:extLst>
              <a:ext uri="{FF2B5EF4-FFF2-40B4-BE49-F238E27FC236}">
                <a16:creationId xmlns:a16="http://schemas.microsoft.com/office/drawing/2014/main" id="{7C9921A0-EAF3-A040-9EEF-0B30AA388E26}"/>
              </a:ext>
            </a:extLst>
          </p:cNvPr>
          <p:cNvSpPr txBox="1">
            <a:spLocks noChangeArrowheads="1"/>
          </p:cNvSpPr>
          <p:nvPr/>
        </p:nvSpPr>
        <p:spPr bwMode="auto">
          <a:xfrm>
            <a:off x="5015706" y="1731962"/>
            <a:ext cx="4868862" cy="400050"/>
          </a:xfrm>
          <a:prstGeom prst="rect">
            <a:avLst/>
          </a:prstGeom>
          <a:solidFill>
            <a:srgbClr val="FFFFFF"/>
          </a:solidFill>
          <a:ln w="6350">
            <a:solidFill>
              <a:srgbClr val="000000"/>
            </a:solidFill>
            <a:miter lim="800000"/>
            <a:headEnd/>
            <a:tailEnd/>
          </a:ln>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2000" b="1">
                <a:solidFill>
                  <a:schemeClr val="accent6">
                    <a:lumMod val="50000"/>
                  </a:schemeClr>
                </a:solidFill>
                <a:latin typeface="Chalkboard" panose="03050602040202020205" pitchFamily="66" charset="77"/>
              </a:rPr>
              <a:t>Inserts edits specifically in genome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a:extLst>
              <a:ext uri="{FF2B5EF4-FFF2-40B4-BE49-F238E27FC236}">
                <a16:creationId xmlns:a16="http://schemas.microsoft.com/office/drawing/2014/main" id="{857BAD88-19D6-5340-B954-C1D950E98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781050"/>
            <a:ext cx="545147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2D28940-4E6E-524E-9EED-F93CFCBDF075}"/>
              </a:ext>
            </a:extLst>
          </p:cNvPr>
          <p:cNvSpPr/>
          <p:nvPr/>
        </p:nvSpPr>
        <p:spPr>
          <a:xfrm>
            <a:off x="0" y="5526088"/>
            <a:ext cx="9966325" cy="830997"/>
          </a:xfrm>
          <a:prstGeom prst="rect">
            <a:avLst/>
          </a:prstGeom>
          <a:solidFill>
            <a:schemeClr val="accent3"/>
          </a:solidFill>
          <a:ln>
            <a:solidFill>
              <a:srgbClr val="002060"/>
            </a:solidFill>
          </a:ln>
        </p:spPr>
        <p:txBody>
          <a:bodyPr wrap="square">
            <a:spAutoFit/>
          </a:bodyPr>
          <a:lstStyle/>
          <a:p>
            <a:pPr algn="ctr">
              <a:defRPr/>
            </a:pPr>
            <a:r>
              <a:rPr lang="en-US" b="1" dirty="0">
                <a:solidFill>
                  <a:schemeClr val="accent6">
                    <a:lumMod val="75000"/>
                  </a:schemeClr>
                </a:solidFill>
                <a:latin typeface="Chalkboard" panose="03050602040202020205" pitchFamily="66" charset="77"/>
              </a:rPr>
              <a:t>Edited wild tomato variety, S. </a:t>
            </a:r>
            <a:r>
              <a:rPr lang="en-US" b="1" dirty="0" err="1">
                <a:solidFill>
                  <a:schemeClr val="accent6">
                    <a:lumMod val="75000"/>
                  </a:schemeClr>
                </a:solidFill>
                <a:latin typeface="Chalkboard" panose="03050602040202020205" pitchFamily="66" charset="77"/>
              </a:rPr>
              <a:t>pimpinellifolium</a:t>
            </a:r>
            <a:r>
              <a:rPr lang="en-US" b="1" dirty="0">
                <a:solidFill>
                  <a:schemeClr val="accent6">
                    <a:lumMod val="75000"/>
                  </a:schemeClr>
                </a:solidFill>
                <a:latin typeface="Chalkboard" panose="03050602040202020205" pitchFamily="66" charset="77"/>
              </a:rPr>
              <a:t>, was edited to get 3X fruit size, 10X fruit number and 500% increase in lycopene.</a:t>
            </a:r>
          </a:p>
        </p:txBody>
      </p:sp>
      <p:sp>
        <p:nvSpPr>
          <p:cNvPr id="7" name="TextBox 6">
            <a:extLst>
              <a:ext uri="{FF2B5EF4-FFF2-40B4-BE49-F238E27FC236}">
                <a16:creationId xmlns:a16="http://schemas.microsoft.com/office/drawing/2014/main" id="{079027A6-C7F5-2E42-82B2-3638B6540F0C}"/>
              </a:ext>
            </a:extLst>
          </p:cNvPr>
          <p:cNvSpPr txBox="1"/>
          <p:nvPr/>
        </p:nvSpPr>
        <p:spPr>
          <a:xfrm>
            <a:off x="6316663" y="1200150"/>
            <a:ext cx="3784600" cy="708025"/>
          </a:xfrm>
          <a:prstGeom prst="rect">
            <a:avLst/>
          </a:prstGeom>
          <a:solidFill>
            <a:schemeClr val="accent3"/>
          </a:solidFill>
          <a:ln>
            <a:solidFill>
              <a:srgbClr val="002060"/>
            </a:solidFill>
          </a:ln>
        </p:spPr>
        <p:txBody>
          <a:bodyPr>
            <a:spAutoFit/>
          </a:bodyPr>
          <a:lstStyle/>
          <a:p>
            <a:pPr algn="ctr">
              <a:defRPr/>
            </a:pPr>
            <a:r>
              <a:rPr lang="en-US" sz="2000" b="1" dirty="0">
                <a:solidFill>
                  <a:schemeClr val="accent6">
                    <a:lumMod val="75000"/>
                  </a:schemeClr>
                </a:solidFill>
                <a:latin typeface="Chalkboard" panose="03050602040202020205" pitchFamily="66" charset="77"/>
              </a:rPr>
              <a:t>de novo domestication of wild </a:t>
            </a:r>
            <a:r>
              <a:rPr lang="en-US" sz="2000" b="1" i="1" dirty="0">
                <a:solidFill>
                  <a:schemeClr val="accent6">
                    <a:lumMod val="75000"/>
                  </a:schemeClr>
                </a:solidFill>
                <a:latin typeface="Chalkboard" panose="03050602040202020205" pitchFamily="66" charset="77"/>
              </a:rPr>
              <a:t>Solanum </a:t>
            </a:r>
            <a:r>
              <a:rPr lang="en-US" sz="2000" b="1" i="1" dirty="0" err="1">
                <a:solidFill>
                  <a:schemeClr val="accent6">
                    <a:lumMod val="75000"/>
                  </a:schemeClr>
                </a:solidFill>
                <a:latin typeface="Chalkboard" panose="03050602040202020205" pitchFamily="66" charset="77"/>
              </a:rPr>
              <a:t>pimpinellifolium</a:t>
            </a:r>
            <a:endParaRPr lang="en-US" sz="2000" b="1" dirty="0">
              <a:solidFill>
                <a:schemeClr val="accent6">
                  <a:lumMod val="75000"/>
                </a:schemeClr>
              </a:solidFill>
              <a:latin typeface="Chalkboard" panose="03050602040202020205" pitchFamily="66" charset="77"/>
            </a:endParaRPr>
          </a:p>
        </p:txBody>
      </p:sp>
      <p:sp>
        <p:nvSpPr>
          <p:cNvPr id="98308" name="Text Box 3">
            <a:extLst>
              <a:ext uri="{FF2B5EF4-FFF2-40B4-BE49-F238E27FC236}">
                <a16:creationId xmlns:a16="http://schemas.microsoft.com/office/drawing/2014/main" id="{70F8EA1F-0D34-DF4A-97B0-7A79D84914AA}"/>
              </a:ext>
            </a:extLst>
          </p:cNvPr>
          <p:cNvSpPr txBox="1">
            <a:spLocks noChangeArrowheads="1"/>
          </p:cNvSpPr>
          <p:nvPr/>
        </p:nvSpPr>
        <p:spPr bwMode="auto">
          <a:xfrm>
            <a:off x="355600" y="6419850"/>
            <a:ext cx="9653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200" i="1">
                <a:latin typeface="Times New Roman" panose="02020603050405020304" pitchFamily="18" charset="0"/>
              </a:rPr>
              <a:t>Zsogon A et al. 2018. De novo domestication of wild tomato using genome. Nature Biotech 36:1211-1216   </a:t>
            </a:r>
          </a:p>
          <a:p>
            <a:pPr algn="r">
              <a:spcBef>
                <a:spcPct val="0"/>
              </a:spcBef>
              <a:buFontTx/>
              <a:buNone/>
            </a:pPr>
            <a:endParaRPr lang="en-US" altLang="en-US" sz="1200" i="1">
              <a:latin typeface="Times New Roman" panose="02020603050405020304" pitchFamily="18" charset="0"/>
            </a:endParaRPr>
          </a:p>
        </p:txBody>
      </p:sp>
      <p:sp>
        <p:nvSpPr>
          <p:cNvPr id="10" name="TextBox 9">
            <a:extLst>
              <a:ext uri="{FF2B5EF4-FFF2-40B4-BE49-F238E27FC236}">
                <a16:creationId xmlns:a16="http://schemas.microsoft.com/office/drawing/2014/main" id="{C66AA2CF-23B8-9F49-9985-E25557C832DE}"/>
              </a:ext>
            </a:extLst>
          </p:cNvPr>
          <p:cNvSpPr txBox="1"/>
          <p:nvPr/>
        </p:nvSpPr>
        <p:spPr>
          <a:xfrm>
            <a:off x="1168400" y="193674"/>
            <a:ext cx="8361363" cy="461963"/>
          </a:xfrm>
          <a:prstGeom prst="rect">
            <a:avLst/>
          </a:prstGeom>
          <a:solidFill>
            <a:schemeClr val="accent3"/>
          </a:solidFill>
          <a:ln>
            <a:solidFill>
              <a:srgbClr val="002060"/>
            </a:solidFill>
          </a:ln>
        </p:spPr>
        <p:txBody>
          <a:bodyPr wrap="square">
            <a:spAutoFit/>
          </a:bodyPr>
          <a:lstStyle/>
          <a:p>
            <a:pPr algn="ctr">
              <a:defRPr/>
            </a:pPr>
            <a:r>
              <a:rPr lang="en-US" b="1" dirty="0">
                <a:solidFill>
                  <a:schemeClr val="accent6">
                    <a:lumMod val="75000"/>
                  </a:schemeClr>
                </a:solidFill>
                <a:latin typeface="Chalkboard" panose="03050602040202020205" pitchFamily="66" charset="77"/>
              </a:rPr>
              <a:t>Use editing to exploit genetic diversity in wild plants</a:t>
            </a:r>
          </a:p>
        </p:txBody>
      </p:sp>
      <p:pic>
        <p:nvPicPr>
          <p:cNvPr id="98310" name="Picture 13">
            <a:extLst>
              <a:ext uri="{FF2B5EF4-FFF2-40B4-BE49-F238E27FC236}">
                <a16:creationId xmlns:a16="http://schemas.microsoft.com/office/drawing/2014/main" id="{D232B45C-478E-AA4C-AC72-7F0EA3443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900" y="2338388"/>
            <a:ext cx="201295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15">
            <a:extLst>
              <a:ext uri="{FF2B5EF4-FFF2-40B4-BE49-F238E27FC236}">
                <a16:creationId xmlns:a16="http://schemas.microsoft.com/office/drawing/2014/main" id="{2B0B0E74-7E35-A14C-B5E0-DDCAAD3E9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525" y="3686175"/>
            <a:ext cx="13350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79449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a:extLst>
              <a:ext uri="{FF2B5EF4-FFF2-40B4-BE49-F238E27FC236}">
                <a16:creationId xmlns:a16="http://schemas.microsoft.com/office/drawing/2014/main" id="{6BF82585-53C8-A749-AB84-CEDB92C9A483}"/>
              </a:ext>
            </a:extLst>
          </p:cNvPr>
          <p:cNvSpPr txBox="1">
            <a:spLocks noChangeArrowheads="1"/>
          </p:cNvSpPr>
          <p:nvPr/>
        </p:nvSpPr>
        <p:spPr bwMode="auto">
          <a:xfrm>
            <a:off x="1200150" y="3238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72706" name="Picture 3">
            <a:extLst>
              <a:ext uri="{FF2B5EF4-FFF2-40B4-BE49-F238E27FC236}">
                <a16:creationId xmlns:a16="http://schemas.microsoft.com/office/drawing/2014/main" id="{5B17A94D-04DD-8443-8B85-EB3BE1C0B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a:extLst>
              <a:ext uri="{FF2B5EF4-FFF2-40B4-BE49-F238E27FC236}">
                <a16:creationId xmlns:a16="http://schemas.microsoft.com/office/drawing/2014/main" id="{A41D6FBE-8E65-3946-AFDD-863A336B1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10287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6">
            <a:extLst>
              <a:ext uri="{FF2B5EF4-FFF2-40B4-BE49-F238E27FC236}">
                <a16:creationId xmlns:a16="http://schemas.microsoft.com/office/drawing/2014/main" id="{7DE42CA6-E266-C94D-A2AF-2B1E22E81B06}"/>
              </a:ext>
            </a:extLst>
          </p:cNvPr>
          <p:cNvSpPr>
            <a:spLocks noChangeArrowheads="1"/>
          </p:cNvSpPr>
          <p:nvPr/>
        </p:nvSpPr>
        <p:spPr bwMode="auto">
          <a:xfrm>
            <a:off x="0" y="5105400"/>
            <a:ext cx="10287000" cy="381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2709" name="Rectangle 7">
            <a:extLst>
              <a:ext uri="{FF2B5EF4-FFF2-40B4-BE49-F238E27FC236}">
                <a16:creationId xmlns:a16="http://schemas.microsoft.com/office/drawing/2014/main" id="{A1E00F13-4853-8547-AD1B-BA5F0381F0CD}"/>
              </a:ext>
            </a:extLst>
          </p:cNvPr>
          <p:cNvSpPr>
            <a:spLocks noChangeArrowheads="1"/>
          </p:cNvSpPr>
          <p:nvPr/>
        </p:nvSpPr>
        <p:spPr bwMode="auto">
          <a:xfrm>
            <a:off x="10201275" y="1905000"/>
            <a:ext cx="85725" cy="32766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8" name="Text Box 17">
            <a:extLst>
              <a:ext uri="{FF2B5EF4-FFF2-40B4-BE49-F238E27FC236}">
                <a16:creationId xmlns:a16="http://schemas.microsoft.com/office/drawing/2014/main" id="{9410D596-B233-104B-A8BB-DF66A75FF9B1}"/>
              </a:ext>
            </a:extLst>
          </p:cNvPr>
          <p:cNvSpPr txBox="1">
            <a:spLocks noChangeArrowheads="1"/>
          </p:cNvSpPr>
          <p:nvPr/>
        </p:nvSpPr>
        <p:spPr bwMode="auto">
          <a:xfrm>
            <a:off x="755650" y="493713"/>
            <a:ext cx="9029700" cy="1200150"/>
          </a:xfrm>
          <a:prstGeom prst="rect">
            <a:avLst/>
          </a:prstGeom>
          <a:solidFill>
            <a:srgbClr val="FFFFFF"/>
          </a:solidFill>
          <a:ln w="6350">
            <a:solidFill>
              <a:schemeClr val="accent6">
                <a:lumMod val="50000"/>
              </a:schemeClr>
            </a:solidFill>
            <a:miter lim="800000"/>
            <a:headEnd/>
            <a:tailEnd/>
          </a:ln>
        </p:spPr>
        <p:txBody>
          <a:bodyPr>
            <a:spAutoFit/>
          </a:bodyPr>
          <a:lstStyle>
            <a:lvl1pPr marL="450850" indent="-4508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defRPr/>
            </a:pPr>
            <a:r>
              <a:rPr lang="en-US" sz="3600" b="1" dirty="0">
                <a:solidFill>
                  <a:srgbClr val="000090"/>
                </a:solidFill>
                <a:latin typeface="Chalkboard"/>
                <a:cs typeface="Chalkboard"/>
              </a:rPr>
              <a:t>Why Are GE (GMO) Crops and Foods So Controversial?</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yellow suits spraying field">
            <a:extLst>
              <a:ext uri="{FF2B5EF4-FFF2-40B4-BE49-F238E27FC236}">
                <a16:creationId xmlns:a16="http://schemas.microsoft.com/office/drawing/2014/main" id="{47AD376E-997A-FC43-8F7F-DBCE5CF53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622713"/>
            <a:ext cx="12087225" cy="732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a:extLst>
              <a:ext uri="{FF2B5EF4-FFF2-40B4-BE49-F238E27FC236}">
                <a16:creationId xmlns:a16="http://schemas.microsoft.com/office/drawing/2014/main" id="{5A435776-1D36-1E49-9675-5B4C712AEB5B}"/>
              </a:ext>
            </a:extLst>
          </p:cNvPr>
          <p:cNvSpPr txBox="1">
            <a:spLocks noChangeArrowheads="1"/>
          </p:cNvSpPr>
          <p:nvPr/>
        </p:nvSpPr>
        <p:spPr bwMode="auto">
          <a:xfrm>
            <a:off x="255588" y="255588"/>
            <a:ext cx="9693275" cy="1200150"/>
          </a:xfrm>
          <a:prstGeom prst="rect">
            <a:avLst/>
          </a:prstGeom>
          <a:solidFill>
            <a:srgbClr val="FFFFFF"/>
          </a:solidFill>
          <a:ln w="63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400" b="1" dirty="0">
                <a:solidFill>
                  <a:srgbClr val="000090"/>
                </a:solidFill>
                <a:latin typeface="Chalkboard" panose="03050602040202020205" pitchFamily="66" charset="77"/>
              </a:rPr>
              <a:t>Look what greeted residents in Tule Lake in late 80’s during first field test of GE “ice minus bacterium” – men in moon suits spraying the organism on local fields. </a:t>
            </a:r>
          </a:p>
        </p:txBody>
      </p:sp>
      <p:pic>
        <p:nvPicPr>
          <p:cNvPr id="74755" name="Picture 4">
            <a:extLst>
              <a:ext uri="{FF2B5EF4-FFF2-40B4-BE49-F238E27FC236}">
                <a16:creationId xmlns:a16="http://schemas.microsoft.com/office/drawing/2014/main" id="{4C05AE93-6048-1E47-89EB-9AB996802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9475" y="57150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7F61E0-78B9-1545-9E18-38BF666DBC0F}"/>
              </a:ext>
            </a:extLst>
          </p:cNvPr>
          <p:cNvSpPr txBox="1">
            <a:spLocks noChangeArrowheads="1"/>
          </p:cNvSpPr>
          <p:nvPr/>
        </p:nvSpPr>
        <p:spPr bwMode="auto">
          <a:xfrm>
            <a:off x="255588" y="1619250"/>
            <a:ext cx="9693275" cy="830997"/>
          </a:xfrm>
          <a:prstGeom prst="rect">
            <a:avLst/>
          </a:prstGeom>
          <a:solidFill>
            <a:srgbClr val="FFFFFF"/>
          </a:solidFill>
          <a:ln w="6350">
            <a:solidFill>
              <a:srgbClr val="000090"/>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Then they went to another place in CA – and were not welcome there either!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75C6D898-BE5A-DE44-9365-6AD9C90108DB}"/>
              </a:ext>
            </a:extLst>
          </p:cNvPr>
          <p:cNvSpPr>
            <a:spLocks noChangeArrowheads="1"/>
          </p:cNvSpPr>
          <p:nvPr/>
        </p:nvSpPr>
        <p:spPr bwMode="auto">
          <a:xfrm>
            <a:off x="161925" y="574675"/>
            <a:ext cx="9958388" cy="830263"/>
          </a:xfrm>
          <a:prstGeom prst="rect">
            <a:avLst/>
          </a:prstGeom>
          <a:solidFill>
            <a:srgbClr val="FFFFFF"/>
          </a:solidFill>
          <a:ln w="6350">
            <a:solidFill>
              <a:srgbClr val="000090"/>
            </a:solidFill>
            <a:miter lim="800000"/>
            <a:headEnd/>
            <a:tailEnd/>
          </a:ln>
        </p:spPr>
        <p:txBody>
          <a:bodyPr>
            <a:spAutoFit/>
          </a:bodyPr>
          <a:lstStyle>
            <a:lvl1pPr marL="454025" indent="-454025">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But large-scale pushback started in the late 90’s in Europe. Factors that fueled and continue to fuel controversy there:</a:t>
            </a:r>
          </a:p>
        </p:txBody>
      </p:sp>
      <p:pic>
        <p:nvPicPr>
          <p:cNvPr id="75778" name="Picture 3">
            <a:extLst>
              <a:ext uri="{FF2B5EF4-FFF2-40B4-BE49-F238E27FC236}">
                <a16:creationId xmlns:a16="http://schemas.microsoft.com/office/drawing/2014/main" id="{DF977EBE-F75B-7E44-9F40-CA02EE9DB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9563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79" name="Group 3">
            <a:extLst>
              <a:ext uri="{FF2B5EF4-FFF2-40B4-BE49-F238E27FC236}">
                <a16:creationId xmlns:a16="http://schemas.microsoft.com/office/drawing/2014/main" id="{7A0FD87F-E59D-CF45-AE72-C7240FAEC1D0}"/>
              </a:ext>
            </a:extLst>
          </p:cNvPr>
          <p:cNvGrpSpPr>
            <a:grpSpLocks/>
          </p:cNvGrpSpPr>
          <p:nvPr/>
        </p:nvGrpSpPr>
        <p:grpSpPr bwMode="auto">
          <a:xfrm>
            <a:off x="168275" y="1674813"/>
            <a:ext cx="9967913" cy="3462337"/>
            <a:chOff x="168275" y="1674813"/>
            <a:chExt cx="9967913" cy="3462337"/>
          </a:xfrm>
        </p:grpSpPr>
        <p:pic>
          <p:nvPicPr>
            <p:cNvPr id="75784" name="Picture 2" descr="Lord Melchett-Grenpeace.jpeg                                   00048223Macintosh HD                   ABA78158:">
              <a:extLst>
                <a:ext uri="{FF2B5EF4-FFF2-40B4-BE49-F238E27FC236}">
                  <a16:creationId xmlns:a16="http://schemas.microsoft.com/office/drawing/2014/main" id="{A3DD0EE5-E53C-7548-9531-83EA0A681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789113"/>
              <a:ext cx="4448175" cy="25955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5785" name="TextBox 2">
              <a:extLst>
                <a:ext uri="{FF2B5EF4-FFF2-40B4-BE49-F238E27FC236}">
                  <a16:creationId xmlns:a16="http://schemas.microsoft.com/office/drawing/2014/main" id="{838A4E53-9E08-A74B-A132-77C1F21CE6BA}"/>
                </a:ext>
              </a:extLst>
            </p:cNvPr>
            <p:cNvSpPr txBox="1">
              <a:spLocks noChangeArrowheads="1"/>
            </p:cNvSpPr>
            <p:nvPr/>
          </p:nvSpPr>
          <p:spPr bwMode="auto">
            <a:xfrm>
              <a:off x="5526088" y="4491038"/>
              <a:ext cx="4610100" cy="646112"/>
            </a:xfrm>
            <a:prstGeom prst="rect">
              <a:avLst/>
            </a:prstGeom>
            <a:solidFill>
              <a:srgbClr val="FFFFFF"/>
            </a:solidFill>
            <a:ln w="2857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90"/>
                  </a:solidFill>
                  <a:latin typeface="Chalkboard" panose="03050602040202020205" pitchFamily="66" charset="77"/>
                </a:rPr>
                <a:t>1999</a:t>
              </a:r>
            </a:p>
            <a:p>
              <a:pPr algn="ctr" eaLnBrk="1" hangingPunct="1">
                <a:spcBef>
                  <a:spcPct val="0"/>
                </a:spcBef>
                <a:buFontTx/>
                <a:buNone/>
              </a:pPr>
              <a:r>
                <a:rPr lang="en-US" altLang="en-US" sz="1800">
                  <a:solidFill>
                    <a:srgbClr val="000090"/>
                  </a:solidFill>
                  <a:latin typeface="Chalkboard" panose="03050602040202020205" pitchFamily="66" charset="77"/>
                </a:rPr>
                <a:t>Lord Melchett participating in GM protest</a:t>
              </a:r>
              <a:endParaRPr lang="en-US" altLang="en-US" sz="1800" b="1">
                <a:solidFill>
                  <a:srgbClr val="000090"/>
                </a:solidFill>
                <a:latin typeface="Chalkboard" panose="03050602040202020205" pitchFamily="66" charset="77"/>
              </a:endParaRPr>
            </a:p>
          </p:txBody>
        </p:sp>
        <p:sp>
          <p:nvSpPr>
            <p:cNvPr id="75786" name="TextBox 2">
              <a:extLst>
                <a:ext uri="{FF2B5EF4-FFF2-40B4-BE49-F238E27FC236}">
                  <a16:creationId xmlns:a16="http://schemas.microsoft.com/office/drawing/2014/main" id="{C33D8BF0-EE0E-1F44-B810-6AF0547F5AFF}"/>
                </a:ext>
              </a:extLst>
            </p:cNvPr>
            <p:cNvSpPr txBox="1">
              <a:spLocks noChangeArrowheads="1"/>
            </p:cNvSpPr>
            <p:nvPr/>
          </p:nvSpPr>
          <p:spPr bwMode="auto">
            <a:xfrm>
              <a:off x="168275" y="1674813"/>
              <a:ext cx="5222875" cy="1570349"/>
            </a:xfrm>
            <a:prstGeom prst="rect">
              <a:avLst/>
            </a:prstGeom>
            <a:solidFill>
              <a:srgbClr val="FFFFFF"/>
            </a:solidFill>
            <a:ln w="28575">
              <a:solidFill>
                <a:srgbClr val="000090"/>
              </a:solidFill>
              <a:miter lim="800000"/>
              <a:headEnd/>
              <a:tailEnd/>
            </a:ln>
          </p:spPr>
          <p:txBody>
            <a:bodyPr>
              <a:spAutoFit/>
            </a:bodyPr>
            <a:lstStyle>
              <a:lvl1pPr marL="457200" indent="-338138">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pPr>
              <a:r>
                <a:rPr lang="en-US" altLang="en-US" sz="2400" b="1">
                  <a:solidFill>
                    <a:srgbClr val="000090"/>
                  </a:solidFill>
                  <a:latin typeface="Chalkboard" panose="03050602040202020205" pitchFamily="66" charset="77"/>
                </a:rPr>
                <a:t>Food safety scares</a:t>
              </a:r>
            </a:p>
            <a:p>
              <a:pPr eaLnBrk="1" hangingPunct="1">
                <a:spcBef>
                  <a:spcPct val="0"/>
                </a:spcBef>
              </a:pPr>
              <a:r>
                <a:rPr lang="en-US" altLang="en-US" sz="2400" b="1">
                  <a:solidFill>
                    <a:srgbClr val="000090"/>
                  </a:solidFill>
                  <a:latin typeface="Chalkboard" panose="03050602040202020205" pitchFamily="66" charset="77"/>
                </a:rPr>
                <a:t>Involuntary nature of change</a:t>
              </a:r>
            </a:p>
            <a:p>
              <a:pPr eaLnBrk="1" hangingPunct="1">
                <a:spcBef>
                  <a:spcPct val="0"/>
                </a:spcBef>
              </a:pPr>
              <a:r>
                <a:rPr lang="en-US" altLang="en-US" sz="2400" b="1">
                  <a:solidFill>
                    <a:srgbClr val="000090"/>
                  </a:solidFill>
                  <a:latin typeface="Chalkboard" panose="03050602040202020205" pitchFamily="66" charset="77"/>
                </a:rPr>
                <a:t>Cultural differences</a:t>
              </a:r>
            </a:p>
            <a:p>
              <a:pPr eaLnBrk="1" hangingPunct="1">
                <a:spcBef>
                  <a:spcPct val="0"/>
                </a:spcBef>
              </a:pPr>
              <a:r>
                <a:rPr lang="en-US" altLang="en-US" sz="2400" b="1">
                  <a:solidFill>
                    <a:srgbClr val="000090"/>
                  </a:solidFill>
                  <a:latin typeface="Chalkboard" panose="03050602040202020205" pitchFamily="66" charset="77"/>
                </a:rPr>
                <a:t>Economic incentives</a:t>
              </a:r>
            </a:p>
          </p:txBody>
        </p:sp>
      </p:grpSp>
      <p:grpSp>
        <p:nvGrpSpPr>
          <p:cNvPr id="5" name="Group 4">
            <a:extLst>
              <a:ext uri="{FF2B5EF4-FFF2-40B4-BE49-F238E27FC236}">
                <a16:creationId xmlns:a16="http://schemas.microsoft.com/office/drawing/2014/main" id="{F00B7A55-AAF4-8A49-93AF-BC8E90EC8648}"/>
              </a:ext>
            </a:extLst>
          </p:cNvPr>
          <p:cNvGrpSpPr>
            <a:grpSpLocks/>
          </p:cNvGrpSpPr>
          <p:nvPr/>
        </p:nvGrpSpPr>
        <p:grpSpPr bwMode="auto">
          <a:xfrm>
            <a:off x="476250" y="3390900"/>
            <a:ext cx="4610100" cy="3087688"/>
            <a:chOff x="476778" y="3391184"/>
            <a:chExt cx="4609557" cy="3087404"/>
          </a:xfrm>
        </p:grpSpPr>
        <p:pic>
          <p:nvPicPr>
            <p:cNvPr id="75782" name="Picture 3" descr="gmo protests.tiff">
              <a:extLst>
                <a:ext uri="{FF2B5EF4-FFF2-40B4-BE49-F238E27FC236}">
                  <a16:creationId xmlns:a16="http://schemas.microsoft.com/office/drawing/2014/main" id="{5CD2D926-F94C-9547-BE7A-16B4073C04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8335" y="3391184"/>
              <a:ext cx="3812444" cy="22698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5783" name="TextBox 2">
              <a:extLst>
                <a:ext uri="{FF2B5EF4-FFF2-40B4-BE49-F238E27FC236}">
                  <a16:creationId xmlns:a16="http://schemas.microsoft.com/office/drawing/2014/main" id="{08885755-5E22-0F40-8981-BDDF181FA424}"/>
                </a:ext>
              </a:extLst>
            </p:cNvPr>
            <p:cNvSpPr txBox="1">
              <a:spLocks noChangeArrowheads="1"/>
            </p:cNvSpPr>
            <p:nvPr/>
          </p:nvSpPr>
          <p:spPr bwMode="auto">
            <a:xfrm>
              <a:off x="476778" y="5832191"/>
              <a:ext cx="4609557" cy="646397"/>
            </a:xfrm>
            <a:prstGeom prst="rect">
              <a:avLst/>
            </a:prstGeom>
            <a:solidFill>
              <a:srgbClr val="FFFFFF"/>
            </a:solidFill>
            <a:ln w="6350">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90"/>
                  </a:solidFill>
                  <a:latin typeface="Chalkboard" panose="03050602040202020205" pitchFamily="66" charset="77"/>
                </a:rPr>
                <a:t>2014</a:t>
              </a:r>
            </a:p>
            <a:p>
              <a:pPr algn="ctr" eaLnBrk="1" hangingPunct="1">
                <a:spcBef>
                  <a:spcPct val="0"/>
                </a:spcBef>
                <a:buFontTx/>
                <a:buNone/>
              </a:pPr>
              <a:r>
                <a:rPr lang="en-US" altLang="en-US" sz="1800">
                  <a:solidFill>
                    <a:srgbClr val="000090"/>
                  </a:solidFill>
                  <a:latin typeface="Chalkboard" panose="03050602040202020205" pitchFamily="66" charset="77"/>
                </a:rPr>
                <a:t>GM maize protest in Germany</a:t>
              </a:r>
              <a:endParaRPr lang="en-US" altLang="en-US" sz="1800" b="1">
                <a:solidFill>
                  <a:srgbClr val="000090"/>
                </a:solidFill>
                <a:latin typeface="Chalkboard" panose="03050602040202020205" pitchFamily="66" charset="77"/>
              </a:endParaRPr>
            </a:p>
          </p:txBody>
        </p:sp>
      </p:grpSp>
      <p:sp>
        <p:nvSpPr>
          <p:cNvPr id="3" name="TextBox 2">
            <a:extLst>
              <a:ext uri="{FF2B5EF4-FFF2-40B4-BE49-F238E27FC236}">
                <a16:creationId xmlns:a16="http://schemas.microsoft.com/office/drawing/2014/main" id="{3D7A419C-5D6C-3D4D-ABE3-9C2084DD91F5}"/>
              </a:ext>
            </a:extLst>
          </p:cNvPr>
          <p:cNvSpPr txBox="1">
            <a:spLocks noChangeArrowheads="1"/>
          </p:cNvSpPr>
          <p:nvPr/>
        </p:nvSpPr>
        <p:spPr bwMode="auto">
          <a:xfrm>
            <a:off x="4932363" y="5202238"/>
            <a:ext cx="5232400" cy="430212"/>
          </a:xfrm>
          <a:prstGeom prst="rect">
            <a:avLst/>
          </a:prstGeom>
          <a:solidFill>
            <a:srgbClr val="FFFFFF"/>
          </a:solidFill>
          <a:ln w="6350">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200" b="1">
                <a:solidFill>
                  <a:srgbClr val="000090"/>
                </a:solidFill>
                <a:latin typeface="Chalkboard" panose="03050602040202020205" pitchFamily="66" charset="77"/>
              </a:rPr>
              <a:t>And there are issues in the U.S. too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25400"/>
            <a:ext cx="10297055" cy="6858000"/>
          </a:xfrm>
          <a:prstGeom prst="rect">
            <a:avLst/>
          </a:prstGeom>
        </p:spPr>
      </p:pic>
      <p:sp>
        <p:nvSpPr>
          <p:cNvPr id="5" name="Rectangle 2">
            <a:extLst>
              <a:ext uri="{FF2B5EF4-FFF2-40B4-BE49-F238E27FC236}">
                <a16:creationId xmlns:a16="http://schemas.microsoft.com/office/drawing/2014/main" id="{8CE44D4B-C076-0646-8F50-5181C888B4AD}"/>
              </a:ext>
            </a:extLst>
          </p:cNvPr>
          <p:cNvSpPr txBox="1">
            <a:spLocks noChangeArrowheads="1"/>
          </p:cNvSpPr>
          <p:nvPr/>
        </p:nvSpPr>
        <p:spPr>
          <a:xfrm>
            <a:off x="765175" y="1477963"/>
            <a:ext cx="9866313" cy="4813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Consumer attitudes and labeling</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kern="0" dirty="0">
                <a:solidFill>
                  <a:srgbClr val="000090"/>
                </a:solidFill>
                <a:effectLst>
                  <a:outerShdw blurRad="38100" dist="38100" dir="2700000" algn="tl">
                    <a:srgbClr val="000000"/>
                  </a:outerShdw>
                </a:effectLst>
                <a:latin typeface="Chalkboard" panose="03050602040202020205" pitchFamily="66" charset="77"/>
              </a:rPr>
              <a:t>…</a:t>
            </a:r>
            <a:endParaRPr lang="en-US" altLang="en-US" kern="0" dirty="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kern="0" dirty="0">
              <a:solidFill>
                <a:srgbClr val="000090"/>
              </a:solidFill>
              <a:effectLst>
                <a:outerShdw blurRad="38100" dist="38100" dir="2700000" algn="tl">
                  <a:srgbClr val="000000"/>
                </a:outerShdw>
              </a:effectLst>
              <a:latin typeface="Chalkboard" panose="03050602040202020205" pitchFamily="66" charset="77"/>
            </a:endParaRPr>
          </a:p>
        </p:txBody>
      </p:sp>
      <p:sp>
        <p:nvSpPr>
          <p:cNvPr id="6" name="Text Box 3">
            <a:extLst>
              <a:ext uri="{FF2B5EF4-FFF2-40B4-BE49-F238E27FC236}">
                <a16:creationId xmlns:a16="http://schemas.microsoft.com/office/drawing/2014/main" id="{83E1E98B-3F12-D14B-96B0-79238DFF6897}"/>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pic>
        <p:nvPicPr>
          <p:cNvPr id="7" name="Picture 3">
            <a:extLst>
              <a:ext uri="{FF2B5EF4-FFF2-40B4-BE49-F238E27FC236}">
                <a16:creationId xmlns:a16="http://schemas.microsoft.com/office/drawing/2014/main" id="{7765FC53-F280-3C49-8214-9ED890E67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65072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0"/>
            <a:ext cx="10297055" cy="6858000"/>
          </a:xfrm>
          <a:prstGeom prst="rect">
            <a:avLst/>
          </a:prstGeom>
        </p:spPr>
      </p:pic>
      <p:sp>
        <p:nvSpPr>
          <p:cNvPr id="5" name="Rectangle 2">
            <a:extLst>
              <a:ext uri="{FF2B5EF4-FFF2-40B4-BE49-F238E27FC236}">
                <a16:creationId xmlns:a16="http://schemas.microsoft.com/office/drawing/2014/main" id="{8CE44D4B-C076-0646-8F50-5181C888B4AD}"/>
              </a:ext>
            </a:extLst>
          </p:cNvPr>
          <p:cNvSpPr txBox="1">
            <a:spLocks noChangeArrowheads="1"/>
          </p:cNvSpPr>
          <p:nvPr/>
        </p:nvSpPr>
        <p:spPr>
          <a:xfrm>
            <a:off x="765175" y="1477963"/>
            <a:ext cx="9866313" cy="4813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120000"/>
              </a:lnSpc>
              <a:defRPr/>
            </a:pPr>
            <a:r>
              <a:rPr lang="en-US" altLang="en-US" dirty="0">
                <a:solidFill>
                  <a:srgbClr val="FFFF0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Consumer attitudes and labeling</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kern="0" dirty="0">
                <a:solidFill>
                  <a:srgbClr val="000090"/>
                </a:solidFill>
                <a:effectLst>
                  <a:outerShdw blurRad="38100" dist="38100" dir="2700000" algn="tl">
                    <a:srgbClr val="000000"/>
                  </a:outerShdw>
                </a:effectLst>
                <a:latin typeface="Chalkboard" panose="03050602040202020205" pitchFamily="66" charset="77"/>
              </a:rPr>
              <a:t>…</a:t>
            </a:r>
            <a:endParaRPr lang="en-US" altLang="en-US" kern="0" dirty="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kern="0" dirty="0">
              <a:solidFill>
                <a:srgbClr val="000090"/>
              </a:solidFill>
              <a:effectLst>
                <a:outerShdw blurRad="38100" dist="38100" dir="2700000" algn="tl">
                  <a:srgbClr val="000000"/>
                </a:outerShdw>
              </a:effectLst>
              <a:latin typeface="Chalkboard" panose="03050602040202020205" pitchFamily="66" charset="77"/>
            </a:endParaRPr>
          </a:p>
        </p:txBody>
      </p:sp>
      <p:sp>
        <p:nvSpPr>
          <p:cNvPr id="6" name="Text Box 3">
            <a:extLst>
              <a:ext uri="{FF2B5EF4-FFF2-40B4-BE49-F238E27FC236}">
                <a16:creationId xmlns:a16="http://schemas.microsoft.com/office/drawing/2014/main" id="{83E1E98B-3F12-D14B-96B0-79238DFF6897}"/>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pic>
        <p:nvPicPr>
          <p:cNvPr id="7" name="Picture 3">
            <a:extLst>
              <a:ext uri="{FF2B5EF4-FFF2-40B4-BE49-F238E27FC236}">
                <a16:creationId xmlns:a16="http://schemas.microsoft.com/office/drawing/2014/main" id="{4220C6C9-AD36-F041-912C-AE1D31B4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16680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65BC502B-561C-844C-BC28-1A3C80C69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48363"/>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192515" name="Picture 3">
            <a:extLst>
              <a:ext uri="{FF2B5EF4-FFF2-40B4-BE49-F238E27FC236}">
                <a16:creationId xmlns:a16="http://schemas.microsoft.com/office/drawing/2014/main" id="{249124B0-43F0-9F42-A65A-E1E2ED40E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6350"/>
            <a:ext cx="9145587"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1540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E15867A9-6AC0-1349-94E0-AD3689431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7113" y="14288"/>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12" name="Rectangle 4">
            <a:extLst>
              <a:ext uri="{FF2B5EF4-FFF2-40B4-BE49-F238E27FC236}">
                <a16:creationId xmlns:a16="http://schemas.microsoft.com/office/drawing/2014/main" id="{18F9C788-2141-0E45-A8F6-3D51F219E058}"/>
              </a:ext>
            </a:extLst>
          </p:cNvPr>
          <p:cNvSpPr>
            <a:spLocks noChangeArrowheads="1"/>
          </p:cNvSpPr>
          <p:nvPr/>
        </p:nvSpPr>
        <p:spPr bwMode="auto">
          <a:xfrm>
            <a:off x="1270000" y="412750"/>
            <a:ext cx="7785100" cy="769938"/>
          </a:xfrm>
          <a:prstGeom prst="rect">
            <a:avLst/>
          </a:prstGeom>
          <a:solidFill>
            <a:srgbClr val="FFFFFF"/>
          </a:solidFill>
          <a:ln w="28575">
            <a:solidFill>
              <a:srgbClr val="FFFFFF"/>
            </a:solidFill>
            <a:miter lim="800000"/>
            <a:headEnd/>
            <a:tailEnd/>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en-US" altLang="en-US" sz="4400" b="1">
                <a:solidFill>
                  <a:srgbClr val="22228B"/>
                </a:solidFill>
                <a:effectLst>
                  <a:outerShdw blurRad="38100" dist="38100" dir="2700000" algn="tl">
                    <a:srgbClr val="C0C0C0"/>
                  </a:outerShdw>
                </a:effectLst>
                <a:latin typeface="Chalkboard" panose="03050602040202020205" pitchFamily="66" charset="77"/>
              </a:rPr>
              <a:t>U.S. Regulatory Agencies</a:t>
            </a:r>
          </a:p>
        </p:txBody>
      </p:sp>
      <p:grpSp>
        <p:nvGrpSpPr>
          <p:cNvPr id="80899" name="Group 10">
            <a:extLst>
              <a:ext uri="{FF2B5EF4-FFF2-40B4-BE49-F238E27FC236}">
                <a16:creationId xmlns:a16="http://schemas.microsoft.com/office/drawing/2014/main" id="{8190AA24-87F3-E44A-9FCA-044D0928E52C}"/>
              </a:ext>
            </a:extLst>
          </p:cNvPr>
          <p:cNvGrpSpPr>
            <a:grpSpLocks/>
          </p:cNvGrpSpPr>
          <p:nvPr/>
        </p:nvGrpSpPr>
        <p:grpSpPr bwMode="auto">
          <a:xfrm>
            <a:off x="188913" y="1593850"/>
            <a:ext cx="9931400" cy="1189038"/>
            <a:chOff x="119" y="1405"/>
            <a:chExt cx="6256" cy="749"/>
          </a:xfrm>
        </p:grpSpPr>
        <p:sp>
          <p:nvSpPr>
            <p:cNvPr id="555013" name="Text Box 5">
              <a:extLst>
                <a:ext uri="{FF2B5EF4-FFF2-40B4-BE49-F238E27FC236}">
                  <a16:creationId xmlns:a16="http://schemas.microsoft.com/office/drawing/2014/main" id="{92628CCD-8498-7747-8AD3-AA0FDCA62BCC}"/>
                </a:ext>
              </a:extLst>
            </p:cNvPr>
            <p:cNvSpPr txBox="1">
              <a:spLocks noChangeArrowheads="1"/>
            </p:cNvSpPr>
            <p:nvPr/>
          </p:nvSpPr>
          <p:spPr bwMode="auto">
            <a:xfrm>
              <a:off x="119" y="1405"/>
              <a:ext cx="1983" cy="749"/>
            </a:xfrm>
            <a:prstGeom prst="rect">
              <a:avLst/>
            </a:prstGeom>
            <a:solidFill>
              <a:srgbClr val="FFFFFF"/>
            </a:solidFill>
            <a:ln w="9525">
              <a:solidFill>
                <a:srgbClr val="22228B"/>
              </a:solidFill>
              <a:miter lim="800000"/>
              <a:headEnd/>
              <a:tailEnd/>
            </a:ln>
            <a:effectLst>
              <a:prstShdw prst="shdw17" dist="17961" dir="2700000">
                <a:srgbClr val="353168"/>
              </a:prstShdw>
            </a:effec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defRPr/>
              </a:pPr>
              <a:r>
                <a:rPr lang="en-US" altLang="en-US" sz="7200" b="1" dirty="0">
                  <a:solidFill>
                    <a:srgbClr val="22228B"/>
                  </a:solidFill>
                  <a:effectLst>
                    <a:outerShdw blurRad="38100" dist="38100" dir="2700000" algn="tl">
                      <a:srgbClr val="C0C0C0"/>
                    </a:outerShdw>
                  </a:effectLst>
                  <a:latin typeface="Arial" panose="020B0604020202020204" pitchFamily="34" charset="0"/>
                </a:rPr>
                <a:t>USDA</a:t>
              </a:r>
            </a:p>
          </p:txBody>
        </p:sp>
        <p:sp>
          <p:nvSpPr>
            <p:cNvPr id="555014" name="Text Box 6">
              <a:extLst>
                <a:ext uri="{FF2B5EF4-FFF2-40B4-BE49-F238E27FC236}">
                  <a16:creationId xmlns:a16="http://schemas.microsoft.com/office/drawing/2014/main" id="{4D336BEE-FB14-D146-8390-607A0769D1ED}"/>
                </a:ext>
              </a:extLst>
            </p:cNvPr>
            <p:cNvSpPr txBox="1">
              <a:spLocks noChangeArrowheads="1"/>
            </p:cNvSpPr>
            <p:nvPr/>
          </p:nvSpPr>
          <p:spPr bwMode="auto">
            <a:xfrm>
              <a:off x="2252" y="1405"/>
              <a:ext cx="1983" cy="749"/>
            </a:xfrm>
            <a:prstGeom prst="rect">
              <a:avLst/>
            </a:prstGeom>
            <a:solidFill>
              <a:srgbClr val="FFFFFF"/>
            </a:solidFill>
            <a:ln w="9525">
              <a:solidFill>
                <a:srgbClr val="22228B"/>
              </a:solidFill>
              <a:miter lim="800000"/>
              <a:headEnd/>
              <a:tailEnd/>
            </a:ln>
            <a:effectLst>
              <a:prstShdw prst="shdw17" dist="17961" dir="2700000">
                <a:srgbClr val="353168"/>
              </a:prstShdw>
            </a:effec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defRPr/>
              </a:pPr>
              <a:r>
                <a:rPr lang="en-US" altLang="en-US" sz="7200" b="1">
                  <a:solidFill>
                    <a:srgbClr val="22228B"/>
                  </a:solidFill>
                  <a:effectLst>
                    <a:outerShdw blurRad="38100" dist="38100" dir="2700000" algn="tl">
                      <a:srgbClr val="C0C0C0"/>
                    </a:outerShdw>
                  </a:effectLst>
                  <a:latin typeface="Arial" panose="020B0604020202020204" pitchFamily="34" charset="0"/>
                </a:rPr>
                <a:t>FDA</a:t>
              </a:r>
            </a:p>
          </p:txBody>
        </p:sp>
        <p:sp>
          <p:nvSpPr>
            <p:cNvPr id="555015" name="Text Box 7">
              <a:extLst>
                <a:ext uri="{FF2B5EF4-FFF2-40B4-BE49-F238E27FC236}">
                  <a16:creationId xmlns:a16="http://schemas.microsoft.com/office/drawing/2014/main" id="{1A3815B5-B5E3-A44D-BC05-A51A9ECC6E78}"/>
                </a:ext>
              </a:extLst>
            </p:cNvPr>
            <p:cNvSpPr txBox="1">
              <a:spLocks noChangeArrowheads="1"/>
            </p:cNvSpPr>
            <p:nvPr/>
          </p:nvSpPr>
          <p:spPr bwMode="auto">
            <a:xfrm>
              <a:off x="4392" y="1405"/>
              <a:ext cx="1983" cy="749"/>
            </a:xfrm>
            <a:prstGeom prst="rect">
              <a:avLst/>
            </a:prstGeom>
            <a:solidFill>
              <a:srgbClr val="FFFFFF"/>
            </a:solidFill>
            <a:ln w="9525">
              <a:solidFill>
                <a:srgbClr val="22228B"/>
              </a:solidFill>
              <a:miter lim="800000"/>
              <a:headEnd/>
              <a:tailEnd/>
            </a:ln>
            <a:effectLst>
              <a:prstShdw prst="shdw17" dist="17961" dir="2700000">
                <a:srgbClr val="353168"/>
              </a:prstShdw>
            </a:effec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defRPr/>
              </a:pPr>
              <a:r>
                <a:rPr lang="en-US" altLang="en-US" sz="7200" b="1">
                  <a:solidFill>
                    <a:srgbClr val="22228B"/>
                  </a:solidFill>
                  <a:effectLst>
                    <a:outerShdw blurRad="38100" dist="38100" dir="2700000" algn="tl">
                      <a:srgbClr val="C0C0C0"/>
                    </a:outerShdw>
                  </a:effectLst>
                  <a:latin typeface="Arial" panose="020B0604020202020204" pitchFamily="34" charset="0"/>
                </a:rPr>
                <a:t>EPA</a:t>
              </a:r>
            </a:p>
          </p:txBody>
        </p:sp>
      </p:grpSp>
      <p:grpSp>
        <p:nvGrpSpPr>
          <p:cNvPr id="44036" name="Group 11">
            <a:extLst>
              <a:ext uri="{FF2B5EF4-FFF2-40B4-BE49-F238E27FC236}">
                <a16:creationId xmlns:a16="http://schemas.microsoft.com/office/drawing/2014/main" id="{4C6A9246-6E3E-9443-9715-811DAF88BCF7}"/>
              </a:ext>
            </a:extLst>
          </p:cNvPr>
          <p:cNvGrpSpPr>
            <a:grpSpLocks/>
          </p:cNvGrpSpPr>
          <p:nvPr/>
        </p:nvGrpSpPr>
        <p:grpSpPr bwMode="auto">
          <a:xfrm>
            <a:off x="215900" y="3046413"/>
            <a:ext cx="9880600" cy="2474912"/>
            <a:chOff x="136" y="2072"/>
            <a:chExt cx="6224" cy="1559"/>
          </a:xfrm>
          <a:solidFill>
            <a:srgbClr val="FFFFFF"/>
          </a:solidFill>
        </p:grpSpPr>
        <p:sp>
          <p:nvSpPr>
            <p:cNvPr id="44040" name="Text Box 3">
              <a:extLst>
                <a:ext uri="{FF2B5EF4-FFF2-40B4-BE49-F238E27FC236}">
                  <a16:creationId xmlns:a16="http://schemas.microsoft.com/office/drawing/2014/main" id="{334BC0B5-0427-A34E-AF8E-638BAB2F8379}"/>
                </a:ext>
              </a:extLst>
            </p:cNvPr>
            <p:cNvSpPr txBox="1">
              <a:spLocks noChangeArrowheads="1"/>
            </p:cNvSpPr>
            <p:nvPr/>
          </p:nvSpPr>
          <p:spPr bwMode="auto">
            <a:xfrm>
              <a:off x="136" y="2072"/>
              <a:ext cx="1983" cy="1551"/>
            </a:xfrm>
            <a:prstGeom prst="rect">
              <a:avLst/>
            </a:prstGeom>
            <a:grpFill/>
            <a:ln w="6350">
              <a:solidFill>
                <a:srgbClr val="000000"/>
              </a:solidFill>
              <a:miter lim="800000"/>
              <a:headEnd/>
              <a:tailEnd/>
            </a:ln>
          </p:spPr>
          <p:txBody>
            <a:bodyPr wrap="square">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dirty="0">
                  <a:solidFill>
                    <a:srgbClr val="22228B"/>
                  </a:solidFill>
                  <a:latin typeface="Chalkboard"/>
                  <a:cs typeface="Chalkboard"/>
                </a:rPr>
                <a:t>Field testing</a:t>
              </a:r>
            </a:p>
            <a:p>
              <a:pPr lvl="1">
                <a:buFontTx/>
                <a:buChar char="-"/>
                <a:defRPr/>
              </a:pPr>
              <a:r>
                <a:rPr lang="en-US" sz="2200" b="1" dirty="0">
                  <a:solidFill>
                    <a:srgbClr val="22228B"/>
                  </a:solidFill>
                  <a:latin typeface="Chalkboard"/>
                  <a:cs typeface="Chalkboard"/>
                </a:rPr>
                <a:t>Permits</a:t>
              </a:r>
            </a:p>
            <a:p>
              <a:pPr lvl="1">
                <a:buFontTx/>
                <a:buChar char="-"/>
                <a:defRPr/>
              </a:pPr>
              <a:r>
                <a:rPr lang="en-US" sz="2200" b="1" dirty="0">
                  <a:solidFill>
                    <a:srgbClr val="22228B"/>
                  </a:solidFill>
                  <a:latin typeface="Chalkboard"/>
                  <a:cs typeface="Chalkboard"/>
                </a:rPr>
                <a:t>Notifications</a:t>
              </a:r>
            </a:p>
            <a:p>
              <a:pPr lvl="1">
                <a:defRPr/>
              </a:pPr>
              <a:endParaRPr lang="en-US" sz="2200" b="1" dirty="0">
                <a:solidFill>
                  <a:srgbClr val="22228B"/>
                </a:solidFill>
                <a:latin typeface="Chalkboard"/>
                <a:cs typeface="Chalkboard"/>
              </a:endParaRPr>
            </a:p>
            <a:p>
              <a:pPr>
                <a:buFontTx/>
                <a:buChar char="•"/>
                <a:defRPr/>
              </a:pPr>
              <a:r>
                <a:rPr lang="en-US" sz="2200" b="1" dirty="0">
                  <a:solidFill>
                    <a:srgbClr val="22228B"/>
                  </a:solidFill>
                  <a:latin typeface="Chalkboard"/>
                  <a:cs typeface="Chalkboard"/>
                </a:rPr>
                <a:t>Determination of</a:t>
              </a:r>
            </a:p>
            <a:p>
              <a:pPr>
                <a:defRPr/>
              </a:pPr>
              <a:r>
                <a:rPr lang="en-US" sz="2200" b="1" dirty="0">
                  <a:solidFill>
                    <a:srgbClr val="22228B"/>
                  </a:solidFill>
                  <a:latin typeface="Chalkboard"/>
                  <a:cs typeface="Chalkboard"/>
                </a:rPr>
                <a:t>	non-regulated status</a:t>
              </a:r>
            </a:p>
          </p:txBody>
        </p:sp>
        <p:sp>
          <p:nvSpPr>
            <p:cNvPr id="44041" name="Text Box 8">
              <a:extLst>
                <a:ext uri="{FF2B5EF4-FFF2-40B4-BE49-F238E27FC236}">
                  <a16:creationId xmlns:a16="http://schemas.microsoft.com/office/drawing/2014/main" id="{3F5355B9-0CC6-DB46-A84D-2BE107680ADB}"/>
                </a:ext>
              </a:extLst>
            </p:cNvPr>
            <p:cNvSpPr txBox="1">
              <a:spLocks noChangeArrowheads="1"/>
            </p:cNvSpPr>
            <p:nvPr/>
          </p:nvSpPr>
          <p:spPr bwMode="auto">
            <a:xfrm>
              <a:off x="2511" y="2072"/>
              <a:ext cx="1457" cy="709"/>
            </a:xfrm>
            <a:prstGeom prst="rect">
              <a:avLst/>
            </a:prstGeom>
            <a:grpFill/>
            <a:ln w="6350">
              <a:solidFill>
                <a:srgbClr val="22228B"/>
              </a:solidFill>
              <a:miter lim="800000"/>
              <a:headEnd/>
              <a:tailEnd/>
            </a:ln>
          </p:spPr>
          <p:txBody>
            <a:bodyPr>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a:solidFill>
                    <a:srgbClr val="22228B"/>
                  </a:solidFill>
                  <a:latin typeface="Chalkboard"/>
                  <a:cs typeface="Chalkboard"/>
                </a:rPr>
                <a:t>Food safety</a:t>
              </a:r>
            </a:p>
            <a:p>
              <a:pPr lvl="1">
                <a:defRPr/>
              </a:pPr>
              <a:endParaRPr lang="en-US" sz="2200" b="1">
                <a:solidFill>
                  <a:srgbClr val="22228B"/>
                </a:solidFill>
                <a:latin typeface="Chalkboard"/>
                <a:cs typeface="Chalkboard"/>
              </a:endParaRPr>
            </a:p>
            <a:p>
              <a:pPr>
                <a:buFontTx/>
                <a:buChar char="•"/>
                <a:defRPr/>
              </a:pPr>
              <a:r>
                <a:rPr lang="en-US" sz="2200" b="1">
                  <a:solidFill>
                    <a:srgbClr val="22228B"/>
                  </a:solidFill>
                  <a:latin typeface="Chalkboard"/>
                  <a:cs typeface="Chalkboard"/>
                </a:rPr>
                <a:t>Feed safety</a:t>
              </a:r>
            </a:p>
          </p:txBody>
        </p:sp>
        <p:sp>
          <p:nvSpPr>
            <p:cNvPr id="44042" name="Text Box 9">
              <a:extLst>
                <a:ext uri="{FF2B5EF4-FFF2-40B4-BE49-F238E27FC236}">
                  <a16:creationId xmlns:a16="http://schemas.microsoft.com/office/drawing/2014/main" id="{44677458-DEF6-CB49-AE87-30453786AAD4}"/>
                </a:ext>
              </a:extLst>
            </p:cNvPr>
            <p:cNvSpPr txBox="1">
              <a:spLocks noChangeArrowheads="1"/>
            </p:cNvSpPr>
            <p:nvPr/>
          </p:nvSpPr>
          <p:spPr bwMode="auto">
            <a:xfrm>
              <a:off x="4409" y="2078"/>
              <a:ext cx="1951" cy="1553"/>
            </a:xfrm>
            <a:prstGeom prst="rect">
              <a:avLst/>
            </a:prstGeom>
            <a:grpFill/>
            <a:ln w="6350">
              <a:solidFill>
                <a:srgbClr val="22228B"/>
              </a:solidFill>
              <a:miter lim="800000"/>
              <a:headEnd/>
              <a:tailEnd/>
            </a:ln>
          </p:spPr>
          <p:txBody>
            <a:bodyPr>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a:solidFill>
                    <a:srgbClr val="22228B"/>
                  </a:solidFill>
                  <a:latin typeface="Chalkboard"/>
                  <a:cs typeface="Chalkboard"/>
                </a:rPr>
                <a:t>Pesticidal plants</a:t>
              </a:r>
            </a:p>
            <a:p>
              <a:pPr lvl="1">
                <a:buFontTx/>
                <a:buChar char="-"/>
                <a:defRPr/>
              </a:pPr>
              <a:r>
                <a:rPr lang="en-US" sz="2200" b="1">
                  <a:solidFill>
                    <a:srgbClr val="22228B"/>
                  </a:solidFill>
                  <a:latin typeface="Chalkboard"/>
                  <a:cs typeface="Chalkboard"/>
                </a:rPr>
                <a:t>tolerance exemption</a:t>
              </a:r>
            </a:p>
            <a:p>
              <a:pPr lvl="1">
                <a:buFontTx/>
                <a:buChar char="-"/>
                <a:defRPr/>
              </a:pPr>
              <a:r>
                <a:rPr lang="en-US" sz="2200" b="1">
                  <a:solidFill>
                    <a:srgbClr val="22228B"/>
                  </a:solidFill>
                  <a:latin typeface="Chalkboard"/>
                  <a:cs typeface="Chalkboard"/>
                </a:rPr>
                <a:t>registrations</a:t>
              </a:r>
            </a:p>
            <a:p>
              <a:pPr lvl="1">
                <a:defRPr/>
              </a:pPr>
              <a:endParaRPr lang="en-US" sz="2200" b="1">
                <a:solidFill>
                  <a:srgbClr val="22228B"/>
                </a:solidFill>
                <a:latin typeface="Chalkboard"/>
                <a:cs typeface="Chalkboard"/>
              </a:endParaRPr>
            </a:p>
            <a:p>
              <a:pPr>
                <a:buFontTx/>
                <a:buChar char="•"/>
                <a:defRPr/>
              </a:pPr>
              <a:r>
                <a:rPr lang="en-US" sz="2200" b="1">
                  <a:solidFill>
                    <a:srgbClr val="22228B"/>
                  </a:solidFill>
                  <a:latin typeface="Chalkboard"/>
                  <a:cs typeface="Chalkboard"/>
                </a:rPr>
                <a:t>Herbicide registration</a:t>
              </a:r>
            </a:p>
          </p:txBody>
        </p:sp>
      </p:grpSp>
      <p:sp>
        <p:nvSpPr>
          <p:cNvPr id="217100" name="Text Box 12">
            <a:extLst>
              <a:ext uri="{FF2B5EF4-FFF2-40B4-BE49-F238E27FC236}">
                <a16:creationId xmlns:a16="http://schemas.microsoft.com/office/drawing/2014/main" id="{A7413911-4105-0343-A00A-F2C9510D4820}"/>
              </a:ext>
            </a:extLst>
          </p:cNvPr>
          <p:cNvSpPr txBox="1">
            <a:spLocks noChangeArrowheads="1"/>
          </p:cNvSpPr>
          <p:nvPr/>
        </p:nvSpPr>
        <p:spPr bwMode="auto">
          <a:xfrm>
            <a:off x="277595" y="5697258"/>
            <a:ext cx="2990850" cy="492125"/>
          </a:xfrm>
          <a:prstGeom prst="rect">
            <a:avLst/>
          </a:prstGeom>
          <a:solidFill>
            <a:srgbClr val="FFFFFF"/>
          </a:solidFill>
          <a:ln w="6350">
            <a:solidFill>
              <a:srgbClr val="22228B"/>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a:solidFill>
                  <a:srgbClr val="22228B"/>
                </a:solidFill>
                <a:latin typeface="Chalkboard"/>
                <a:ea typeface="ＭＳ Ｐゴシック" charset="0"/>
                <a:cs typeface="Chalkboard"/>
              </a:rPr>
              <a:t>Plant pest?</a:t>
            </a:r>
          </a:p>
        </p:txBody>
      </p:sp>
      <p:sp>
        <p:nvSpPr>
          <p:cNvPr id="217101" name="Text Box 13">
            <a:extLst>
              <a:ext uri="{FF2B5EF4-FFF2-40B4-BE49-F238E27FC236}">
                <a16:creationId xmlns:a16="http://schemas.microsoft.com/office/drawing/2014/main" id="{11255189-75A2-204D-B1D8-F0B211EFD5AB}"/>
              </a:ext>
            </a:extLst>
          </p:cNvPr>
          <p:cNvSpPr txBox="1">
            <a:spLocks noChangeArrowheads="1"/>
          </p:cNvSpPr>
          <p:nvPr/>
        </p:nvSpPr>
        <p:spPr bwMode="auto">
          <a:xfrm>
            <a:off x="3647282" y="5691513"/>
            <a:ext cx="2990850" cy="492125"/>
          </a:xfrm>
          <a:prstGeom prst="rect">
            <a:avLst/>
          </a:prstGeom>
          <a:solidFill>
            <a:srgbClr val="FFFFFF"/>
          </a:solidFill>
          <a:ln w="6350">
            <a:solidFill>
              <a:srgbClr val="22228B"/>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a:solidFill>
                  <a:srgbClr val="22228B"/>
                </a:solidFill>
                <a:latin typeface="Chalkboard"/>
                <a:ea typeface="ＭＳ Ｐゴシック" charset="0"/>
                <a:cs typeface="Chalkboard"/>
              </a:rPr>
              <a:t>Danger to people?</a:t>
            </a:r>
          </a:p>
        </p:txBody>
      </p:sp>
      <p:sp>
        <p:nvSpPr>
          <p:cNvPr id="217102" name="Text Box 14">
            <a:extLst>
              <a:ext uri="{FF2B5EF4-FFF2-40B4-BE49-F238E27FC236}">
                <a16:creationId xmlns:a16="http://schemas.microsoft.com/office/drawing/2014/main" id="{8CF4A42F-B746-684B-B47D-EF372A9683BC}"/>
              </a:ext>
            </a:extLst>
          </p:cNvPr>
          <p:cNvSpPr txBox="1">
            <a:spLocks noChangeArrowheads="1"/>
          </p:cNvSpPr>
          <p:nvPr/>
        </p:nvSpPr>
        <p:spPr bwMode="auto">
          <a:xfrm>
            <a:off x="6816509" y="5659982"/>
            <a:ext cx="3335337" cy="492125"/>
          </a:xfrm>
          <a:prstGeom prst="rect">
            <a:avLst/>
          </a:prstGeom>
          <a:solidFill>
            <a:srgbClr val="FFFFFF"/>
          </a:solidFill>
          <a:ln w="6350">
            <a:solidFill>
              <a:srgbClr val="22228B"/>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dirty="0">
                <a:solidFill>
                  <a:srgbClr val="22228B"/>
                </a:solidFill>
                <a:latin typeface="Chalkboard"/>
                <a:ea typeface="ＭＳ Ｐゴシック" charset="0"/>
                <a:cs typeface="Chalkboard"/>
              </a:rPr>
              <a:t>Risk to environment?</a:t>
            </a:r>
          </a:p>
        </p:txBody>
      </p:sp>
      <p:pic>
        <p:nvPicPr>
          <p:cNvPr id="15" name="Picture 14">
            <a:extLst>
              <a:ext uri="{FF2B5EF4-FFF2-40B4-BE49-F238E27FC236}">
                <a16:creationId xmlns:a16="http://schemas.microsoft.com/office/drawing/2014/main" id="{536C7F20-3608-3041-930E-D326FED4F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8834" y="6157149"/>
            <a:ext cx="322263" cy="6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1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01" grpId="0" animBg="1"/>
      <p:bldP spid="21710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
            <a:extLst>
              <a:ext uri="{FF2B5EF4-FFF2-40B4-BE49-F238E27FC236}">
                <a16:creationId xmlns:a16="http://schemas.microsoft.com/office/drawing/2014/main" id="{FE9D9E70-4652-DC4F-82BC-89C091987CD7}"/>
              </a:ext>
            </a:extLst>
          </p:cNvPr>
          <p:cNvSpPr txBox="1">
            <a:spLocks noChangeArrowheads="1"/>
          </p:cNvSpPr>
          <p:nvPr/>
        </p:nvSpPr>
        <p:spPr bwMode="auto">
          <a:xfrm>
            <a:off x="592138" y="234950"/>
            <a:ext cx="9237662" cy="646113"/>
          </a:xfrm>
          <a:prstGeom prst="rect">
            <a:avLst/>
          </a:prstGeom>
          <a:solidFill>
            <a:srgbClr val="F2FFE9"/>
          </a:solidFill>
          <a:ln w="12700">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22228B"/>
                </a:solidFill>
                <a:latin typeface="Chalkboard" panose="03050602040202020205" pitchFamily="66" charset="77"/>
              </a:rPr>
              <a:t>Are they as safe as conventional foods?</a:t>
            </a:r>
          </a:p>
        </p:txBody>
      </p:sp>
      <p:pic>
        <p:nvPicPr>
          <p:cNvPr id="81922" name="Picture 3">
            <a:extLst>
              <a:ext uri="{FF2B5EF4-FFF2-40B4-BE49-F238E27FC236}">
                <a16:creationId xmlns:a16="http://schemas.microsoft.com/office/drawing/2014/main" id="{02BAA6DD-65D1-E248-A555-027F0F1AB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7684" name="Group 4">
            <a:extLst>
              <a:ext uri="{FF2B5EF4-FFF2-40B4-BE49-F238E27FC236}">
                <a16:creationId xmlns:a16="http://schemas.microsoft.com/office/drawing/2014/main" id="{5375DEC0-E0E4-A24E-BE67-17A5ADAD44B1}"/>
              </a:ext>
            </a:extLst>
          </p:cNvPr>
          <p:cNvGrpSpPr>
            <a:grpSpLocks/>
          </p:cNvGrpSpPr>
          <p:nvPr/>
        </p:nvGrpSpPr>
        <p:grpSpPr bwMode="auto">
          <a:xfrm>
            <a:off x="226484" y="1126158"/>
            <a:ext cx="9848851" cy="2720975"/>
            <a:chOff x="211" y="-238"/>
            <a:chExt cx="6204" cy="1714"/>
          </a:xfrm>
          <a:solidFill>
            <a:srgbClr val="FFFFFF"/>
          </a:solidFill>
        </p:grpSpPr>
        <p:sp>
          <p:nvSpPr>
            <p:cNvPr id="967685" name="Text Box 5">
              <a:extLst>
                <a:ext uri="{FF2B5EF4-FFF2-40B4-BE49-F238E27FC236}">
                  <a16:creationId xmlns:a16="http://schemas.microsoft.com/office/drawing/2014/main" id="{FCB540BA-2553-DA4D-89DD-87AD7833F3DB}"/>
                </a:ext>
              </a:extLst>
            </p:cNvPr>
            <p:cNvSpPr txBox="1">
              <a:spLocks noChangeArrowheads="1"/>
            </p:cNvSpPr>
            <p:nvPr/>
          </p:nvSpPr>
          <p:spPr bwMode="auto">
            <a:xfrm>
              <a:off x="1403" y="-238"/>
              <a:ext cx="3892" cy="651"/>
            </a:xfrm>
            <a:prstGeom prst="rect">
              <a:avLst/>
            </a:prstGeom>
            <a:grpFill/>
            <a:ln w="9525">
              <a:solidFill>
                <a:schemeClr val="tx1"/>
              </a:solidFill>
              <a:miter lim="800000"/>
              <a:headEnd/>
              <a:tailEnd/>
            </a:ln>
            <a:effectLst/>
            <a:extLst>
              <a:ext uri="{AF507438-7753-43e0-B8FC-AC1667EBCBE1}"/>
            </a:extLst>
          </p:spPr>
          <p:txBody>
            <a:bodyPr wrap="square">
              <a:spAutoFit/>
            </a:bodyPr>
            <a:lstStyle/>
            <a:p>
              <a:pPr algn="ctr" eaLnBrk="1" hangingPunct="1">
                <a:lnSpc>
                  <a:spcPct val="90000"/>
                </a:lnSpc>
                <a:spcBef>
                  <a:spcPct val="80000"/>
                </a:spcBef>
                <a:defRPr/>
              </a:pPr>
              <a:r>
                <a:rPr lang="en-US" sz="3200" b="1" dirty="0">
                  <a:solidFill>
                    <a:srgbClr val="22228B"/>
                  </a:solidFill>
                  <a:latin typeface="Chalkboard"/>
                  <a:ea typeface="ＭＳ Ｐゴシック" charset="0"/>
                  <a:cs typeface="Chalkboard"/>
                </a:rPr>
                <a:t>Regulation based </a:t>
              </a:r>
            </a:p>
            <a:p>
              <a:pPr algn="ctr" eaLnBrk="1" hangingPunct="1">
                <a:lnSpc>
                  <a:spcPct val="90000"/>
                </a:lnSpc>
                <a:spcBef>
                  <a:spcPts val="0"/>
                </a:spcBef>
                <a:defRPr/>
              </a:pPr>
              <a:r>
                <a:rPr lang="en-US" sz="3600" b="1" u="sng" dirty="0">
                  <a:solidFill>
                    <a:srgbClr val="000066"/>
                  </a:solidFill>
                  <a:latin typeface="Chalkboard"/>
                  <a:ea typeface="ＭＳ Ｐゴシック" charset="0"/>
                  <a:cs typeface="Chalkboard"/>
                </a:rPr>
                <a:t>substantial equivalence</a:t>
              </a:r>
            </a:p>
          </p:txBody>
        </p:sp>
        <p:sp>
          <p:nvSpPr>
            <p:cNvPr id="967686" name="Text Box 6">
              <a:extLst>
                <a:ext uri="{FF2B5EF4-FFF2-40B4-BE49-F238E27FC236}">
                  <a16:creationId xmlns:a16="http://schemas.microsoft.com/office/drawing/2014/main" id="{D036B782-14FE-7B44-B3BB-BB419BCBF58F}"/>
                </a:ext>
              </a:extLst>
            </p:cNvPr>
            <p:cNvSpPr txBox="1">
              <a:spLocks noChangeArrowheads="1"/>
            </p:cNvSpPr>
            <p:nvPr/>
          </p:nvSpPr>
          <p:spPr bwMode="auto">
            <a:xfrm>
              <a:off x="211" y="580"/>
              <a:ext cx="6204" cy="896"/>
            </a:xfrm>
            <a:prstGeom prst="rect">
              <a:avLst/>
            </a:prstGeom>
            <a:grpFill/>
            <a:ln w="9525">
              <a:solidFill>
                <a:schemeClr val="tx1"/>
              </a:solidFill>
              <a:miter lim="800000"/>
              <a:headEnd/>
              <a:tailEnd/>
            </a:ln>
            <a:effectLst/>
            <a:extLst>
              <a:ext uri="{AF507438-7753-43e0-B8FC-AC1667EBCBE1}"/>
            </a:extLst>
          </p:spPr>
          <p:txBody>
            <a:bodyPr>
              <a:spAutoFit/>
            </a:bodyPr>
            <a:lstStyle/>
            <a:p>
              <a:pPr algn="ctr" eaLnBrk="1" hangingPunct="1">
                <a:lnSpc>
                  <a:spcPct val="90000"/>
                </a:lnSpc>
                <a:spcBef>
                  <a:spcPct val="80000"/>
                </a:spcBef>
                <a:defRPr/>
              </a:pPr>
              <a:r>
                <a:rPr lang="en-US" sz="3200" b="1" dirty="0">
                  <a:solidFill>
                    <a:srgbClr val="22228B"/>
                  </a:solidFill>
                  <a:latin typeface="Chalkboard"/>
                  <a:ea typeface="ＭＳ Ｐゴシック" charset="0"/>
                  <a:cs typeface="Chalkboard"/>
                </a:rPr>
                <a:t>Which means modified food has essentially all characteristics of nonmodified food except for introduced trait</a:t>
              </a:r>
              <a:endParaRPr lang="en-US" sz="3200" dirty="0">
                <a:solidFill>
                  <a:srgbClr val="22228B"/>
                </a:solidFill>
                <a:latin typeface="Chalkboard"/>
                <a:ea typeface="ＭＳ Ｐゴシック" charset="0"/>
                <a:cs typeface="Chalkboard"/>
              </a:endParaRPr>
            </a:p>
          </p:txBody>
        </p:sp>
      </p:grpSp>
      <p:sp>
        <p:nvSpPr>
          <p:cNvPr id="81924" name="Text Box 7">
            <a:extLst>
              <a:ext uri="{FF2B5EF4-FFF2-40B4-BE49-F238E27FC236}">
                <a16:creationId xmlns:a16="http://schemas.microsoft.com/office/drawing/2014/main" id="{F17E5441-C659-D04B-802A-DC016DBAE017}"/>
              </a:ext>
            </a:extLst>
          </p:cNvPr>
          <p:cNvSpPr txBox="1">
            <a:spLocks noChangeArrowheads="1"/>
          </p:cNvSpPr>
          <p:nvPr/>
        </p:nvSpPr>
        <p:spPr bwMode="auto">
          <a:xfrm>
            <a:off x="4724400" y="6337300"/>
            <a:ext cx="506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200" dirty="0">
                <a:solidFill>
                  <a:srgbClr val="000066"/>
                </a:solidFill>
                <a:latin typeface="Times New Roman" panose="02020603050405020304" pitchFamily="18" charset="0"/>
              </a:rPr>
              <a:t>SOURCE: Safety of Genetically Engineered Foods: </a:t>
            </a:r>
            <a:r>
              <a:rPr lang="en-US" altLang="en-US" sz="1200" dirty="0" err="1">
                <a:solidFill>
                  <a:srgbClr val="000066"/>
                </a:solidFill>
                <a:latin typeface="Times New Roman" panose="02020603050405020304" pitchFamily="18" charset="0"/>
              </a:rPr>
              <a:t>Aproaches</a:t>
            </a:r>
            <a:r>
              <a:rPr lang="en-US" altLang="en-US" sz="1200" dirty="0">
                <a:solidFill>
                  <a:srgbClr val="000066"/>
                </a:solidFill>
                <a:latin typeface="Times New Roman" panose="02020603050405020304" pitchFamily="18" charset="0"/>
              </a:rPr>
              <a:t> to Assessing Unintended Health Effects 2004. Natl </a:t>
            </a:r>
            <a:r>
              <a:rPr lang="en-US" altLang="en-US" sz="1200" dirty="0" err="1">
                <a:solidFill>
                  <a:srgbClr val="000066"/>
                </a:solidFill>
                <a:latin typeface="Times New Roman" panose="02020603050405020304" pitchFamily="18" charset="0"/>
              </a:rPr>
              <a:t>Acad</a:t>
            </a:r>
            <a:r>
              <a:rPr lang="en-US" altLang="en-US" sz="1200" dirty="0">
                <a:solidFill>
                  <a:srgbClr val="000066"/>
                </a:solidFill>
                <a:latin typeface="Times New Roman" panose="02020603050405020304" pitchFamily="18" charset="0"/>
              </a:rPr>
              <a:t> Press</a:t>
            </a:r>
          </a:p>
        </p:txBody>
      </p:sp>
      <p:sp>
        <p:nvSpPr>
          <p:cNvPr id="2" name="TextBox 1">
            <a:extLst>
              <a:ext uri="{FF2B5EF4-FFF2-40B4-BE49-F238E27FC236}">
                <a16:creationId xmlns:a16="http://schemas.microsoft.com/office/drawing/2014/main" id="{D8B027D9-A4D2-2C4C-AE2B-6666FE1EE9B5}"/>
              </a:ext>
            </a:extLst>
          </p:cNvPr>
          <p:cNvSpPr txBox="1">
            <a:spLocks noChangeArrowheads="1"/>
          </p:cNvSpPr>
          <p:nvPr/>
        </p:nvSpPr>
        <p:spPr bwMode="auto">
          <a:xfrm>
            <a:off x="966788" y="4076700"/>
            <a:ext cx="8483600" cy="1138238"/>
          </a:xfrm>
          <a:prstGeom prst="rect">
            <a:avLst/>
          </a:prstGeom>
          <a:solidFill>
            <a:srgbClr val="FFFFFF"/>
          </a:solidFill>
          <a:ln w="952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400" b="1" dirty="0">
                <a:solidFill>
                  <a:srgbClr val="22228B"/>
                </a:solidFill>
                <a:latin typeface="Chalkboard" panose="03050602040202020205" pitchFamily="66" charset="77"/>
              </a:rPr>
              <a:t>Product of introduced genetic information tested for safety separately </a:t>
            </a:r>
          </a:p>
        </p:txBody>
      </p:sp>
      <p:sp>
        <p:nvSpPr>
          <p:cNvPr id="9" name="TextBox 8">
            <a:extLst>
              <a:ext uri="{FF2B5EF4-FFF2-40B4-BE49-F238E27FC236}">
                <a16:creationId xmlns:a16="http://schemas.microsoft.com/office/drawing/2014/main" id="{1FE1A8BD-73B0-8744-8196-EEB350B451D6}"/>
              </a:ext>
            </a:extLst>
          </p:cNvPr>
          <p:cNvSpPr txBox="1">
            <a:spLocks noChangeArrowheads="1"/>
          </p:cNvSpPr>
          <p:nvPr/>
        </p:nvSpPr>
        <p:spPr bwMode="auto">
          <a:xfrm>
            <a:off x="1135063" y="5437188"/>
            <a:ext cx="8067675" cy="614362"/>
          </a:xfrm>
          <a:prstGeom prst="rect">
            <a:avLst/>
          </a:prstGeom>
          <a:solidFill>
            <a:srgbClr val="FFFFFF"/>
          </a:solidFill>
          <a:ln w="952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400" b="1">
                <a:solidFill>
                  <a:srgbClr val="22228B"/>
                </a:solidFill>
                <a:latin typeface="Chalkboard" panose="03050602040202020205" pitchFamily="66" charset="77"/>
              </a:rPr>
              <a:t>How is substantial equivalence tested?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76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965EB885-023A-DE47-89C3-047B9D44F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a:extLst>
              <a:ext uri="{FF2B5EF4-FFF2-40B4-BE49-F238E27FC236}">
                <a16:creationId xmlns:a16="http://schemas.microsoft.com/office/drawing/2014/main" id="{3D31F518-0AB9-A24B-9666-245631780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813" y="5938838"/>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4">
            <a:extLst>
              <a:ext uri="{FF2B5EF4-FFF2-40B4-BE49-F238E27FC236}">
                <a16:creationId xmlns:a16="http://schemas.microsoft.com/office/drawing/2014/main" id="{7CA40450-658A-1C47-B401-62E41B249060}"/>
              </a:ext>
            </a:extLst>
          </p:cNvPr>
          <p:cNvSpPr txBox="1">
            <a:spLocks noChangeArrowheads="1"/>
          </p:cNvSpPr>
          <p:nvPr/>
        </p:nvSpPr>
        <p:spPr bwMode="auto">
          <a:xfrm>
            <a:off x="368300" y="342900"/>
            <a:ext cx="2908300" cy="64135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3600" b="1" i="1">
                <a:solidFill>
                  <a:srgbClr val="FFFFCC"/>
                </a:solidFill>
                <a:latin typeface="Arial" panose="020B0604020202020204" pitchFamily="34" charset="0"/>
              </a:rPr>
              <a:t>Substantial</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a:extLst>
              <a:ext uri="{FF2B5EF4-FFF2-40B4-BE49-F238E27FC236}">
                <a16:creationId xmlns:a16="http://schemas.microsoft.com/office/drawing/2014/main" id="{866C5B73-C3EB-7042-B2DC-D9980BB74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475" y="6003925"/>
            <a:ext cx="3667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C9C06BF-3E69-C44A-A26D-92342BF04310}"/>
              </a:ext>
            </a:extLst>
          </p:cNvPr>
          <p:cNvSpPr txBox="1"/>
          <p:nvPr/>
        </p:nvSpPr>
        <p:spPr>
          <a:xfrm>
            <a:off x="495299" y="703887"/>
            <a:ext cx="9391651" cy="1938992"/>
          </a:xfrm>
          <a:prstGeom prst="rect">
            <a:avLst/>
          </a:prstGeom>
          <a:solidFill>
            <a:srgbClr val="FFFFFF"/>
          </a:solidFill>
          <a:ln>
            <a:solidFill>
              <a:srgbClr val="000000"/>
            </a:solidFill>
          </a:ln>
        </p:spPr>
        <p:txBody>
          <a:bodyPr wrap="square">
            <a:spAutoFit/>
          </a:bodyPr>
          <a:lstStyle/>
          <a:p>
            <a:pPr algn="ctr" eaLnBrk="1" hangingPunct="1">
              <a:defRPr/>
            </a:pPr>
            <a:r>
              <a:rPr lang="en-US" b="1" dirty="0">
                <a:solidFill>
                  <a:srgbClr val="000090"/>
                </a:solidFill>
                <a:latin typeface="Chalkboard"/>
                <a:ea typeface="ＭＳ Ｐゴシック" charset="0"/>
                <a:cs typeface="Chalkboard"/>
              </a:rPr>
              <a:t>Regulation based on 1986 regulatory system, creates problems: </a:t>
            </a:r>
          </a:p>
          <a:p>
            <a:pPr marL="342900" indent="-342900" eaLnBrk="1" hangingPunct="1">
              <a:buFont typeface="Arial"/>
              <a:buChar char="•"/>
              <a:defRPr/>
            </a:pPr>
            <a:r>
              <a:rPr lang="en-US" b="1" dirty="0">
                <a:solidFill>
                  <a:srgbClr val="000090"/>
                </a:solidFill>
                <a:latin typeface="Chalkboard"/>
                <a:ea typeface="ＭＳ Ｐゴシック" charset="0"/>
                <a:cs typeface="Chalkboard"/>
              </a:rPr>
              <a:t>New products emerge with no rules to govern them</a:t>
            </a:r>
          </a:p>
          <a:p>
            <a:pPr marL="342900" indent="-342900" eaLnBrk="1" hangingPunct="1">
              <a:buFont typeface="Arial"/>
              <a:buChar char="•"/>
              <a:defRPr/>
            </a:pPr>
            <a:r>
              <a:rPr lang="en-US" b="1" dirty="0">
                <a:solidFill>
                  <a:srgbClr val="000090"/>
                </a:solidFill>
                <a:latin typeface="Chalkboard"/>
                <a:ea typeface="ＭＳ Ｐゴシック" charset="0"/>
                <a:cs typeface="Chalkboard"/>
              </a:rPr>
              <a:t>Old products not in market because no pathway to commercialize</a:t>
            </a:r>
          </a:p>
          <a:p>
            <a:pPr marL="342900" indent="-342900" eaLnBrk="1" hangingPunct="1">
              <a:buFont typeface="Arial"/>
              <a:buChar char="•"/>
              <a:defRPr/>
            </a:pPr>
            <a:r>
              <a:rPr lang="en-US" b="1" dirty="0">
                <a:solidFill>
                  <a:srgbClr val="000090"/>
                </a:solidFill>
                <a:latin typeface="Chalkboard"/>
                <a:ea typeface="ＭＳ Ｐゴシック" charset="0"/>
                <a:cs typeface="Chalkboard"/>
              </a:rPr>
              <a:t>New products created to step around regulatory system</a:t>
            </a:r>
          </a:p>
        </p:txBody>
      </p:sp>
      <p:sp>
        <p:nvSpPr>
          <p:cNvPr id="10" name="TextBox 9">
            <a:extLst>
              <a:ext uri="{FF2B5EF4-FFF2-40B4-BE49-F238E27FC236}">
                <a16:creationId xmlns:a16="http://schemas.microsoft.com/office/drawing/2014/main" id="{95588747-E998-0C45-B1B3-C2575AB6517B}"/>
              </a:ext>
            </a:extLst>
          </p:cNvPr>
          <p:cNvSpPr txBox="1">
            <a:spLocks noChangeArrowheads="1"/>
          </p:cNvSpPr>
          <p:nvPr/>
        </p:nvSpPr>
        <p:spPr bwMode="auto">
          <a:xfrm>
            <a:off x="5516563" y="3211414"/>
            <a:ext cx="4370387" cy="2308324"/>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On July 2, 2015, Obama White House Initiative announced plan to modernize biotech regulation, but no progress until…</a:t>
            </a:r>
          </a:p>
        </p:txBody>
      </p:sp>
      <p:pic>
        <p:nvPicPr>
          <p:cNvPr id="13" name="Picture 1" descr="NATURE BIOTECHNOLOGY Under Radar Screen.tiff">
            <a:extLst>
              <a:ext uri="{FF2B5EF4-FFF2-40B4-BE49-F238E27FC236}">
                <a16:creationId xmlns:a16="http://schemas.microsoft.com/office/drawing/2014/main" id="{B08E9E6A-3D0F-ED42-80E1-224584714F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299" y="2970212"/>
            <a:ext cx="4371975" cy="3033713"/>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F9C4A-B67B-9A49-9A32-756EE5EA6275}"/>
              </a:ext>
            </a:extLst>
          </p:cNvPr>
          <p:cNvSpPr txBox="1">
            <a:spLocks noChangeArrowheads="1"/>
          </p:cNvSpPr>
          <p:nvPr/>
        </p:nvSpPr>
        <p:spPr bwMode="auto">
          <a:xfrm>
            <a:off x="306387" y="290580"/>
            <a:ext cx="7173913" cy="4019562"/>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buNone/>
            </a:pPr>
            <a:r>
              <a:rPr lang="en-US" sz="2200" b="1" dirty="0">
                <a:solidFill>
                  <a:srgbClr val="000090"/>
                </a:solidFill>
                <a:latin typeface="Chalkboard" panose="03050602040202020205" pitchFamily="66" charset="77"/>
                <a:cs typeface="Calibri" panose="020F0502020204030204" pitchFamily="34" charset="0"/>
              </a:rPr>
              <a:t>Executive Order on Agricultural Biotechnology</a:t>
            </a:r>
            <a:r>
              <a:rPr lang="en-US" sz="2200" dirty="0">
                <a:solidFill>
                  <a:srgbClr val="000090"/>
                </a:solidFill>
                <a:latin typeface="Chalkboard" panose="03050602040202020205" pitchFamily="66" charset="77"/>
                <a:cs typeface="Calibri" panose="020F0502020204030204" pitchFamily="34" charset="0"/>
              </a:rPr>
              <a:t> </a:t>
            </a:r>
            <a:r>
              <a:rPr lang="en-US" sz="2200" b="1" dirty="0">
                <a:solidFill>
                  <a:srgbClr val="000090"/>
                </a:solidFill>
                <a:latin typeface="Chalkboard" panose="03050602040202020205" pitchFamily="66" charset="77"/>
                <a:cs typeface="Calibri" panose="020F0502020204030204" pitchFamily="34" charset="0"/>
              </a:rPr>
              <a:t>June 11, 2019 </a:t>
            </a:r>
          </a:p>
          <a:p>
            <a:pPr marL="342900" indent="-342900"/>
            <a:r>
              <a:rPr lang="en-US" sz="2200" b="1" dirty="0">
                <a:solidFill>
                  <a:srgbClr val="000090"/>
                </a:solidFill>
                <a:latin typeface="Chalkboard" panose="03050602040202020205" pitchFamily="66" charset="77"/>
                <a:cs typeface="Calibri" panose="020F0502020204030204" pitchFamily="34" charset="0"/>
              </a:rPr>
              <a:t>Agencies to regulate end products, not processes used to make them. So, genetically edited pest resistant product not treated differently from one made with traditional breeding. </a:t>
            </a:r>
          </a:p>
          <a:p>
            <a:pPr marL="342900" indent="-342900"/>
            <a:r>
              <a:rPr lang="en-US" sz="2200" b="1" dirty="0">
                <a:solidFill>
                  <a:srgbClr val="000090"/>
                </a:solidFill>
                <a:latin typeface="Chalkboard" panose="03050602040202020205" pitchFamily="66" charset="77"/>
                <a:cs typeface="Calibri" panose="020F0502020204030204" pitchFamily="34" charset="0"/>
              </a:rPr>
              <a:t>Biotech products to be regulated proportional to risks.</a:t>
            </a:r>
          </a:p>
          <a:p>
            <a:pPr marL="342900" indent="-342900"/>
            <a:r>
              <a:rPr lang="en-US" sz="2200" b="1" dirty="0">
                <a:solidFill>
                  <a:srgbClr val="000090"/>
                </a:solidFill>
                <a:latin typeface="Chalkboard" panose="03050602040202020205" pitchFamily="66" charset="77"/>
                <a:cs typeface="Calibri" panose="020F0502020204030204" pitchFamily="34" charset="0"/>
              </a:rPr>
              <a:t>Perhaps applies only to gene edited products, not transgenic products or GMOs - still regulated on a case-by-case review.</a:t>
            </a:r>
          </a:p>
        </p:txBody>
      </p:sp>
      <p:pic>
        <p:nvPicPr>
          <p:cNvPr id="4" name="Picture 3">
            <a:extLst>
              <a:ext uri="{FF2B5EF4-FFF2-40B4-BE49-F238E27FC236}">
                <a16:creationId xmlns:a16="http://schemas.microsoft.com/office/drawing/2014/main" id="{AFD32EE8-81D8-444D-BA4A-20D67E4416DE}"/>
              </a:ext>
            </a:extLst>
          </p:cNvPr>
          <p:cNvPicPr>
            <a:picLocks noChangeAspect="1"/>
          </p:cNvPicPr>
          <p:nvPr/>
        </p:nvPicPr>
        <p:blipFill>
          <a:blip r:embed="rId2"/>
          <a:stretch>
            <a:fillRect/>
          </a:stretch>
        </p:blipFill>
        <p:spPr>
          <a:xfrm>
            <a:off x="6224474" y="3638550"/>
            <a:ext cx="3855357" cy="2698750"/>
          </a:xfrm>
          <a:prstGeom prst="rect">
            <a:avLst/>
          </a:prstGeom>
          <a:ln>
            <a:solidFill>
              <a:schemeClr val="tx1"/>
            </a:solidFill>
          </a:ln>
        </p:spPr>
      </p:pic>
      <p:pic>
        <p:nvPicPr>
          <p:cNvPr id="5" name="Picture 3">
            <a:extLst>
              <a:ext uri="{FF2B5EF4-FFF2-40B4-BE49-F238E27FC236}">
                <a16:creationId xmlns:a16="http://schemas.microsoft.com/office/drawing/2014/main" id="{5B9CF4D6-B731-2C48-BECB-CDDB0639C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475" y="6003925"/>
            <a:ext cx="3667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6B9035A9-5176-CB40-8796-7C43D3AEB252}"/>
              </a:ext>
            </a:extLst>
          </p:cNvPr>
          <p:cNvSpPr txBox="1">
            <a:spLocks noChangeArrowheads="1"/>
          </p:cNvSpPr>
          <p:nvPr/>
        </p:nvSpPr>
        <p:spPr bwMode="auto">
          <a:xfrm>
            <a:off x="4724400" y="6337300"/>
            <a:ext cx="506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200" dirty="0" err="1">
                <a:solidFill>
                  <a:srgbClr val="000066"/>
                </a:solidFill>
                <a:latin typeface="Times New Roman" panose="02020603050405020304" pitchFamily="18" charset="0"/>
              </a:rPr>
              <a:t>SOURCE:Berezow</a:t>
            </a:r>
            <a:r>
              <a:rPr lang="en-US" altLang="en-US" sz="1200" dirty="0">
                <a:solidFill>
                  <a:srgbClr val="000066"/>
                </a:solidFill>
                <a:latin typeface="Times New Roman" panose="02020603050405020304" pitchFamily="18" charset="0"/>
              </a:rPr>
              <a:t> A. “Trump’s Executive Orders Move Biotech, Healthcare in right Direction”. ACSH Weekend Highlights. July 5, 2019.  </a:t>
            </a:r>
          </a:p>
        </p:txBody>
      </p:sp>
    </p:spTree>
    <p:extLst>
      <p:ext uri="{BB962C8B-B14F-4D97-AF65-F5344CB8AC3E}">
        <p14:creationId xmlns:p14="http://schemas.microsoft.com/office/powerpoint/2010/main" val="31285320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0"/>
            <a:ext cx="10297055" cy="6858000"/>
          </a:xfrm>
          <a:prstGeom prst="rect">
            <a:avLst/>
          </a:prstGeom>
        </p:spPr>
      </p:pic>
      <p:sp>
        <p:nvSpPr>
          <p:cNvPr id="7" name="Rectangle 2">
            <a:extLst>
              <a:ext uri="{FF2B5EF4-FFF2-40B4-BE49-F238E27FC236}">
                <a16:creationId xmlns:a16="http://schemas.microsoft.com/office/drawing/2014/main" id="{6A9EE8E8-B30C-024F-83E4-A17FF8DB2EE9}"/>
              </a:ext>
            </a:extLst>
          </p:cNvPr>
          <p:cNvSpPr txBox="1">
            <a:spLocks noChangeArrowheads="1"/>
          </p:cNvSpPr>
          <p:nvPr/>
        </p:nvSpPr>
        <p:spPr>
          <a:xfrm>
            <a:off x="765175" y="1419225"/>
            <a:ext cx="9866313" cy="4813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kern="0">
                <a:solidFill>
                  <a:srgbClr val="FFFF00"/>
                </a:solidFill>
                <a:effectLst>
                  <a:outerShdw blurRad="38100" dist="38100" dir="2700000" algn="tl">
                    <a:srgbClr val="000000"/>
                  </a:outerShdw>
                </a:effectLst>
                <a:latin typeface="Chalkboard" panose="03050602040202020205" pitchFamily="66" charset="77"/>
              </a:rPr>
              <a:t>Lack of peer-reviewed food safety tests</a:t>
            </a:r>
            <a:r>
              <a:rPr lang="en-US" altLang="en-US" kern="0">
                <a:solidFill>
                  <a:srgbClr val="E4E0AB"/>
                </a:solidFill>
                <a:effectLst>
                  <a:outerShdw blurRad="38100" dist="38100" dir="2700000" algn="tl">
                    <a:srgbClr val="000000"/>
                  </a:outerShdw>
                </a:effectLst>
                <a:latin typeface="Chalkboard" panose="03050602040202020205" pitchFamily="66" charset="77"/>
              </a:rPr>
              <a:t> </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kern="0">
                <a:solidFill>
                  <a:srgbClr val="000090"/>
                </a:solidFill>
                <a:effectLst>
                  <a:outerShdw blurRad="38100" dist="38100" dir="2700000" algn="tl">
                    <a:srgbClr val="000000"/>
                  </a:outerShdw>
                </a:effectLst>
                <a:latin typeface="Chalkboard" panose="03050602040202020205" pitchFamily="66" charset="77"/>
              </a:rPr>
              <a:t>…</a:t>
            </a:r>
            <a:endParaRPr lang="en-US" altLang="en-US" kern="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kern="0" dirty="0">
              <a:solidFill>
                <a:srgbClr val="000090"/>
              </a:solidFill>
              <a:effectLst>
                <a:outerShdw blurRad="38100" dist="38100" dir="2700000" algn="tl">
                  <a:srgbClr val="000000"/>
                </a:outerShdw>
              </a:effectLst>
              <a:latin typeface="Chalkboard" panose="03050602040202020205" pitchFamily="66" charset="77"/>
            </a:endParaRPr>
          </a:p>
        </p:txBody>
      </p:sp>
      <p:sp>
        <p:nvSpPr>
          <p:cNvPr id="8" name="Text Box 3">
            <a:extLst>
              <a:ext uri="{FF2B5EF4-FFF2-40B4-BE49-F238E27FC236}">
                <a16:creationId xmlns:a16="http://schemas.microsoft.com/office/drawing/2014/main" id="{137DF035-F687-504D-A648-20DEF8335CE0}"/>
              </a:ext>
            </a:extLst>
          </p:cNvPr>
          <p:cNvSpPr txBox="1">
            <a:spLocks noChangeArrowheads="1"/>
          </p:cNvSpPr>
          <p:nvPr/>
        </p:nvSpPr>
        <p:spPr bwMode="auto">
          <a:xfrm>
            <a:off x="298450" y="469900"/>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pic>
        <p:nvPicPr>
          <p:cNvPr id="5" name="Picture 3">
            <a:extLst>
              <a:ext uri="{FF2B5EF4-FFF2-40B4-BE49-F238E27FC236}">
                <a16:creationId xmlns:a16="http://schemas.microsoft.com/office/drawing/2014/main" id="{2F246270-3A14-3D42-9A48-FFD533AF6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9475" y="5965825"/>
            <a:ext cx="3667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23268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5">
            <a:extLst>
              <a:ext uri="{FF2B5EF4-FFF2-40B4-BE49-F238E27FC236}">
                <a16:creationId xmlns:a16="http://schemas.microsoft.com/office/drawing/2014/main" id="{7B454CDF-D2C2-AE41-9CB4-13611970806C}"/>
              </a:ext>
            </a:extLst>
          </p:cNvPr>
          <p:cNvGrpSpPr>
            <a:grpSpLocks/>
          </p:cNvGrpSpPr>
          <p:nvPr/>
        </p:nvGrpSpPr>
        <p:grpSpPr bwMode="auto">
          <a:xfrm>
            <a:off x="2716213" y="319088"/>
            <a:ext cx="7392987" cy="5803900"/>
            <a:chOff x="1316248" y="335791"/>
            <a:chExt cx="7928752" cy="6056685"/>
          </a:xfrm>
        </p:grpSpPr>
        <p:pic>
          <p:nvPicPr>
            <p:cNvPr id="88072" name="Picture 1">
              <a:extLst>
                <a:ext uri="{FF2B5EF4-FFF2-40B4-BE49-F238E27FC236}">
                  <a16:creationId xmlns:a16="http://schemas.microsoft.com/office/drawing/2014/main" id="{FC7F504B-A71D-7B48-860F-EFC1AA5C60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6248" y="335791"/>
              <a:ext cx="7928752" cy="60566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8073" name="Picture 3" descr="Seralini.jpg">
              <a:extLst>
                <a:ext uri="{FF2B5EF4-FFF2-40B4-BE49-F238E27FC236}">
                  <a16:creationId xmlns:a16="http://schemas.microsoft.com/office/drawing/2014/main" id="{8B4453D5-A13A-114B-94BC-A4E0DABDA0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6361" y="2979179"/>
              <a:ext cx="1971514" cy="1856109"/>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95238" name="TextBox 4">
              <a:extLst>
                <a:ext uri="{FF2B5EF4-FFF2-40B4-BE49-F238E27FC236}">
                  <a16:creationId xmlns:a16="http://schemas.microsoft.com/office/drawing/2014/main" id="{493B4F92-5449-EA4B-AF82-F640CBFD4579}"/>
                </a:ext>
              </a:extLst>
            </p:cNvPr>
            <p:cNvSpPr txBox="1">
              <a:spLocks noChangeArrowheads="1"/>
            </p:cNvSpPr>
            <p:nvPr/>
          </p:nvSpPr>
          <p:spPr bwMode="auto">
            <a:xfrm>
              <a:off x="3435916" y="3052685"/>
              <a:ext cx="1321175" cy="1636763"/>
            </a:xfrm>
            <a:prstGeom prst="rect">
              <a:avLst/>
            </a:prstGeom>
            <a:solidFill>
              <a:schemeClr val="accent6">
                <a:lumMod val="50000"/>
              </a:schemeClr>
            </a:solidFill>
            <a:ln w="19050" cmpd="sng">
              <a:solidFill>
                <a:schemeClr val="tx1"/>
              </a:solidFill>
              <a:miter lim="800000"/>
              <a:headEnd/>
              <a:tailEnd/>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defRPr/>
              </a:pPr>
              <a:r>
                <a:rPr lang="en-US" altLang="en-US" sz="1600" b="1">
                  <a:solidFill>
                    <a:srgbClr val="FFFFFF"/>
                  </a:solidFill>
                  <a:latin typeface="Chalkboard" panose="03050602040202020205" pitchFamily="66" charset="77"/>
                </a:rPr>
                <a:t>Claim that Monsanto’s RR corn causes tumors in rats</a:t>
              </a:r>
            </a:p>
          </p:txBody>
        </p:sp>
      </p:grpSp>
      <p:sp>
        <p:nvSpPr>
          <p:cNvPr id="88066" name="TextBox 6">
            <a:extLst>
              <a:ext uri="{FF2B5EF4-FFF2-40B4-BE49-F238E27FC236}">
                <a16:creationId xmlns:a16="http://schemas.microsoft.com/office/drawing/2014/main" id="{3E734D33-1CD3-F441-87D2-6B4914A8B969}"/>
              </a:ext>
            </a:extLst>
          </p:cNvPr>
          <p:cNvSpPr txBox="1">
            <a:spLocks noChangeArrowheads="1"/>
          </p:cNvSpPr>
          <p:nvPr/>
        </p:nvSpPr>
        <p:spPr bwMode="auto">
          <a:xfrm>
            <a:off x="195263" y="166688"/>
            <a:ext cx="2332037" cy="2554287"/>
          </a:xfrm>
          <a:prstGeom prst="rect">
            <a:avLst/>
          </a:prstGeom>
          <a:solidFill>
            <a:srgbClr val="FFFFFF"/>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22228B"/>
                </a:solidFill>
                <a:latin typeface="Chalkboard" panose="03050602040202020205" pitchFamily="66" charset="77"/>
              </a:rPr>
              <a:t>Occasional widely publicized studies cast doubt on safety of GE foods - one in Sept. 2012 by French researcher  </a:t>
            </a:r>
          </a:p>
        </p:txBody>
      </p:sp>
      <p:sp>
        <p:nvSpPr>
          <p:cNvPr id="2" name="TextBox 1">
            <a:extLst>
              <a:ext uri="{FF2B5EF4-FFF2-40B4-BE49-F238E27FC236}">
                <a16:creationId xmlns:a16="http://schemas.microsoft.com/office/drawing/2014/main" id="{9F2793C2-8F5D-D943-A3AD-4751452262A0}"/>
              </a:ext>
            </a:extLst>
          </p:cNvPr>
          <p:cNvSpPr txBox="1">
            <a:spLocks noChangeArrowheads="1"/>
          </p:cNvSpPr>
          <p:nvPr/>
        </p:nvSpPr>
        <p:spPr bwMode="auto">
          <a:xfrm>
            <a:off x="206375" y="2922588"/>
            <a:ext cx="2273300" cy="1938337"/>
          </a:xfrm>
          <a:prstGeom prst="rect">
            <a:avLst/>
          </a:prstGeom>
          <a:solidFill>
            <a:schemeClr val="bg1"/>
          </a:solidFill>
          <a:ln w="1905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22228B"/>
                </a:solidFill>
                <a:latin typeface="Chalkboard" panose="03050602040202020205" pitchFamily="66" charset="77"/>
              </a:rPr>
              <a:t>Later reviewed by European Food Safety Authority and found to have no merit</a:t>
            </a:r>
          </a:p>
        </p:txBody>
      </p:sp>
      <p:sp>
        <p:nvSpPr>
          <p:cNvPr id="9" name="TextBox 8">
            <a:extLst>
              <a:ext uri="{FF2B5EF4-FFF2-40B4-BE49-F238E27FC236}">
                <a16:creationId xmlns:a16="http://schemas.microsoft.com/office/drawing/2014/main" id="{498B68F0-B10F-3A40-99AD-6C9921BE6F7F}"/>
              </a:ext>
            </a:extLst>
          </p:cNvPr>
          <p:cNvSpPr txBox="1">
            <a:spLocks noChangeArrowheads="1"/>
          </p:cNvSpPr>
          <p:nvPr/>
        </p:nvSpPr>
        <p:spPr bwMode="auto">
          <a:xfrm>
            <a:off x="179388" y="5062538"/>
            <a:ext cx="2273300" cy="707886"/>
          </a:xfrm>
          <a:prstGeom prst="rect">
            <a:avLst/>
          </a:prstGeom>
          <a:solidFill>
            <a:schemeClr val="bg1"/>
          </a:solidFill>
          <a:ln w="1905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dirty="0">
                <a:solidFill>
                  <a:srgbClr val="22228B"/>
                </a:solidFill>
                <a:latin typeface="Chalkboard" panose="03050602040202020205" pitchFamily="66" charset="77"/>
              </a:rPr>
              <a:t>But did you ever hear that?</a:t>
            </a:r>
          </a:p>
        </p:txBody>
      </p:sp>
      <p:sp>
        <p:nvSpPr>
          <p:cNvPr id="10" name="TextBox 2">
            <a:extLst>
              <a:ext uri="{FF2B5EF4-FFF2-40B4-BE49-F238E27FC236}">
                <a16:creationId xmlns:a16="http://schemas.microsoft.com/office/drawing/2014/main" id="{ABAB6257-B4A5-C94D-AEB7-8D08782B88B4}"/>
              </a:ext>
            </a:extLst>
          </p:cNvPr>
          <p:cNvSpPr txBox="1">
            <a:spLocks noChangeArrowheads="1"/>
          </p:cNvSpPr>
          <p:nvPr/>
        </p:nvSpPr>
        <p:spPr bwMode="auto">
          <a:xfrm>
            <a:off x="3073400" y="6254750"/>
            <a:ext cx="6678613" cy="522288"/>
          </a:xfrm>
          <a:prstGeom prst="rect">
            <a:avLst/>
          </a:prstGeom>
          <a:solidFill>
            <a:srgbClr val="FFFFFF"/>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22228B"/>
                </a:solidFill>
                <a:latin typeface="Chalkboard" panose="03050602040202020205" pitchFamily="66" charset="77"/>
              </a:rPr>
              <a:t>What about other published studies?</a:t>
            </a:r>
          </a:p>
        </p:txBody>
      </p:sp>
      <p:pic>
        <p:nvPicPr>
          <p:cNvPr id="88071" name="Picture 3">
            <a:extLst>
              <a:ext uri="{FF2B5EF4-FFF2-40B4-BE49-F238E27FC236}">
                <a16:creationId xmlns:a16="http://schemas.microsoft.com/office/drawing/2014/main" id="{10385E99-5876-A248-A0EF-23600D339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788" y="535146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4">
            <a:extLst>
              <a:ext uri="{FF2B5EF4-FFF2-40B4-BE49-F238E27FC236}">
                <a16:creationId xmlns:a16="http://schemas.microsoft.com/office/drawing/2014/main" id="{955F3F8D-EE25-F04E-8996-21CB7F229A8D}"/>
              </a:ext>
            </a:extLst>
          </p:cNvPr>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91138" name="Picture 3">
            <a:extLst>
              <a:ext uri="{FF2B5EF4-FFF2-40B4-BE49-F238E27FC236}">
                <a16:creationId xmlns:a16="http://schemas.microsoft.com/office/drawing/2014/main" id="{80405985-E1F6-1243-9FAE-11C27D0FF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6">
            <a:extLst>
              <a:ext uri="{FF2B5EF4-FFF2-40B4-BE49-F238E27FC236}">
                <a16:creationId xmlns:a16="http://schemas.microsoft.com/office/drawing/2014/main" id="{0A3E1A58-02BB-2443-B907-E7A735BEAF3A}"/>
              </a:ext>
            </a:extLst>
          </p:cNvPr>
          <p:cNvSpPr txBox="1">
            <a:spLocks noChangeArrowheads="1"/>
          </p:cNvSpPr>
          <p:nvPr/>
        </p:nvSpPr>
        <p:spPr bwMode="auto">
          <a:xfrm>
            <a:off x="3582988" y="6330950"/>
            <a:ext cx="588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t>SOURCE: “</a:t>
            </a:r>
            <a:r>
              <a:rPr lang="en-US" altLang="ja-JP" sz="1000" b="1"/>
              <a:t>Prevalence and impacts of genetically engineered feedstuffs on livestock populations</a:t>
            </a:r>
            <a:r>
              <a:rPr lang="en-US" altLang="en-US" sz="1000" i="1"/>
              <a:t>”</a:t>
            </a:r>
            <a:endParaRPr lang="en-US" altLang="ja-JP" sz="1000" i="1"/>
          </a:p>
          <a:p>
            <a:pPr algn="r" eaLnBrk="1" hangingPunct="1">
              <a:spcBef>
                <a:spcPct val="0"/>
              </a:spcBef>
              <a:buFontTx/>
              <a:buNone/>
            </a:pPr>
            <a:r>
              <a:rPr lang="en-US" altLang="en-US" sz="1000"/>
              <a:t>A. L. Van Eenennaam and A. E. Young, </a:t>
            </a:r>
            <a:r>
              <a:rPr lang="en-US" altLang="en-US" sz="1000" i="1"/>
              <a:t>J. Animal Science</a:t>
            </a:r>
            <a:r>
              <a:rPr lang="en-US" altLang="ja-JP" sz="1000" i="1"/>
              <a:t> </a:t>
            </a:r>
            <a:r>
              <a:rPr lang="en-US" altLang="ja-JP" sz="1000"/>
              <a:t>September 2014</a:t>
            </a:r>
          </a:p>
        </p:txBody>
      </p:sp>
      <p:sp>
        <p:nvSpPr>
          <p:cNvPr id="91140" name="TextBox 1">
            <a:extLst>
              <a:ext uri="{FF2B5EF4-FFF2-40B4-BE49-F238E27FC236}">
                <a16:creationId xmlns:a16="http://schemas.microsoft.com/office/drawing/2014/main" id="{9865D057-5275-694C-A7F7-17E930E15103}"/>
              </a:ext>
            </a:extLst>
          </p:cNvPr>
          <p:cNvSpPr txBox="1">
            <a:spLocks noChangeArrowheads="1"/>
          </p:cNvSpPr>
          <p:nvPr/>
        </p:nvSpPr>
        <p:spPr bwMode="auto">
          <a:xfrm>
            <a:off x="200025" y="161925"/>
            <a:ext cx="7299325" cy="1938338"/>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2014 study </a:t>
            </a:r>
          </a:p>
          <a:p>
            <a:pPr eaLnBrk="1" hangingPunct="1">
              <a:spcBef>
                <a:spcPct val="0"/>
              </a:spcBef>
            </a:pPr>
            <a:r>
              <a:rPr lang="en-US" altLang="en-US" sz="2400" b="1" dirty="0">
                <a:solidFill>
                  <a:srgbClr val="000090"/>
                </a:solidFill>
                <a:latin typeface="Chalkboard" panose="03050602040202020205" pitchFamily="66" charset="77"/>
              </a:rPr>
              <a:t>9B food-producing animals in U.S </a:t>
            </a:r>
          </a:p>
          <a:p>
            <a:pPr eaLnBrk="1" hangingPunct="1">
              <a:spcBef>
                <a:spcPct val="0"/>
              </a:spcBef>
            </a:pPr>
            <a:r>
              <a:rPr lang="en-US" altLang="en-US" sz="2400" b="1" dirty="0">
                <a:solidFill>
                  <a:srgbClr val="000090"/>
                </a:solidFill>
                <a:latin typeface="Chalkboard" panose="03050602040202020205" pitchFamily="66" charset="77"/>
              </a:rPr>
              <a:t>95% consumed feed with GE ingredients </a:t>
            </a:r>
          </a:p>
          <a:p>
            <a:pPr eaLnBrk="1" hangingPunct="1">
              <a:spcBef>
                <a:spcPct val="0"/>
              </a:spcBef>
            </a:pPr>
            <a:r>
              <a:rPr lang="en-US" altLang="en-US" sz="2400" b="1" dirty="0">
                <a:solidFill>
                  <a:srgbClr val="000090"/>
                </a:solidFill>
                <a:latin typeface="Chalkboard" panose="03050602040202020205" pitchFamily="66" charset="77"/>
              </a:rPr>
              <a:t>Analysis of public data from 1983 to 1996,</a:t>
            </a:r>
          </a:p>
          <a:p>
            <a:pPr eaLnBrk="1" hangingPunct="1">
              <a:spcBef>
                <a:spcPct val="0"/>
              </a:spcBef>
              <a:buNone/>
            </a:pPr>
            <a:r>
              <a:rPr lang="en-US" altLang="en-US" sz="2400" b="1" dirty="0">
                <a:solidFill>
                  <a:srgbClr val="000090"/>
                </a:solidFill>
                <a:latin typeface="Chalkboard" panose="03050602040202020205" pitchFamily="66" charset="77"/>
              </a:rPr>
              <a:t> before GE crops, vs. 1996 to 2011 </a:t>
            </a:r>
          </a:p>
        </p:txBody>
      </p:sp>
      <p:pic>
        <p:nvPicPr>
          <p:cNvPr id="91141" name="Picture 2" descr="cattle feeding.tiff">
            <a:extLst>
              <a:ext uri="{FF2B5EF4-FFF2-40B4-BE49-F238E27FC236}">
                <a16:creationId xmlns:a16="http://schemas.microsoft.com/office/drawing/2014/main" id="{B96C99E8-E6F7-EE41-BEB8-178F707B08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6975" y="4654550"/>
            <a:ext cx="2560638" cy="1727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42" name="Picture 3" descr="piglets.tiff">
            <a:extLst>
              <a:ext uri="{FF2B5EF4-FFF2-40B4-BE49-F238E27FC236}">
                <a16:creationId xmlns:a16="http://schemas.microsoft.com/office/drawing/2014/main" id="{C27AE10A-BAE2-A946-A721-C922C3F2F6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07338" y="2668588"/>
            <a:ext cx="2182812" cy="14589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43" name="Picture 5" descr="goats.tiff">
            <a:extLst>
              <a:ext uri="{FF2B5EF4-FFF2-40B4-BE49-F238E27FC236}">
                <a16:creationId xmlns:a16="http://schemas.microsoft.com/office/drawing/2014/main" id="{ECD34B38-66E4-714C-B52E-48F6B77DEA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3338" y="669925"/>
            <a:ext cx="2449512" cy="17843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44" name="Picture 6" descr="chix.tiff">
            <a:extLst>
              <a:ext uri="{FF2B5EF4-FFF2-40B4-BE49-F238E27FC236}">
                <a16:creationId xmlns:a16="http://schemas.microsoft.com/office/drawing/2014/main" id="{22196EC5-AB4C-894C-8A59-1AA86961AA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11650" y="4681538"/>
            <a:ext cx="2500313" cy="16033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27795B-0AAB-8E4B-B741-538B093E1370}"/>
              </a:ext>
            </a:extLst>
          </p:cNvPr>
          <p:cNvSpPr txBox="1"/>
          <p:nvPr/>
        </p:nvSpPr>
        <p:spPr>
          <a:xfrm>
            <a:off x="200025" y="2243138"/>
            <a:ext cx="7299325" cy="1969770"/>
          </a:xfrm>
          <a:prstGeom prst="rect">
            <a:avLst/>
          </a:prstGeom>
          <a:solidFill>
            <a:srgbClr val="FFFFFF"/>
          </a:solidFill>
          <a:ln w="12700" cmpd="sng">
            <a:solidFill>
              <a:srgbClr val="22228B"/>
            </a:solidFill>
          </a:ln>
        </p:spPr>
        <p:txBody>
          <a:bodyPr>
            <a:spAutoFit/>
          </a:bodyPr>
          <a:lstStyle/>
          <a:p>
            <a:pPr algn="ctr" eaLnBrk="1" hangingPunct="1">
              <a:defRPr/>
            </a:pPr>
            <a:r>
              <a:rPr lang="en-US" b="1" i="1" dirty="0">
                <a:solidFill>
                  <a:srgbClr val="000090"/>
                </a:solidFill>
                <a:latin typeface="Chalkboard"/>
                <a:ea typeface="ＭＳ Ｐゴシック" charset="0"/>
                <a:cs typeface="Chalkboard"/>
              </a:rPr>
              <a:t>Conclusions: </a:t>
            </a:r>
          </a:p>
          <a:p>
            <a:pPr marL="342900" indent="-342900" eaLnBrk="1" hangingPunct="1">
              <a:buFont typeface="Wingdings" charset="2"/>
              <a:buChar char="v"/>
              <a:defRPr/>
            </a:pPr>
            <a:r>
              <a:rPr lang="en-US" b="1" i="1" dirty="0">
                <a:solidFill>
                  <a:srgbClr val="000090"/>
                </a:solidFill>
                <a:latin typeface="Chalkboard"/>
                <a:ea typeface="ＭＳ Ｐゴシック" charset="0"/>
                <a:cs typeface="Chalkboard"/>
              </a:rPr>
              <a:t>No unfavorable or perturbed trends in livestock health and productivity. </a:t>
            </a:r>
          </a:p>
          <a:p>
            <a:pPr marL="342900" indent="-342900" eaLnBrk="1" hangingPunct="1">
              <a:buFont typeface="Wingdings" charset="2"/>
              <a:buChar char="v"/>
              <a:defRPr/>
            </a:pPr>
            <a:r>
              <a:rPr lang="en-US" b="1" i="1" dirty="0">
                <a:solidFill>
                  <a:srgbClr val="000090"/>
                </a:solidFill>
                <a:latin typeface="Chalkboard"/>
                <a:ea typeface="ＭＳ Ｐゴシック" charset="0"/>
                <a:cs typeface="Chalkboard"/>
              </a:rPr>
              <a:t>No differences in nutritional profile of animal products from GE-fed animals</a:t>
            </a:r>
            <a:r>
              <a:rPr lang="en-US" sz="2600" b="1" i="1" dirty="0">
                <a:solidFill>
                  <a:srgbClr val="000090"/>
                </a:solidFill>
                <a:latin typeface="Chalkboard"/>
                <a:ea typeface="ＭＳ Ｐゴシック" charset="0"/>
                <a:cs typeface="Chalkboard"/>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0"/>
            <a:ext cx="10297055" cy="6858000"/>
          </a:xfrm>
          <a:prstGeom prst="rect">
            <a:avLst/>
          </a:prstGeom>
        </p:spPr>
      </p:pic>
      <p:sp>
        <p:nvSpPr>
          <p:cNvPr id="7" name="Rectangle 2">
            <a:extLst>
              <a:ext uri="{FF2B5EF4-FFF2-40B4-BE49-F238E27FC236}">
                <a16:creationId xmlns:a16="http://schemas.microsoft.com/office/drawing/2014/main" id="{EEF6EBE4-40CC-7A4B-9366-FC2E0140EF89}"/>
              </a:ext>
            </a:extLst>
          </p:cNvPr>
          <p:cNvSpPr txBox="1">
            <a:spLocks noChangeArrowheads="1"/>
          </p:cNvSpPr>
          <p:nvPr/>
        </p:nvSpPr>
        <p:spPr>
          <a:xfrm>
            <a:off x="765175" y="1477963"/>
            <a:ext cx="9866313" cy="4813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kern="0" dirty="0">
                <a:solidFill>
                  <a:srgbClr val="FFFF0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kern="0" dirty="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kern="0" dirty="0">
                <a:solidFill>
                  <a:srgbClr val="000090"/>
                </a:solidFill>
                <a:effectLst>
                  <a:outerShdw blurRad="38100" dist="38100" dir="2700000" algn="tl">
                    <a:srgbClr val="000000"/>
                  </a:outerShdw>
                </a:effectLst>
                <a:latin typeface="Chalkboard" panose="03050602040202020205" pitchFamily="66" charset="77"/>
              </a:rPr>
              <a:t>…</a:t>
            </a:r>
            <a:endParaRPr lang="en-US" altLang="en-US" kern="0" dirty="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kern="0" dirty="0">
              <a:solidFill>
                <a:srgbClr val="000090"/>
              </a:solidFill>
              <a:effectLst>
                <a:outerShdw blurRad="38100" dist="38100" dir="2700000" algn="tl">
                  <a:srgbClr val="000000"/>
                </a:outerShdw>
              </a:effectLst>
              <a:latin typeface="Chalkboard" panose="03050602040202020205" pitchFamily="66" charset="77"/>
            </a:endParaRPr>
          </a:p>
        </p:txBody>
      </p:sp>
      <p:sp>
        <p:nvSpPr>
          <p:cNvPr id="8" name="Text Box 3">
            <a:extLst>
              <a:ext uri="{FF2B5EF4-FFF2-40B4-BE49-F238E27FC236}">
                <a16:creationId xmlns:a16="http://schemas.microsoft.com/office/drawing/2014/main" id="{2CB11F15-416B-F64A-A2CA-6D18B25F0C58}"/>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dirty="0">
                <a:solidFill>
                  <a:srgbClr val="000090"/>
                </a:solidFill>
                <a:latin typeface="Chalkboard" panose="03050602040202020205" pitchFamily="66" charset="77"/>
              </a:rPr>
              <a:t>What are some issues with GE crops &amp; foods?</a:t>
            </a:r>
          </a:p>
        </p:txBody>
      </p:sp>
      <p:pic>
        <p:nvPicPr>
          <p:cNvPr id="5" name="Picture 3">
            <a:extLst>
              <a:ext uri="{FF2B5EF4-FFF2-40B4-BE49-F238E27FC236}">
                <a16:creationId xmlns:a16="http://schemas.microsoft.com/office/drawing/2014/main" id="{88A9A42B-7E30-A246-93B7-38D3B202A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175" y="5919788"/>
            <a:ext cx="3667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5183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Box 5">
            <a:extLst>
              <a:ext uri="{FF2B5EF4-FFF2-40B4-BE49-F238E27FC236}">
                <a16:creationId xmlns:a16="http://schemas.microsoft.com/office/drawing/2014/main" id="{DAB4077B-BCE6-EF40-948B-158CBF583BB4}"/>
              </a:ext>
            </a:extLst>
          </p:cNvPr>
          <p:cNvSpPr txBox="1">
            <a:spLocks noChangeArrowheads="1"/>
          </p:cNvSpPr>
          <p:nvPr/>
        </p:nvSpPr>
        <p:spPr bwMode="auto">
          <a:xfrm>
            <a:off x="6003925" y="1290505"/>
            <a:ext cx="4108450" cy="2678112"/>
          </a:xfrm>
          <a:prstGeom prst="rect">
            <a:avLst/>
          </a:prstGeom>
          <a:solidFill>
            <a:srgbClr val="FFFFFF"/>
          </a:solidFill>
          <a:ln w="1270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22228B"/>
                </a:solidFill>
                <a:latin typeface="Chalkboard" panose="03050602040202020205" pitchFamily="66" charset="77"/>
              </a:rPr>
              <a:t>July 8, 2016: Senate </a:t>
            </a:r>
            <a:r>
              <a:rPr lang="en-US" altLang="en-US" sz="2400" b="1" dirty="0">
                <a:solidFill>
                  <a:schemeClr val="accent2">
                    <a:lumMod val="75000"/>
                  </a:schemeClr>
                </a:solidFill>
                <a:latin typeface="Chalkboard" panose="03050602040202020205" pitchFamily="66" charset="77"/>
              </a:rPr>
              <a:t>passes</a:t>
            </a:r>
            <a:r>
              <a:rPr lang="en-US" altLang="en-US" sz="2400" b="1" dirty="0">
                <a:solidFill>
                  <a:srgbClr val="22228B"/>
                </a:solidFill>
                <a:latin typeface="Chalkboard" panose="03050602040202020205" pitchFamily="66" charset="77"/>
              </a:rPr>
              <a:t> bill for mandatory </a:t>
            </a:r>
            <a:r>
              <a:rPr lang="en-US" altLang="en-US" sz="2400" b="1" dirty="0">
                <a:latin typeface="Chalkboard" panose="03050602040202020205" pitchFamily="66" charset="77"/>
              </a:rPr>
              <a:t>national</a:t>
            </a:r>
            <a:r>
              <a:rPr lang="en-US" altLang="en-US" sz="2400" b="1" dirty="0">
                <a:solidFill>
                  <a:srgbClr val="22228B"/>
                </a:solidFill>
                <a:latin typeface="Chalkboard" panose="03050602040202020205" pitchFamily="66" charset="77"/>
              </a:rPr>
              <a:t> system for GM disclosures on food products; Obama signed on July 29. Nullified Vermont’s labeling law</a:t>
            </a:r>
          </a:p>
        </p:txBody>
      </p:sp>
      <p:pic>
        <p:nvPicPr>
          <p:cNvPr id="97282" name="Picture 3">
            <a:extLst>
              <a:ext uri="{FF2B5EF4-FFF2-40B4-BE49-F238E27FC236}">
                <a16:creationId xmlns:a16="http://schemas.microsoft.com/office/drawing/2014/main" id="{879A0FB0-7068-6B40-B822-3AF87ACB4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107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1">
            <a:extLst>
              <a:ext uri="{FF2B5EF4-FFF2-40B4-BE49-F238E27FC236}">
                <a16:creationId xmlns:a16="http://schemas.microsoft.com/office/drawing/2014/main" id="{1DF2F58A-91E9-BF4B-A2CC-E787555D02CE}"/>
              </a:ext>
            </a:extLst>
          </p:cNvPr>
          <p:cNvSpPr txBox="1">
            <a:spLocks noChangeArrowheads="1"/>
          </p:cNvSpPr>
          <p:nvPr/>
        </p:nvSpPr>
        <p:spPr bwMode="auto">
          <a:xfrm>
            <a:off x="6003925" y="222250"/>
            <a:ext cx="4117975" cy="831850"/>
          </a:xfrm>
          <a:prstGeom prst="rect">
            <a:avLst/>
          </a:prstGeom>
          <a:solidFill>
            <a:srgbClr val="FFFFFF"/>
          </a:solidFill>
          <a:ln w="1270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22228B"/>
                </a:solidFill>
                <a:latin typeface="Chalkboard" panose="03050602040202020205" pitchFamily="66" charset="77"/>
              </a:rPr>
              <a:t>What about labeling for GE foods? </a:t>
            </a:r>
          </a:p>
        </p:txBody>
      </p:sp>
      <p:sp>
        <p:nvSpPr>
          <p:cNvPr id="97284" name="TextBox 6">
            <a:extLst>
              <a:ext uri="{FF2B5EF4-FFF2-40B4-BE49-F238E27FC236}">
                <a16:creationId xmlns:a16="http://schemas.microsoft.com/office/drawing/2014/main" id="{4E2F00D4-D11E-694E-B5D4-B718198B381D}"/>
              </a:ext>
            </a:extLst>
          </p:cNvPr>
          <p:cNvSpPr txBox="1">
            <a:spLocks noChangeArrowheads="1"/>
          </p:cNvSpPr>
          <p:nvPr/>
        </p:nvSpPr>
        <p:spPr bwMode="auto">
          <a:xfrm>
            <a:off x="2039938" y="6362700"/>
            <a:ext cx="849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400"/>
              <a:t>http://deltafarmpress.com/soybeans/senate-passes-roberts-stabenow-gmo-labeling-bill-preempts-vermonts </a:t>
            </a:r>
          </a:p>
        </p:txBody>
      </p:sp>
      <p:grpSp>
        <p:nvGrpSpPr>
          <p:cNvPr id="2" name="Group 1">
            <a:extLst>
              <a:ext uri="{FF2B5EF4-FFF2-40B4-BE49-F238E27FC236}">
                <a16:creationId xmlns:a16="http://schemas.microsoft.com/office/drawing/2014/main" id="{D81EA244-C063-AF4B-9319-88E1707269B7}"/>
              </a:ext>
            </a:extLst>
          </p:cNvPr>
          <p:cNvGrpSpPr>
            <a:grpSpLocks/>
          </p:cNvGrpSpPr>
          <p:nvPr/>
        </p:nvGrpSpPr>
        <p:grpSpPr bwMode="auto">
          <a:xfrm>
            <a:off x="184150" y="222250"/>
            <a:ext cx="9928225" cy="5543550"/>
            <a:chOff x="184351" y="222676"/>
            <a:chExt cx="9928024" cy="5543764"/>
          </a:xfrm>
        </p:grpSpPr>
        <p:sp>
          <p:nvSpPr>
            <p:cNvPr id="97286" name="TextBox 3">
              <a:extLst>
                <a:ext uri="{FF2B5EF4-FFF2-40B4-BE49-F238E27FC236}">
                  <a16:creationId xmlns:a16="http://schemas.microsoft.com/office/drawing/2014/main" id="{38C40A98-E9E6-6E4E-926B-BA54BAD0CAC3}"/>
                </a:ext>
              </a:extLst>
            </p:cNvPr>
            <p:cNvSpPr txBox="1">
              <a:spLocks noChangeArrowheads="1"/>
            </p:cNvSpPr>
            <p:nvPr/>
          </p:nvSpPr>
          <p:spPr bwMode="auto">
            <a:xfrm>
              <a:off x="184351" y="4566111"/>
              <a:ext cx="9928024" cy="1200329"/>
            </a:xfrm>
            <a:prstGeom prst="rect">
              <a:avLst/>
            </a:prstGeom>
            <a:solidFill>
              <a:srgbClr val="FFFFFF"/>
            </a:solidFill>
            <a:ln w="1270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chemeClr val="accent2">
                      <a:lumMod val="75000"/>
                    </a:schemeClr>
                  </a:solidFill>
                  <a:latin typeface="Chalkboard" panose="03050602040202020205" pitchFamily="66" charset="77"/>
                </a:rPr>
                <a:t>Law requires USDA to decide what ingredients in food are from GE organisms; labels to be added using words, pictures or a scannable bar code for smartphones. Mandatory in 2020. </a:t>
              </a:r>
            </a:p>
          </p:txBody>
        </p:sp>
        <p:pic>
          <p:nvPicPr>
            <p:cNvPr id="97287" name="Picture 7">
              <a:extLst>
                <a:ext uri="{FF2B5EF4-FFF2-40B4-BE49-F238E27FC236}">
                  <a16:creationId xmlns:a16="http://schemas.microsoft.com/office/drawing/2014/main" id="{E7F2ADE3-0C88-8247-82D7-86850AB10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513" y="222676"/>
              <a:ext cx="3241431" cy="310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Box 8">
              <a:extLst>
                <a:ext uri="{FF2B5EF4-FFF2-40B4-BE49-F238E27FC236}">
                  <a16:creationId xmlns:a16="http://schemas.microsoft.com/office/drawing/2014/main" id="{F498A573-BAF0-4243-88D7-9CCE8E138EA3}"/>
                </a:ext>
              </a:extLst>
            </p:cNvPr>
            <p:cNvSpPr txBox="1">
              <a:spLocks noChangeArrowheads="1"/>
            </p:cNvSpPr>
            <p:nvPr/>
          </p:nvSpPr>
          <p:spPr bwMode="auto">
            <a:xfrm>
              <a:off x="478211" y="3441049"/>
              <a:ext cx="5100034" cy="5847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a:solidFill>
                    <a:schemeClr val="accent2">
                      <a:lumMod val="75000"/>
                    </a:schemeClr>
                  </a:solidFill>
                  <a:latin typeface="Tahoma" panose="020B0604030504040204" pitchFamily="34" charset="0"/>
                </a:rPr>
                <a:t>Proposed symbols for foods with GE ingredient – must use bioengineered, not genetically modified</a:t>
              </a: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a:extLst>
              <a:ext uri="{FF2B5EF4-FFF2-40B4-BE49-F238E27FC236}">
                <a16:creationId xmlns:a16="http://schemas.microsoft.com/office/drawing/2014/main" id="{A58CCD3E-B97A-D048-AC75-BBD41E259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62650"/>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432131" name="Picture 3">
            <a:extLst>
              <a:ext uri="{FF2B5EF4-FFF2-40B4-BE49-F238E27FC236}">
                <a16:creationId xmlns:a16="http://schemas.microsoft.com/office/drawing/2014/main" id="{878DE25B-5D8E-8743-89F7-F5C305B94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4763"/>
            <a:ext cx="9159875" cy="6862763"/>
          </a:xfrm>
          <a:prstGeom prst="rect">
            <a:avLst/>
          </a:prstGeom>
          <a:noFill/>
          <a:extLst>
            <a:ext uri="{909E8E84-426E-40DD-AFC4-6F175D3DCCD1}">
              <a14:hiddenFill xmlns:a14="http://schemas.microsoft.com/office/drawing/2010/main">
                <a:solidFill>
                  <a:srgbClr val="FFFFFF"/>
                </a:solidFill>
              </a14:hiddenFill>
            </a:ext>
          </a:extLst>
        </p:spPr>
      </p:pic>
      <p:sp>
        <p:nvSpPr>
          <p:cNvPr id="432132" name="Text Box 4">
            <a:extLst>
              <a:ext uri="{FF2B5EF4-FFF2-40B4-BE49-F238E27FC236}">
                <a16:creationId xmlns:a16="http://schemas.microsoft.com/office/drawing/2014/main" id="{0359C9D5-B3C8-AB4D-86C8-B7C0A852C349}"/>
              </a:ext>
            </a:extLst>
          </p:cNvPr>
          <p:cNvSpPr txBox="1">
            <a:spLocks noChangeArrowheads="1"/>
          </p:cNvSpPr>
          <p:nvPr/>
        </p:nvSpPr>
        <p:spPr bwMode="auto">
          <a:xfrm>
            <a:off x="1584325" y="4908550"/>
            <a:ext cx="920750" cy="404813"/>
          </a:xfrm>
          <a:prstGeom prst="rect">
            <a:avLst/>
          </a:prstGeom>
          <a:solidFill>
            <a:schemeClr val="bg1"/>
          </a:solidFill>
          <a:ln w="38100">
            <a:solidFill>
              <a:schemeClr val="tx1"/>
            </a:solidFill>
            <a:miter lim="800000"/>
            <a:headEnd/>
            <a:tailEnd/>
          </a:ln>
          <a:effectLst/>
        </p:spPr>
        <p:txBody>
          <a:bodyPr wrap="none">
            <a:spAutoFit/>
          </a:bodyPr>
          <a:lstStyle/>
          <a:p>
            <a:r>
              <a:rPr lang="en-US" altLang="en-US" sz="1800" b="1">
                <a:latin typeface="Tahoma" panose="020B0604030504040204" pitchFamily="34" charset="0"/>
              </a:rPr>
              <a:t>CELLS</a:t>
            </a:r>
          </a:p>
        </p:txBody>
      </p:sp>
      <p:sp>
        <p:nvSpPr>
          <p:cNvPr id="432133" name="Line 5">
            <a:extLst>
              <a:ext uri="{FF2B5EF4-FFF2-40B4-BE49-F238E27FC236}">
                <a16:creationId xmlns:a16="http://schemas.microsoft.com/office/drawing/2014/main" id="{2E0101A9-C043-0343-9B50-D7B6A9370B8E}"/>
              </a:ext>
            </a:extLst>
          </p:cNvPr>
          <p:cNvSpPr>
            <a:spLocks noChangeShapeType="1"/>
          </p:cNvSpPr>
          <p:nvPr/>
        </p:nvSpPr>
        <p:spPr bwMode="auto">
          <a:xfrm flipV="1">
            <a:off x="2406650" y="3441700"/>
            <a:ext cx="1087438" cy="14890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34" name="Line 6">
            <a:extLst>
              <a:ext uri="{FF2B5EF4-FFF2-40B4-BE49-F238E27FC236}">
                <a16:creationId xmlns:a16="http://schemas.microsoft.com/office/drawing/2014/main" id="{38B9FA1F-92E5-AA4F-BBD9-AE6AA62E6D16}"/>
              </a:ext>
            </a:extLst>
          </p:cNvPr>
          <p:cNvSpPr>
            <a:spLocks noChangeShapeType="1"/>
          </p:cNvSpPr>
          <p:nvPr/>
        </p:nvSpPr>
        <p:spPr bwMode="auto">
          <a:xfrm flipV="1">
            <a:off x="2406650" y="2951163"/>
            <a:ext cx="752475" cy="1968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9615317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34FFD-9761-F146-98FE-F323A5911991}"/>
              </a:ext>
            </a:extLst>
          </p:cNvPr>
          <p:cNvPicPr>
            <a:picLocks noChangeAspect="1"/>
          </p:cNvPicPr>
          <p:nvPr/>
        </p:nvPicPr>
        <p:blipFill>
          <a:blip r:embed="rId2"/>
          <a:stretch>
            <a:fillRect/>
          </a:stretch>
        </p:blipFill>
        <p:spPr>
          <a:xfrm>
            <a:off x="2009317" y="1295399"/>
            <a:ext cx="5418175" cy="5395119"/>
          </a:xfrm>
          <a:prstGeom prst="rect">
            <a:avLst/>
          </a:prstGeom>
        </p:spPr>
      </p:pic>
      <p:cxnSp>
        <p:nvCxnSpPr>
          <p:cNvPr id="6" name="Straight Arrow Connector 5">
            <a:extLst>
              <a:ext uri="{FF2B5EF4-FFF2-40B4-BE49-F238E27FC236}">
                <a16:creationId xmlns:a16="http://schemas.microsoft.com/office/drawing/2014/main" id="{4D3C346F-8093-7E44-8419-480C84BA6B72}"/>
              </a:ext>
            </a:extLst>
          </p:cNvPr>
          <p:cNvCxnSpPr>
            <a:cxnSpLocks/>
          </p:cNvCxnSpPr>
          <p:nvPr/>
        </p:nvCxnSpPr>
        <p:spPr>
          <a:xfrm flipH="1">
            <a:off x="7041729" y="5640501"/>
            <a:ext cx="77152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911DE2-D8D7-5049-8D68-DB654750EDF5}"/>
              </a:ext>
            </a:extLst>
          </p:cNvPr>
          <p:cNvSpPr txBox="1"/>
          <p:nvPr/>
        </p:nvSpPr>
        <p:spPr>
          <a:xfrm>
            <a:off x="431800" y="218282"/>
            <a:ext cx="9677400" cy="954107"/>
          </a:xfrm>
          <a:prstGeom prst="rect">
            <a:avLst/>
          </a:prstGeom>
          <a:solidFill>
            <a:schemeClr val="bg1"/>
          </a:solidFill>
          <a:ln>
            <a:solidFill>
              <a:schemeClr val="tx1"/>
            </a:solidFill>
          </a:ln>
        </p:spPr>
        <p:txBody>
          <a:bodyPr wrap="square" rtlCol="0">
            <a:spAutoFit/>
          </a:bodyPr>
          <a:lstStyle/>
          <a:p>
            <a:pPr algn="ctr"/>
            <a:r>
              <a:rPr lang="en-US" sz="2800" dirty="0">
                <a:latin typeface="Chalkboard" panose="03050602040202020205" pitchFamily="66" charset="77"/>
              </a:rPr>
              <a:t>Impossible Burger contains engineered soy and bears the new label</a:t>
            </a:r>
          </a:p>
        </p:txBody>
      </p:sp>
      <p:pic>
        <p:nvPicPr>
          <p:cNvPr id="5" name="Picture 3">
            <a:extLst>
              <a:ext uri="{FF2B5EF4-FFF2-40B4-BE49-F238E27FC236}">
                <a16:creationId xmlns:a16="http://schemas.microsoft.com/office/drawing/2014/main" id="{420043D0-D55A-D143-BDA3-E71667B47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8675" y="59055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69267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0"/>
            <a:ext cx="10297055" cy="6858000"/>
          </a:xfrm>
          <a:prstGeom prst="rect">
            <a:avLst/>
          </a:prstGeom>
        </p:spPr>
      </p:pic>
      <p:sp>
        <p:nvSpPr>
          <p:cNvPr id="7" name="Rectangle 2">
            <a:extLst>
              <a:ext uri="{FF2B5EF4-FFF2-40B4-BE49-F238E27FC236}">
                <a16:creationId xmlns:a16="http://schemas.microsoft.com/office/drawing/2014/main" id="{430032B9-CB87-4F4E-BA1C-F11101285BD6}"/>
              </a:ext>
            </a:extLst>
          </p:cNvPr>
          <p:cNvSpPr txBox="1">
            <a:spLocks noChangeArrowheads="1"/>
          </p:cNvSpPr>
          <p:nvPr/>
        </p:nvSpPr>
        <p:spPr>
          <a:xfrm>
            <a:off x="765175" y="1477963"/>
            <a:ext cx="9866313" cy="4813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kern="0">
                <a:solidFill>
                  <a:srgbClr val="FFFF0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kern="0">
                <a:solidFill>
                  <a:srgbClr val="000090"/>
                </a:solidFill>
                <a:effectLst>
                  <a:outerShdw blurRad="38100" dist="38100" dir="2700000" algn="tl">
                    <a:srgbClr val="000000"/>
                  </a:outerShdw>
                </a:effectLst>
                <a:latin typeface="Chalkboard" panose="03050602040202020205" pitchFamily="66" charset="77"/>
              </a:rPr>
              <a:t>…</a:t>
            </a:r>
            <a:endParaRPr lang="en-US" altLang="en-US" kern="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kern="0" dirty="0">
              <a:solidFill>
                <a:srgbClr val="E4E0AB"/>
              </a:solidFill>
              <a:effectLst>
                <a:outerShdw blurRad="38100" dist="38100" dir="2700000" algn="tl">
                  <a:srgbClr val="000000"/>
                </a:outerShdw>
              </a:effectLst>
              <a:latin typeface="Chalkboard" panose="03050602040202020205" pitchFamily="66" charset="77"/>
            </a:endParaRPr>
          </a:p>
        </p:txBody>
      </p:sp>
      <p:sp>
        <p:nvSpPr>
          <p:cNvPr id="8" name="Text Box 3">
            <a:extLst>
              <a:ext uri="{FF2B5EF4-FFF2-40B4-BE49-F238E27FC236}">
                <a16:creationId xmlns:a16="http://schemas.microsoft.com/office/drawing/2014/main" id="{127416D2-A968-C64B-8C75-811302CB451B}"/>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extLst>
      <p:ext uri="{BB962C8B-B14F-4D97-AF65-F5344CB8AC3E}">
        <p14:creationId xmlns:p14="http://schemas.microsoft.com/office/powerpoint/2010/main" val="212125015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FB1E0AD0-ACCE-F344-A96B-7430780BA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0"/>
            <a:ext cx="112045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4">
            <a:extLst>
              <a:ext uri="{FF2B5EF4-FFF2-40B4-BE49-F238E27FC236}">
                <a16:creationId xmlns:a16="http://schemas.microsoft.com/office/drawing/2014/main" id="{9D40B157-4CFA-4B4F-99D1-47A8A4D0D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113"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6FF28321-34A7-3440-8FA2-8E34DF5BB5BD}"/>
              </a:ext>
            </a:extLst>
          </p:cNvPr>
          <p:cNvGrpSpPr>
            <a:grpSpLocks/>
          </p:cNvGrpSpPr>
          <p:nvPr/>
        </p:nvGrpSpPr>
        <p:grpSpPr bwMode="auto">
          <a:xfrm>
            <a:off x="568325" y="668338"/>
            <a:ext cx="9069388" cy="5214937"/>
            <a:chOff x="567929" y="668338"/>
            <a:chExt cx="9068991" cy="5214584"/>
          </a:xfrm>
        </p:grpSpPr>
        <p:sp>
          <p:nvSpPr>
            <p:cNvPr id="100357" name="Text Box 6">
              <a:extLst>
                <a:ext uri="{FF2B5EF4-FFF2-40B4-BE49-F238E27FC236}">
                  <a16:creationId xmlns:a16="http://schemas.microsoft.com/office/drawing/2014/main" id="{7AC10CC0-B1B1-DC41-856F-6F2E02A04AC1}"/>
                </a:ext>
              </a:extLst>
            </p:cNvPr>
            <p:cNvSpPr txBox="1">
              <a:spLocks noChangeArrowheads="1"/>
            </p:cNvSpPr>
            <p:nvPr/>
          </p:nvSpPr>
          <p:spPr bwMode="auto">
            <a:xfrm>
              <a:off x="567929" y="668338"/>
              <a:ext cx="9068991" cy="1384206"/>
            </a:xfrm>
            <a:prstGeom prst="rect">
              <a:avLst/>
            </a:prstGeom>
            <a:solidFill>
              <a:srgbClr val="005400"/>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chemeClr val="bg1"/>
                  </a:solidFill>
                  <a:latin typeface="Chalkboard" panose="03050602040202020205" pitchFamily="66" charset="77"/>
                </a:rPr>
                <a:t>Insect Resistance</a:t>
              </a:r>
            </a:p>
            <a:p>
              <a:pPr algn="ctr" eaLnBrk="1" hangingPunct="1">
                <a:spcBef>
                  <a:spcPct val="0"/>
                </a:spcBef>
                <a:buFontTx/>
                <a:buNone/>
              </a:pPr>
              <a:r>
                <a:rPr lang="en-US" altLang="en-US" sz="2600">
                  <a:solidFill>
                    <a:schemeClr val="bg1"/>
                  </a:solidFill>
                  <a:latin typeface="Chalkboard" panose="03050602040202020205" pitchFamily="66" charset="77"/>
                </a:rPr>
                <a:t>B.t. cotton and corn engineered for insect resistance with gene(s) from naturally occurring bacterium. </a:t>
              </a:r>
            </a:p>
          </p:txBody>
        </p:sp>
        <p:sp>
          <p:nvSpPr>
            <p:cNvPr id="100358" name="Text Box 6">
              <a:extLst>
                <a:ext uri="{FF2B5EF4-FFF2-40B4-BE49-F238E27FC236}">
                  <a16:creationId xmlns:a16="http://schemas.microsoft.com/office/drawing/2014/main" id="{D02B7430-88CC-6D49-AAC0-96558F52490B}"/>
                </a:ext>
              </a:extLst>
            </p:cNvPr>
            <p:cNvSpPr txBox="1">
              <a:spLocks noChangeArrowheads="1"/>
            </p:cNvSpPr>
            <p:nvPr/>
          </p:nvSpPr>
          <p:spPr bwMode="auto">
            <a:xfrm>
              <a:off x="960025" y="5390830"/>
              <a:ext cx="8295912" cy="492092"/>
            </a:xfrm>
            <a:prstGeom prst="rect">
              <a:avLst/>
            </a:prstGeom>
            <a:solidFill>
              <a:srgbClr val="005400"/>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600" b="1">
                  <a:solidFill>
                    <a:schemeClr val="bg1"/>
                  </a:solidFill>
                  <a:latin typeface="Chalkboard" panose="03050602040202020205" pitchFamily="66" charset="77"/>
                </a:rPr>
                <a:t>To date minimal insect resistance has occurred</a:t>
              </a:r>
            </a:p>
          </p:txBody>
        </p:sp>
      </p:grpSp>
      <p:sp>
        <p:nvSpPr>
          <p:cNvPr id="2" name="TextBox 1">
            <a:extLst>
              <a:ext uri="{FF2B5EF4-FFF2-40B4-BE49-F238E27FC236}">
                <a16:creationId xmlns:a16="http://schemas.microsoft.com/office/drawing/2014/main" id="{248AE6FF-FE32-B043-9A22-522D4CDFA84E}"/>
              </a:ext>
            </a:extLst>
          </p:cNvPr>
          <p:cNvSpPr txBox="1">
            <a:spLocks noChangeArrowheads="1"/>
          </p:cNvSpPr>
          <p:nvPr/>
        </p:nvSpPr>
        <p:spPr bwMode="auto">
          <a:xfrm>
            <a:off x="1012825" y="2459038"/>
            <a:ext cx="8337550" cy="1076325"/>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rgbClr val="22228B"/>
                </a:solidFill>
                <a:latin typeface="Chalkboard" panose="03050602040202020205" pitchFamily="66" charset="77"/>
              </a:rPr>
              <a:t>Development of herbicide-tolerant weeds or resistant insects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8" descr="Bt_cotton field combo.jpg">
            <a:extLst>
              <a:ext uri="{FF2B5EF4-FFF2-40B4-BE49-F238E27FC236}">
                <a16:creationId xmlns:a16="http://schemas.microsoft.com/office/drawing/2014/main" id="{673DDC5C-CC8C-0446-89B7-FB20AA1D20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solidFill>
            <a:srgbClr val="0A2E0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1378" name="Picture 3">
            <a:extLst>
              <a:ext uri="{FF2B5EF4-FFF2-40B4-BE49-F238E27FC236}">
                <a16:creationId xmlns:a16="http://schemas.microsoft.com/office/drawing/2014/main" id="{779A1065-9720-B747-ACCF-8936720BC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5">
            <a:extLst>
              <a:ext uri="{FF2B5EF4-FFF2-40B4-BE49-F238E27FC236}">
                <a16:creationId xmlns:a16="http://schemas.microsoft.com/office/drawing/2014/main" id="{2DBE1AD8-EE47-5545-B8A3-658B939074C7}"/>
              </a:ext>
            </a:extLst>
          </p:cNvPr>
          <p:cNvSpPr txBox="1">
            <a:spLocks noChangeArrowheads="1"/>
          </p:cNvSpPr>
          <p:nvPr/>
        </p:nvSpPr>
        <p:spPr bwMode="auto">
          <a:xfrm>
            <a:off x="2312988" y="6267450"/>
            <a:ext cx="7383462" cy="400050"/>
          </a:xfrm>
          <a:prstGeom prst="rect">
            <a:avLst/>
          </a:prstGeom>
          <a:solidFill>
            <a:srgbClr val="84BA46">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solidFill>
                  <a:schemeClr val="bg1"/>
                </a:solidFill>
                <a:latin typeface="Times New Roman" panose="02020603050405020304" pitchFamily="18" charset="0"/>
              </a:rPr>
              <a:t>SOURCE: Brookes, G. 2012. Genetically Engineered Crops: Environmental Impacts 1996-2009. ISB Report, January 2012, pp. 1-5</a:t>
            </a:r>
          </a:p>
          <a:p>
            <a:pPr algn="r" eaLnBrk="1" hangingPunct="1">
              <a:spcBef>
                <a:spcPct val="0"/>
              </a:spcBef>
              <a:buFontTx/>
              <a:buNone/>
            </a:pPr>
            <a:r>
              <a:rPr lang="en-US" altLang="en-US" sz="1000" i="1">
                <a:solidFill>
                  <a:schemeClr val="bg1"/>
                </a:solidFill>
                <a:latin typeface="Times New Roman" panose="02020603050405020304" pitchFamily="18" charset="0"/>
              </a:rPr>
              <a:t>Brookes, G. and Barfoot, P. 2011. Global impact of biotech crops: Environmental effects 1996-2009. GM Crops 2: 34-49</a:t>
            </a:r>
          </a:p>
        </p:txBody>
      </p:sp>
      <p:sp>
        <p:nvSpPr>
          <p:cNvPr id="101380" name="Text Box 13">
            <a:extLst>
              <a:ext uri="{FF2B5EF4-FFF2-40B4-BE49-F238E27FC236}">
                <a16:creationId xmlns:a16="http://schemas.microsoft.com/office/drawing/2014/main" id="{CCE1AD16-F61D-D442-B018-CD6072CFA874}"/>
              </a:ext>
            </a:extLst>
          </p:cNvPr>
          <p:cNvSpPr txBox="1">
            <a:spLocks noChangeArrowheads="1"/>
          </p:cNvSpPr>
          <p:nvPr/>
        </p:nvSpPr>
        <p:spPr bwMode="auto">
          <a:xfrm>
            <a:off x="373063" y="2171700"/>
            <a:ext cx="9623425" cy="954088"/>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22228B"/>
                </a:solidFill>
                <a:latin typeface="Chalkboard" panose="03050602040202020205" pitchFamily="66" charset="77"/>
              </a:rPr>
              <a:t>Environmental impact of herbicide use, measured by Environmental Impact Quotient, fell by 17.1%</a:t>
            </a:r>
          </a:p>
        </p:txBody>
      </p:sp>
      <p:sp>
        <p:nvSpPr>
          <p:cNvPr id="101381" name="TextBox 1">
            <a:extLst>
              <a:ext uri="{FF2B5EF4-FFF2-40B4-BE49-F238E27FC236}">
                <a16:creationId xmlns:a16="http://schemas.microsoft.com/office/drawing/2014/main" id="{926A31DE-E639-3A49-B44E-EE962DFA3B9D}"/>
              </a:ext>
            </a:extLst>
          </p:cNvPr>
          <p:cNvSpPr txBox="1">
            <a:spLocks noChangeArrowheads="1"/>
          </p:cNvSpPr>
          <p:nvPr/>
        </p:nvSpPr>
        <p:spPr bwMode="auto">
          <a:xfrm>
            <a:off x="806450" y="806450"/>
            <a:ext cx="8724900" cy="708025"/>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4000" b="1">
                <a:solidFill>
                  <a:srgbClr val="22228B"/>
                </a:solidFill>
                <a:latin typeface="Chalkboard" panose="03050602040202020205" pitchFamily="66" charset="77"/>
              </a:rPr>
              <a:t>What about Herbicide Tolerance?</a:t>
            </a:r>
          </a:p>
        </p:txBody>
      </p:sp>
      <p:sp>
        <p:nvSpPr>
          <p:cNvPr id="3" name="TextBox 2">
            <a:extLst>
              <a:ext uri="{FF2B5EF4-FFF2-40B4-BE49-F238E27FC236}">
                <a16:creationId xmlns:a16="http://schemas.microsoft.com/office/drawing/2014/main" id="{82CAB72B-795F-2C49-9D0A-9DAFD6DBC36E}"/>
              </a:ext>
            </a:extLst>
          </p:cNvPr>
          <p:cNvSpPr txBox="1">
            <a:spLocks noChangeArrowheads="1"/>
          </p:cNvSpPr>
          <p:nvPr/>
        </p:nvSpPr>
        <p:spPr bwMode="auto">
          <a:xfrm>
            <a:off x="1841500" y="3892550"/>
            <a:ext cx="6748463" cy="584200"/>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rgbClr val="22228B"/>
                </a:solidFill>
                <a:latin typeface="Chalkboard" panose="03050602040202020205" pitchFamily="66" charset="77"/>
              </a:rPr>
              <a:t>But is there a consequence?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5" descr="CAST_Issue_Paper_49_web_optimized_B3A13171A2185-1.jpg">
            <a:extLst>
              <a:ext uri="{FF2B5EF4-FFF2-40B4-BE49-F238E27FC236}">
                <a16:creationId xmlns:a16="http://schemas.microsoft.com/office/drawing/2014/main" id="{403BF0DA-C45E-6845-A350-5FB0A6EA34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632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4AB59CFE-7331-F747-8D7D-87B7ADFA563C}"/>
              </a:ext>
            </a:extLst>
          </p:cNvPr>
          <p:cNvGrpSpPr>
            <a:grpSpLocks/>
          </p:cNvGrpSpPr>
          <p:nvPr/>
        </p:nvGrpSpPr>
        <p:grpSpPr bwMode="auto">
          <a:xfrm>
            <a:off x="0" y="0"/>
            <a:ext cx="10363200" cy="6973888"/>
            <a:chOff x="0" y="0"/>
            <a:chExt cx="10363274" cy="6973462"/>
          </a:xfrm>
          <a:solidFill>
            <a:srgbClr val="FFFFFF"/>
          </a:solidFill>
        </p:grpSpPr>
        <p:pic>
          <p:nvPicPr>
            <p:cNvPr id="52230" name="Picture 6" descr="CAST_Issue_Paper_49_web_optimized_B3A13171A2185-1.jpg">
              <a:extLst>
                <a:ext uri="{FF2B5EF4-FFF2-40B4-BE49-F238E27FC236}">
                  <a16:creationId xmlns:a16="http://schemas.microsoft.com/office/drawing/2014/main" id="{C8324575-10BC-0D4E-9FBD-27742088ED88}"/>
                </a:ext>
              </a:extLst>
            </p:cNvPr>
            <p:cNvPicPr>
              <a:picLocks noChangeAspect="1"/>
            </p:cNvPicPr>
            <p:nvPr/>
          </p:nvPicPr>
          <p:blipFill>
            <a:blip r:embed="rId3">
              <a:lum bright="52000" contrast="-70000"/>
              <a:extLst>
                <a:ext uri="{28A0092B-C50C-407E-A947-70E740481C1C}">
                  <a14:useLocalDpi xmlns:a14="http://schemas.microsoft.com/office/drawing/2010/main" val="0"/>
                </a:ext>
              </a:extLst>
            </a:blip>
            <a:srcRect/>
            <a:stretch>
              <a:fillRect/>
            </a:stretch>
          </p:blipFill>
          <p:spPr bwMode="auto">
            <a:xfrm>
              <a:off x="0" y="0"/>
              <a:ext cx="10363274" cy="6973462"/>
            </a:xfrm>
            <a:prstGeom prst="rect">
              <a:avLst/>
            </a:prstGeom>
            <a:grpFill/>
            <a:ln>
              <a:noFill/>
            </a:ln>
            <a:extLst>
              <a:ext uri="{91240B29-F687-4f45-9708-019B960494DF}"/>
            </a:extLst>
          </p:spPr>
        </p:pic>
        <p:sp>
          <p:nvSpPr>
            <p:cNvPr id="52231" name="Text Box 13">
              <a:extLst>
                <a:ext uri="{FF2B5EF4-FFF2-40B4-BE49-F238E27FC236}">
                  <a16:creationId xmlns:a16="http://schemas.microsoft.com/office/drawing/2014/main" id="{CC3A27D0-1D84-6042-AA0D-F8611A6F950E}"/>
                </a:ext>
              </a:extLst>
            </p:cNvPr>
            <p:cNvSpPr txBox="1">
              <a:spLocks noChangeArrowheads="1"/>
            </p:cNvSpPr>
            <p:nvPr/>
          </p:nvSpPr>
          <p:spPr bwMode="auto">
            <a:xfrm>
              <a:off x="777243" y="3453513"/>
              <a:ext cx="8820213" cy="1815771"/>
            </a:xfrm>
            <a:prstGeom prst="rect">
              <a:avLst/>
            </a:prstGeom>
            <a:grpFill/>
            <a:ln w="28575" cmpd="sng">
              <a:solidFill>
                <a:srgbClr val="22228B"/>
              </a:solidFill>
              <a:miter lim="800000"/>
              <a:headEnd/>
              <a:tailEnd/>
            </a:ln>
            <a:effectLst>
              <a:outerShdw dist="38100" dir="2700000" algn="tl" rotWithShape="0">
                <a:srgbClr val="808080">
                  <a:alpha val="42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ja-JP" altLang="en-US" sz="2800" b="1" i="1" dirty="0">
                  <a:solidFill>
                    <a:srgbClr val="22228B"/>
                  </a:solidFill>
                  <a:latin typeface="Chalkboard"/>
                  <a:cs typeface="Chalkboard"/>
                </a:rPr>
                <a:t>“</a:t>
              </a:r>
              <a:r>
                <a:rPr lang="en-US" altLang="ja-JP" sz="2800" b="1" i="1" dirty="0">
                  <a:solidFill>
                    <a:srgbClr val="22228B"/>
                  </a:solidFill>
                  <a:latin typeface="Chalkboard"/>
                  <a:cs typeface="Chalkboard"/>
                </a:rPr>
                <a:t>When any single herbicide mechanism of action is </a:t>
              </a:r>
              <a:r>
                <a:rPr lang="en-US" sz="2800" b="1" i="1" dirty="0">
                  <a:solidFill>
                    <a:srgbClr val="22228B"/>
                  </a:solidFill>
                  <a:latin typeface="Chalkboard"/>
                  <a:cs typeface="Chalkboard"/>
                </a:rPr>
                <a:t>used repeatedly without alternative management tactics, selection pressure becomes intense for plants tolerant or resistant to that herbicide.</a:t>
              </a:r>
              <a:r>
                <a:rPr lang="ja-JP" altLang="en-US" sz="2800" b="1" i="1" dirty="0">
                  <a:solidFill>
                    <a:srgbClr val="22228B"/>
                  </a:solidFill>
                  <a:latin typeface="Chalkboard"/>
                  <a:cs typeface="Chalkboard"/>
                </a:rPr>
                <a:t>”</a:t>
              </a:r>
              <a:endParaRPr lang="en-US" sz="2800" b="1" i="1" dirty="0">
                <a:solidFill>
                  <a:srgbClr val="22228B"/>
                </a:solidFill>
                <a:latin typeface="Chalkboard"/>
                <a:cs typeface="Chalkboard"/>
              </a:endParaRPr>
            </a:p>
          </p:txBody>
        </p:sp>
      </p:grpSp>
      <p:pic>
        <p:nvPicPr>
          <p:cNvPr id="103427" name="Picture 3">
            <a:extLst>
              <a:ext uri="{FF2B5EF4-FFF2-40B4-BE49-F238E27FC236}">
                <a16:creationId xmlns:a16="http://schemas.microsoft.com/office/drawing/2014/main" id="{4037689F-3FAE-C94D-8467-3F0EDE3B9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5">
            <a:extLst>
              <a:ext uri="{FF2B5EF4-FFF2-40B4-BE49-F238E27FC236}">
                <a16:creationId xmlns:a16="http://schemas.microsoft.com/office/drawing/2014/main" id="{4DF626C8-1CCC-3A43-AB32-7450DE3D3E98}"/>
              </a:ext>
            </a:extLst>
          </p:cNvPr>
          <p:cNvSpPr txBox="1">
            <a:spLocks noChangeArrowheads="1"/>
          </p:cNvSpPr>
          <p:nvPr/>
        </p:nvSpPr>
        <p:spPr bwMode="auto">
          <a:xfrm>
            <a:off x="139700" y="6265863"/>
            <a:ext cx="9556750" cy="400050"/>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latin typeface="Times New Roman" panose="02020603050405020304" pitchFamily="18" charset="0"/>
              </a:rPr>
              <a:t>SOURCE: Council for Agricultural Science and Technology (CAST). 2012. Herbicide-resistant Weeds Threaten Soil Conservation Gains: Finding a Balance for Soil and Farm Sustainability. Issue Paper 49. CAST, Ames, Iowa. </a:t>
            </a:r>
            <a:r>
              <a:rPr lang="en-US" altLang="en-US" sz="1000" i="1">
                <a:hlinkClick r:id="rId5"/>
              </a:rPr>
              <a:t>http://bit.ly/w0AXOq</a:t>
            </a:r>
            <a:endParaRPr lang="en-US" altLang="en-US" sz="1000" i="1">
              <a:latin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weeds.tiff">
            <a:extLst>
              <a:ext uri="{FF2B5EF4-FFF2-40B4-BE49-F238E27FC236}">
                <a16:creationId xmlns:a16="http://schemas.microsoft.com/office/drawing/2014/main" id="{33E018CE-231F-344F-A436-AE0936BC22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59115"/>
            <a:ext cx="750093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4">
            <a:extLst>
              <a:ext uri="{FF2B5EF4-FFF2-40B4-BE49-F238E27FC236}">
                <a16:creationId xmlns:a16="http://schemas.microsoft.com/office/drawing/2014/main" id="{95532D5E-ECC7-2F4C-923A-0B63DE469F8B}"/>
              </a:ext>
            </a:extLst>
          </p:cNvPr>
          <p:cNvSpPr>
            <a:spLocks noChangeArrowheads="1"/>
          </p:cNvSpPr>
          <p:nvPr/>
        </p:nvSpPr>
        <p:spPr bwMode="auto">
          <a:xfrm>
            <a:off x="393700" y="5131178"/>
            <a:ext cx="9241631" cy="1200329"/>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r>
              <a:rPr lang="en-US" altLang="en-US" b="1" dirty="0">
                <a:solidFill>
                  <a:srgbClr val="000090"/>
                </a:solidFill>
                <a:latin typeface="Chalkboard" panose="03050602040202020205" pitchFamily="66" charset="77"/>
              </a:rPr>
              <a:t>“We’ve reached a critical tipping point in our ability to control agricultural weeds with herbicides currently on the market.” And no new classes have been developed in 30 </a:t>
            </a:r>
            <a:r>
              <a:rPr lang="en-US" altLang="en-US" b="1" dirty="0" err="1">
                <a:solidFill>
                  <a:srgbClr val="000090"/>
                </a:solidFill>
                <a:latin typeface="Chalkboard" panose="03050602040202020205" pitchFamily="66" charset="77"/>
              </a:rPr>
              <a:t>yrs</a:t>
            </a:r>
            <a:r>
              <a:rPr lang="en-US" altLang="en-US" b="1" dirty="0">
                <a:solidFill>
                  <a:srgbClr val="000090"/>
                </a:solidFill>
                <a:latin typeface="Chalkboard" panose="03050602040202020205" pitchFamily="66" charset="77"/>
              </a:rPr>
              <a:t>!</a:t>
            </a:r>
          </a:p>
        </p:txBody>
      </p:sp>
      <p:sp>
        <p:nvSpPr>
          <p:cNvPr id="131075" name="TextBox 5">
            <a:extLst>
              <a:ext uri="{FF2B5EF4-FFF2-40B4-BE49-F238E27FC236}">
                <a16:creationId xmlns:a16="http://schemas.microsoft.com/office/drawing/2014/main" id="{0F34FAC8-9A89-7A49-A244-C6E4205BCC29}"/>
              </a:ext>
            </a:extLst>
          </p:cNvPr>
          <p:cNvSpPr txBox="1">
            <a:spLocks noChangeArrowheads="1"/>
          </p:cNvSpPr>
          <p:nvPr/>
        </p:nvSpPr>
        <p:spPr bwMode="auto">
          <a:xfrm>
            <a:off x="1884363" y="6650038"/>
            <a:ext cx="82851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Times New Roman" panose="02020603050405020304" pitchFamily="18" charset="0"/>
              </a:rPr>
              <a:t>Davis AS, </a:t>
            </a:r>
            <a:r>
              <a:rPr lang="en-US" altLang="en-US" sz="1000" dirty="0" err="1">
                <a:latin typeface="Times New Roman" panose="02020603050405020304" pitchFamily="18" charset="0"/>
              </a:rPr>
              <a:t>Frisvold</a:t>
            </a:r>
            <a:r>
              <a:rPr lang="en-US" altLang="en-US" sz="1000" dirty="0">
                <a:latin typeface="Times New Roman" panose="02020603050405020304" pitchFamily="18" charset="0"/>
              </a:rPr>
              <a:t> GB. "Are herbicides a once in a century method of weed control?” 2017. Pest Management Science.  DOI: 10.1002/ps4643   </a:t>
            </a:r>
          </a:p>
        </p:txBody>
      </p:sp>
      <p:pic>
        <p:nvPicPr>
          <p:cNvPr id="5" name="Picture 14">
            <a:extLst>
              <a:ext uri="{FF2B5EF4-FFF2-40B4-BE49-F238E27FC236}">
                <a16:creationId xmlns:a16="http://schemas.microsoft.com/office/drawing/2014/main" id="{98B278D8-A00A-A646-9D4C-1EE859302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415" y="6139306"/>
            <a:ext cx="266055" cy="53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3374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37BB7-AC4C-3149-9FB3-8B4653EBC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277" y="967285"/>
            <a:ext cx="6524823" cy="5773336"/>
          </a:xfrm>
          <a:prstGeom prst="rect">
            <a:avLst/>
          </a:prstGeom>
        </p:spPr>
      </p:pic>
      <p:sp>
        <p:nvSpPr>
          <p:cNvPr id="4" name="TextBox 3">
            <a:extLst>
              <a:ext uri="{FF2B5EF4-FFF2-40B4-BE49-F238E27FC236}">
                <a16:creationId xmlns:a16="http://schemas.microsoft.com/office/drawing/2014/main" id="{E50DE6A7-555D-F94F-9C34-47A297C60E71}"/>
              </a:ext>
            </a:extLst>
          </p:cNvPr>
          <p:cNvSpPr txBox="1">
            <a:spLocks noChangeArrowheads="1"/>
          </p:cNvSpPr>
          <p:nvPr/>
        </p:nvSpPr>
        <p:spPr bwMode="auto">
          <a:xfrm>
            <a:off x="1851719" y="2834187"/>
            <a:ext cx="6865937" cy="646331"/>
          </a:xfrm>
          <a:prstGeom prst="rect">
            <a:avLst/>
          </a:prstGeom>
          <a:solidFill>
            <a:srgbClr val="FFFFFF"/>
          </a:solidFill>
          <a:ln w="19050">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dirty="0">
                <a:solidFill>
                  <a:srgbClr val="22228B"/>
                </a:solidFill>
                <a:latin typeface="Chalkboard" panose="03050602040202020205" pitchFamily="66" charset="77"/>
              </a:rPr>
              <a:t>Didn’t we already learn this?</a:t>
            </a:r>
          </a:p>
        </p:txBody>
      </p:sp>
      <p:pic>
        <p:nvPicPr>
          <p:cNvPr id="5" name="Picture 14">
            <a:extLst>
              <a:ext uri="{FF2B5EF4-FFF2-40B4-BE49-F238E27FC236}">
                <a16:creationId xmlns:a16="http://schemas.microsoft.com/office/drawing/2014/main" id="{C5C19DFF-3C5E-A345-ABC8-95B3520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7415" y="6139306"/>
            <a:ext cx="266055" cy="53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3">
            <a:extLst>
              <a:ext uri="{FF2B5EF4-FFF2-40B4-BE49-F238E27FC236}">
                <a16:creationId xmlns:a16="http://schemas.microsoft.com/office/drawing/2014/main" id="{A84D0B95-4111-2E40-9B6D-835499B55F6A}"/>
              </a:ext>
            </a:extLst>
          </p:cNvPr>
          <p:cNvSpPr txBox="1">
            <a:spLocks noChangeArrowheads="1"/>
          </p:cNvSpPr>
          <p:nvPr/>
        </p:nvSpPr>
        <p:spPr bwMode="auto">
          <a:xfrm>
            <a:off x="399726" y="51794"/>
            <a:ext cx="9512300" cy="769938"/>
          </a:xfrm>
          <a:prstGeom prst="rect">
            <a:avLst/>
          </a:prstGeom>
          <a:solidFill>
            <a:srgbClr val="FFFFFF"/>
          </a:solidFill>
          <a:ln w="28575">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200" b="1" dirty="0">
                <a:solidFill>
                  <a:srgbClr val="22228B"/>
                </a:solidFill>
                <a:latin typeface="Chalkboard" panose="03050602040202020205" pitchFamily="66" charset="77"/>
              </a:rPr>
              <a:t>Glyphosate-resistant weeds due to mutation, gene flow, weed shift – exacerbated when same herbicide is used repeatedly</a:t>
            </a:r>
          </a:p>
        </p:txBody>
      </p:sp>
    </p:spTree>
    <p:extLst>
      <p:ext uri="{BB962C8B-B14F-4D97-AF65-F5344CB8AC3E}">
        <p14:creationId xmlns:p14="http://schemas.microsoft.com/office/powerpoint/2010/main" val="205474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4">
            <a:extLst>
              <a:ext uri="{FF2B5EF4-FFF2-40B4-BE49-F238E27FC236}">
                <a16:creationId xmlns:a16="http://schemas.microsoft.com/office/drawing/2014/main" id="{8264E870-BB9F-8C42-9F00-8256F6F36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423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15">
            <a:extLst>
              <a:ext uri="{FF2B5EF4-FFF2-40B4-BE49-F238E27FC236}">
                <a16:creationId xmlns:a16="http://schemas.microsoft.com/office/drawing/2014/main" id="{B50CA830-1746-E14A-8165-246109ED2622}"/>
              </a:ext>
            </a:extLst>
          </p:cNvPr>
          <p:cNvSpPr txBox="1">
            <a:spLocks noChangeArrowheads="1"/>
          </p:cNvSpPr>
          <p:nvPr/>
        </p:nvSpPr>
        <p:spPr bwMode="auto">
          <a:xfrm>
            <a:off x="4351338" y="6338888"/>
            <a:ext cx="5399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000" i="1">
                <a:solidFill>
                  <a:schemeClr val="bg2"/>
                </a:solidFill>
                <a:latin typeface="Times New Roman" panose="02020603050405020304" pitchFamily="18" charset="0"/>
              </a:rPr>
              <a:t>SOURCE: “Breeders working on new GM sugar beet variety”, Capital Press, December 18, 2015</a:t>
            </a:r>
          </a:p>
          <a:p>
            <a:pPr algn="r">
              <a:spcBef>
                <a:spcPct val="0"/>
              </a:spcBef>
              <a:buFontTx/>
              <a:buNone/>
            </a:pPr>
            <a:r>
              <a:rPr lang="en-US" altLang="en-US" sz="1000" i="1">
                <a:solidFill>
                  <a:schemeClr val="bg2"/>
                </a:solidFill>
                <a:latin typeface="Times New Roman" panose="02020603050405020304" pitchFamily="18" charset="0"/>
              </a:rPr>
              <a:t>http://www.capitalpress.com/Idaho/20151218/breeders-working-on-new-gm-sugar-beet-variety</a:t>
            </a:r>
          </a:p>
        </p:txBody>
      </p:sp>
      <p:sp>
        <p:nvSpPr>
          <p:cNvPr id="8" name="Text Box 27">
            <a:extLst>
              <a:ext uri="{FF2B5EF4-FFF2-40B4-BE49-F238E27FC236}">
                <a16:creationId xmlns:a16="http://schemas.microsoft.com/office/drawing/2014/main" id="{504D0547-EBA9-324B-893E-CE620104AB84}"/>
              </a:ext>
            </a:extLst>
          </p:cNvPr>
          <p:cNvSpPr txBox="1">
            <a:spLocks noChangeArrowheads="1"/>
          </p:cNvSpPr>
          <p:nvPr/>
        </p:nvSpPr>
        <p:spPr bwMode="auto">
          <a:xfrm>
            <a:off x="4843463" y="1728788"/>
            <a:ext cx="5187950" cy="2062162"/>
          </a:xfrm>
          <a:prstGeom prst="rect">
            <a:avLst/>
          </a:prstGeom>
          <a:solidFill>
            <a:srgbClr val="472A0A"/>
          </a:solidFill>
          <a:ln w="9525">
            <a:noFill/>
            <a:miter lim="800000"/>
            <a:headEnd/>
            <a:tailEnd/>
          </a:ln>
          <a:effectLst>
            <a:outerShdw blurRad="50800" dist="38100" dir="2700000" algn="tl" rotWithShape="0">
              <a:srgbClr val="000000">
                <a:alpha val="43000"/>
              </a:srgbClr>
            </a:outerShdw>
          </a:effectLst>
        </p:spPr>
        <p:txBody>
          <a:bodyPr>
            <a:spAutoFit/>
          </a:bodyPr>
          <a:lstStyle>
            <a:defPPr>
              <a:defRPr lang="en-US"/>
            </a:defPPr>
            <a:lvl1pPr algn="ctr">
              <a:defRPr sz="3600" b="1" i="1">
                <a:solidFill>
                  <a:schemeClr val="bg1"/>
                </a:solidFil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altLang="ja-JP" sz="3200" dirty="0">
                <a:effectLst>
                  <a:outerShdw blurRad="50800" dist="38100" dir="2700000" algn="tl" rotWithShape="0">
                    <a:prstClr val="black">
                      <a:alpha val="40000"/>
                    </a:prstClr>
                  </a:outerShdw>
                </a:effectLst>
                <a:latin typeface="Myriad Pro"/>
                <a:cs typeface="Myriad Pro"/>
              </a:rPr>
              <a:t>Example: “Sugar beet engineered for resistance to three herbicides gives growers more options”</a:t>
            </a:r>
            <a:endParaRPr lang="en-US" sz="3200" dirty="0">
              <a:effectLst>
                <a:outerShdw blurRad="50800" dist="38100" dir="2700000" algn="tl" rotWithShape="0">
                  <a:prstClr val="black">
                    <a:alpha val="40000"/>
                  </a:prstClr>
                </a:outerShdw>
              </a:effectLst>
              <a:latin typeface="Myriad Pro"/>
              <a:cs typeface="Myriad Pro"/>
            </a:endParaRPr>
          </a:p>
        </p:txBody>
      </p:sp>
      <p:pic>
        <p:nvPicPr>
          <p:cNvPr id="107524" name="Picture 1" descr="show_picture.jpg">
            <a:extLst>
              <a:ext uri="{FF2B5EF4-FFF2-40B4-BE49-F238E27FC236}">
                <a16:creationId xmlns:a16="http://schemas.microsoft.com/office/drawing/2014/main" id="{645E510C-8A19-424D-98D7-D49278921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E6D138-D8F7-9144-AF7F-399D0F1158AA}"/>
              </a:ext>
            </a:extLst>
          </p:cNvPr>
          <p:cNvSpPr txBox="1"/>
          <p:nvPr/>
        </p:nvSpPr>
        <p:spPr>
          <a:xfrm>
            <a:off x="5060950" y="347663"/>
            <a:ext cx="4689475" cy="954087"/>
          </a:xfrm>
          <a:prstGeom prst="rect">
            <a:avLst/>
          </a:prstGeom>
          <a:solidFill>
            <a:schemeClr val="bg1">
              <a:lumMod val="95000"/>
            </a:schemeClr>
          </a:solidFill>
          <a:ln>
            <a:solidFill>
              <a:schemeClr val="tx1"/>
            </a:solidFill>
          </a:ln>
        </p:spPr>
        <p:txBody>
          <a:bodyPr>
            <a:spAutoFit/>
          </a:bodyPr>
          <a:lstStyle/>
          <a:p>
            <a:pPr algn="ctr">
              <a:defRPr/>
            </a:pPr>
            <a:r>
              <a:rPr lang="en-US" sz="2800" b="1" dirty="0">
                <a:latin typeface="Chalkboard" panose="03050602040202020205" pitchFamily="66" charset="77"/>
              </a:rPr>
              <a:t>And there are/were ways to avoid this </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99EC7-EA82-4342-AB29-217F58A0CEBC}"/>
              </a:ext>
            </a:extLst>
          </p:cNvPr>
          <p:cNvPicPr>
            <a:picLocks noChangeAspect="1"/>
          </p:cNvPicPr>
          <p:nvPr/>
        </p:nvPicPr>
        <p:blipFill>
          <a:blip r:embed="rId3">
            <a:alphaModFix amt="35000"/>
          </a:blip>
          <a:stretch>
            <a:fillRect/>
          </a:stretch>
        </p:blipFill>
        <p:spPr>
          <a:xfrm>
            <a:off x="-49411" y="15766"/>
            <a:ext cx="10297055" cy="6858000"/>
          </a:xfrm>
          <a:prstGeom prst="rect">
            <a:avLst/>
          </a:prstGeom>
        </p:spPr>
      </p:pic>
      <p:sp>
        <p:nvSpPr>
          <p:cNvPr id="7" name="Rectangle 2">
            <a:extLst>
              <a:ext uri="{FF2B5EF4-FFF2-40B4-BE49-F238E27FC236}">
                <a16:creationId xmlns:a16="http://schemas.microsoft.com/office/drawing/2014/main" id="{CA30A8AA-73EE-804B-AAC5-B30C06E3CC08}"/>
              </a:ext>
            </a:extLst>
          </p:cNvPr>
          <p:cNvSpPr txBox="1">
            <a:spLocks noChangeArrowheads="1"/>
          </p:cNvSpPr>
          <p:nvPr/>
        </p:nvSpPr>
        <p:spPr>
          <a:xfrm>
            <a:off x="765175" y="1477963"/>
            <a:ext cx="9866313" cy="4813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kern="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kern="0">
                <a:solidFill>
                  <a:srgbClr val="FFFF00"/>
                </a:solidFill>
                <a:effectLst>
                  <a:outerShdw blurRad="38100" dist="38100" dir="2700000" algn="tl">
                    <a:srgbClr val="000000"/>
                  </a:outerShdw>
                </a:effectLst>
                <a:latin typeface="Chalkboard" panose="03050602040202020205" pitchFamily="66" charset="77"/>
              </a:rPr>
              <a:t>Some additional food for thought</a:t>
            </a:r>
            <a:r>
              <a:rPr lang="is-IS" altLang="en-US" kern="0">
                <a:solidFill>
                  <a:srgbClr val="FFFF00"/>
                </a:solidFill>
                <a:effectLst>
                  <a:outerShdw blurRad="38100" dist="38100" dir="2700000" algn="tl">
                    <a:srgbClr val="000000"/>
                  </a:outerShdw>
                </a:effectLst>
                <a:latin typeface="Chalkboard" panose="03050602040202020205" pitchFamily="66" charset="77"/>
              </a:rPr>
              <a:t>…</a:t>
            </a:r>
            <a:endParaRPr lang="en-US" altLang="en-US" kern="0" dirty="0">
              <a:solidFill>
                <a:srgbClr val="FFFF00"/>
              </a:solidFill>
              <a:effectLst>
                <a:outerShdw blurRad="38100" dist="38100" dir="2700000" algn="tl">
                  <a:srgbClr val="000000"/>
                </a:outerShdw>
              </a:effectLst>
              <a:latin typeface="Chalkboard" panose="03050602040202020205" pitchFamily="66" charset="77"/>
            </a:endParaRPr>
          </a:p>
        </p:txBody>
      </p:sp>
      <p:sp>
        <p:nvSpPr>
          <p:cNvPr id="8" name="Text Box 3">
            <a:extLst>
              <a:ext uri="{FF2B5EF4-FFF2-40B4-BE49-F238E27FC236}">
                <a16:creationId xmlns:a16="http://schemas.microsoft.com/office/drawing/2014/main" id="{3563762C-8219-5E46-8A5D-2623CE0AF25B}"/>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extLst>
      <p:ext uri="{BB962C8B-B14F-4D97-AF65-F5344CB8AC3E}">
        <p14:creationId xmlns:p14="http://schemas.microsoft.com/office/powerpoint/2010/main" val="344290790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a:extLst>
              <a:ext uri="{FF2B5EF4-FFF2-40B4-BE49-F238E27FC236}">
                <a16:creationId xmlns:a16="http://schemas.microsoft.com/office/drawing/2014/main" id="{682760F2-25AD-8043-AACC-8A8BE6BC25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1052513"/>
            <a:ext cx="250825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4">
            <a:extLst>
              <a:ext uri="{FF2B5EF4-FFF2-40B4-BE49-F238E27FC236}">
                <a16:creationId xmlns:a16="http://schemas.microsoft.com/office/drawing/2014/main" id="{7DDE86F3-B717-0041-91E0-58F7D8466D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1257300"/>
            <a:ext cx="3640138" cy="2073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2F8D61-15EC-A240-8B5F-0C0A0153D0EC}"/>
              </a:ext>
            </a:extLst>
          </p:cNvPr>
          <p:cNvSpPr txBox="1">
            <a:spLocks noChangeArrowheads="1"/>
          </p:cNvSpPr>
          <p:nvPr/>
        </p:nvSpPr>
        <p:spPr bwMode="auto">
          <a:xfrm>
            <a:off x="1023938" y="3570288"/>
            <a:ext cx="8258175" cy="2678112"/>
          </a:xfrm>
          <a:prstGeom prst="rect">
            <a:avLst/>
          </a:prstGeom>
          <a:solidFill>
            <a:srgbClr val="FFFFFF"/>
          </a:solidFill>
          <a:ln w="9525">
            <a:solidFill>
              <a:schemeClr val="tx1"/>
            </a:solidFill>
            <a:miter lim="800000"/>
            <a:headEnd/>
            <a:tailEnd/>
          </a:ln>
        </p:spPr>
        <p:txBody>
          <a:bodyPr>
            <a:spAutoFit/>
          </a:bodyPr>
          <a:lstStyle>
            <a:lvl1pPr marL="285750" indent="-285750">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 typeface="Wingdings" pitchFamily="2" charset="2"/>
              <a:buChar char="Ø"/>
            </a:pPr>
            <a:r>
              <a:rPr lang="en-US" altLang="en-US" sz="2400" b="1">
                <a:solidFill>
                  <a:srgbClr val="000090"/>
                </a:solidFill>
                <a:latin typeface="Chalkboard" panose="03050602040202020205" pitchFamily="66" charset="77"/>
              </a:rPr>
              <a:t>Nigeria: little over twice the size of California</a:t>
            </a:r>
          </a:p>
          <a:p>
            <a:pPr eaLnBrk="1" hangingPunct="1">
              <a:spcBef>
                <a:spcPct val="0"/>
              </a:spcBef>
              <a:buFont typeface="Wingdings" pitchFamily="2" charset="2"/>
              <a:buChar char="Ø"/>
            </a:pPr>
            <a:r>
              <a:rPr lang="en-US" altLang="en-US" sz="2400" b="1">
                <a:solidFill>
                  <a:srgbClr val="000090"/>
                </a:solidFill>
                <a:latin typeface="Chalkboard" panose="03050602040202020205" pitchFamily="66" charset="77"/>
              </a:rPr>
              <a:t>75% more arable land than U.S.</a:t>
            </a:r>
          </a:p>
          <a:p>
            <a:pPr eaLnBrk="1" hangingPunct="1">
              <a:spcBef>
                <a:spcPct val="0"/>
              </a:spcBef>
              <a:buFont typeface="Wingdings" pitchFamily="2" charset="2"/>
              <a:buChar char="Ø"/>
            </a:pPr>
            <a:r>
              <a:rPr lang="en-US" altLang="en-US" sz="2400" b="1">
                <a:solidFill>
                  <a:srgbClr val="000090"/>
                </a:solidFill>
                <a:latin typeface="Chalkboard" panose="03050602040202020205" pitchFamily="66" charset="77"/>
              </a:rPr>
              <a:t>But 5 times less land per capita than in U.S.</a:t>
            </a:r>
          </a:p>
          <a:p>
            <a:pPr eaLnBrk="1" hangingPunct="1">
              <a:spcBef>
                <a:spcPct val="0"/>
              </a:spcBef>
              <a:buFont typeface="Wingdings" pitchFamily="2" charset="2"/>
              <a:buChar char="Ø"/>
            </a:pPr>
            <a:r>
              <a:rPr lang="en-US" altLang="en-US" b="1">
                <a:solidFill>
                  <a:srgbClr val="000090"/>
                </a:solidFill>
                <a:latin typeface="Chalkboard" panose="03050602040202020205" pitchFamily="66" charset="77"/>
              </a:rPr>
              <a:t>In 2050, expected to be third most populous country in the world overtaking the U.S.</a:t>
            </a:r>
          </a:p>
        </p:txBody>
      </p:sp>
      <p:sp>
        <p:nvSpPr>
          <p:cNvPr id="111620" name="TextBox 1">
            <a:extLst>
              <a:ext uri="{FF2B5EF4-FFF2-40B4-BE49-F238E27FC236}">
                <a16:creationId xmlns:a16="http://schemas.microsoft.com/office/drawing/2014/main" id="{6C1E638A-0E32-CF44-BC2A-DC94D430799D}"/>
              </a:ext>
            </a:extLst>
          </p:cNvPr>
          <p:cNvSpPr txBox="1">
            <a:spLocks noChangeArrowheads="1"/>
          </p:cNvSpPr>
          <p:nvPr/>
        </p:nvSpPr>
        <p:spPr bwMode="auto">
          <a:xfrm>
            <a:off x="3048000" y="282575"/>
            <a:ext cx="4202113" cy="646113"/>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90"/>
                </a:solidFill>
                <a:latin typeface="Chalkboard" panose="03050602040202020205" pitchFamily="66" charset="77"/>
              </a:rPr>
              <a:t>Consider This…</a:t>
            </a:r>
          </a:p>
        </p:txBody>
      </p:sp>
      <p:sp>
        <p:nvSpPr>
          <p:cNvPr id="111621" name="TextBox 1">
            <a:extLst>
              <a:ext uri="{FF2B5EF4-FFF2-40B4-BE49-F238E27FC236}">
                <a16:creationId xmlns:a16="http://schemas.microsoft.com/office/drawing/2014/main" id="{A9C8C507-EE42-3541-AC75-3F2F9196963E}"/>
              </a:ext>
            </a:extLst>
          </p:cNvPr>
          <p:cNvSpPr txBox="1">
            <a:spLocks noChangeArrowheads="1"/>
          </p:cNvSpPr>
          <p:nvPr/>
        </p:nvSpPr>
        <p:spPr bwMode="auto">
          <a:xfrm>
            <a:off x="3527425" y="6461125"/>
            <a:ext cx="641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a:t>Source: United Nations http://www.un.org/apps/news/story.asp?NewsID=51526#.WRC5wFPytp8 </a:t>
            </a:r>
          </a:p>
        </p:txBody>
      </p:sp>
      <p:pic>
        <p:nvPicPr>
          <p:cNvPr id="111622" name="Picture 4">
            <a:extLst>
              <a:ext uri="{FF2B5EF4-FFF2-40B4-BE49-F238E27FC236}">
                <a16:creationId xmlns:a16="http://schemas.microsoft.com/office/drawing/2014/main" id="{64DE29F4-9CDA-CE4C-A0AC-B58479D86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a:extLst>
              <a:ext uri="{FF2B5EF4-FFF2-40B4-BE49-F238E27FC236}">
                <a16:creationId xmlns:a16="http://schemas.microsoft.com/office/drawing/2014/main" id="{3447936B-7FC3-0F4A-BC0D-0CB3AFBC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48363"/>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433155" name="Picture 3">
            <a:extLst>
              <a:ext uri="{FF2B5EF4-FFF2-40B4-BE49-F238E27FC236}">
                <a16:creationId xmlns:a16="http://schemas.microsoft.com/office/drawing/2014/main" id="{41D7314D-E8E8-3846-AE66-26AD9F47E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24728"/>
            <a:ext cx="9159875" cy="6862763"/>
          </a:xfrm>
          <a:prstGeom prst="rect">
            <a:avLst/>
          </a:prstGeom>
          <a:solidFill>
            <a:schemeClr val="bg1"/>
          </a:solidFill>
        </p:spPr>
      </p:pic>
      <p:sp>
        <p:nvSpPr>
          <p:cNvPr id="433156" name="Text Box 4">
            <a:extLst>
              <a:ext uri="{FF2B5EF4-FFF2-40B4-BE49-F238E27FC236}">
                <a16:creationId xmlns:a16="http://schemas.microsoft.com/office/drawing/2014/main" id="{8E53867B-208E-4E47-90A5-327E9D8A7CB5}"/>
              </a:ext>
            </a:extLst>
          </p:cNvPr>
          <p:cNvSpPr txBox="1">
            <a:spLocks noChangeArrowheads="1"/>
          </p:cNvSpPr>
          <p:nvPr/>
        </p:nvSpPr>
        <p:spPr bwMode="auto">
          <a:xfrm>
            <a:off x="7591425" y="1809750"/>
            <a:ext cx="1212850" cy="395288"/>
          </a:xfrm>
          <a:prstGeom prst="rect">
            <a:avLst/>
          </a:prstGeom>
          <a:solidFill>
            <a:schemeClr val="bg1"/>
          </a:solidFill>
          <a:ln w="28575">
            <a:solidFill>
              <a:schemeClr val="tx1"/>
            </a:solidFill>
            <a:miter lim="800000"/>
            <a:headEnd/>
            <a:tailEnd/>
          </a:ln>
          <a:effectLst/>
        </p:spPr>
        <p:txBody>
          <a:bodyPr wrap="none">
            <a:spAutoFit/>
          </a:bodyPr>
          <a:lstStyle/>
          <a:p>
            <a:r>
              <a:rPr lang="en-US" altLang="en-US" sz="1800" b="1">
                <a:latin typeface="Tahoma" panose="020B0604030504040204" pitchFamily="34" charset="0"/>
              </a:rPr>
              <a:t>Cell Wall</a:t>
            </a:r>
          </a:p>
        </p:txBody>
      </p:sp>
      <p:sp>
        <p:nvSpPr>
          <p:cNvPr id="433157" name="Line 5">
            <a:extLst>
              <a:ext uri="{FF2B5EF4-FFF2-40B4-BE49-F238E27FC236}">
                <a16:creationId xmlns:a16="http://schemas.microsoft.com/office/drawing/2014/main" id="{4D4A3179-1B00-7A40-A321-9F46AAF72652}"/>
              </a:ext>
            </a:extLst>
          </p:cNvPr>
          <p:cNvSpPr>
            <a:spLocks noChangeShapeType="1"/>
          </p:cNvSpPr>
          <p:nvPr/>
        </p:nvSpPr>
        <p:spPr bwMode="auto">
          <a:xfrm flipH="1">
            <a:off x="6667500" y="2032000"/>
            <a:ext cx="838200" cy="558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158" name="Text Box 6">
            <a:extLst>
              <a:ext uri="{FF2B5EF4-FFF2-40B4-BE49-F238E27FC236}">
                <a16:creationId xmlns:a16="http://schemas.microsoft.com/office/drawing/2014/main" id="{3BBE1975-ABA2-9E4F-8227-0EBE7A3260EE}"/>
              </a:ext>
            </a:extLst>
          </p:cNvPr>
          <p:cNvSpPr txBox="1">
            <a:spLocks noChangeArrowheads="1"/>
          </p:cNvSpPr>
          <p:nvPr/>
        </p:nvSpPr>
        <p:spPr bwMode="auto">
          <a:xfrm>
            <a:off x="2895600" y="2007394"/>
            <a:ext cx="1130300" cy="395288"/>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altLang="en-US" sz="1800" b="1">
                <a:latin typeface="Tahoma" panose="020B0604030504040204" pitchFamily="34" charset="0"/>
              </a:rPr>
              <a:t>Nucleus</a:t>
            </a:r>
          </a:p>
        </p:txBody>
      </p:sp>
      <p:sp>
        <p:nvSpPr>
          <p:cNvPr id="433159" name="Line 7">
            <a:extLst>
              <a:ext uri="{FF2B5EF4-FFF2-40B4-BE49-F238E27FC236}">
                <a16:creationId xmlns:a16="http://schemas.microsoft.com/office/drawing/2014/main" id="{A29CC0AD-C2A6-694E-8137-A30A198539F8}"/>
              </a:ext>
            </a:extLst>
          </p:cNvPr>
          <p:cNvSpPr>
            <a:spLocks noChangeShapeType="1"/>
          </p:cNvSpPr>
          <p:nvPr/>
        </p:nvSpPr>
        <p:spPr bwMode="auto">
          <a:xfrm>
            <a:off x="4025900" y="2209800"/>
            <a:ext cx="622300" cy="279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7463574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
            <a:extLst>
              <a:ext uri="{FF2B5EF4-FFF2-40B4-BE49-F238E27FC236}">
                <a16:creationId xmlns:a16="http://schemas.microsoft.com/office/drawing/2014/main" id="{C9EA9D46-D05F-0B46-8B84-FA3E749AC434}"/>
              </a:ext>
            </a:extLst>
          </p:cNvPr>
          <p:cNvSpPr txBox="1">
            <a:spLocks noChangeArrowheads="1"/>
          </p:cNvSpPr>
          <p:nvPr/>
        </p:nvSpPr>
        <p:spPr bwMode="auto">
          <a:xfrm>
            <a:off x="476250" y="992188"/>
            <a:ext cx="9170988" cy="892175"/>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90"/>
                </a:solidFill>
                <a:latin typeface="Chalkboard" panose="03050602040202020205" pitchFamily="66" charset="77"/>
              </a:rPr>
              <a:t>If food waste were a country, it would rank behind only the US and China for greenhouse gas emissions. </a:t>
            </a:r>
          </a:p>
        </p:txBody>
      </p:sp>
      <p:sp>
        <p:nvSpPr>
          <p:cNvPr id="113666" name="TextBox 2">
            <a:extLst>
              <a:ext uri="{FF2B5EF4-FFF2-40B4-BE49-F238E27FC236}">
                <a16:creationId xmlns:a16="http://schemas.microsoft.com/office/drawing/2014/main" id="{ADAB8281-0177-C743-A7ED-D2F4EA91FEA0}"/>
              </a:ext>
            </a:extLst>
          </p:cNvPr>
          <p:cNvSpPr txBox="1">
            <a:spLocks noChangeArrowheads="1"/>
          </p:cNvSpPr>
          <p:nvPr/>
        </p:nvSpPr>
        <p:spPr bwMode="auto">
          <a:xfrm>
            <a:off x="5856288" y="6442075"/>
            <a:ext cx="4268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XiaoZhi Lim | January 27, 2017 | Genetic Literacy Project</a:t>
            </a:r>
          </a:p>
        </p:txBody>
      </p:sp>
      <p:sp>
        <p:nvSpPr>
          <p:cNvPr id="35843" name="TextBox 3">
            <a:extLst>
              <a:ext uri="{FF2B5EF4-FFF2-40B4-BE49-F238E27FC236}">
                <a16:creationId xmlns:a16="http://schemas.microsoft.com/office/drawing/2014/main" id="{AD49D451-8A4C-CF4C-9A05-009989D62529}"/>
              </a:ext>
            </a:extLst>
          </p:cNvPr>
          <p:cNvSpPr txBox="1">
            <a:spLocks noChangeArrowheads="1"/>
          </p:cNvSpPr>
          <p:nvPr/>
        </p:nvSpPr>
        <p:spPr bwMode="auto">
          <a:xfrm>
            <a:off x="1058863" y="5127625"/>
            <a:ext cx="8183562" cy="892175"/>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90"/>
                </a:solidFill>
                <a:latin typeface="Chalkboard" panose="03050602040202020205" pitchFamily="66" charset="77"/>
              </a:rPr>
              <a:t>And</a:t>
            </a:r>
            <a:r>
              <a:rPr lang="is-IS" altLang="en-US" sz="2600" b="1">
                <a:solidFill>
                  <a:srgbClr val="000090"/>
                </a:solidFill>
                <a:latin typeface="Chalkboard" panose="03050602040202020205" pitchFamily="66" charset="77"/>
              </a:rPr>
              <a:t>…</a:t>
            </a:r>
            <a:r>
              <a:rPr lang="en-US" altLang="en-US" sz="2600" b="1">
                <a:solidFill>
                  <a:srgbClr val="000090"/>
                </a:solidFill>
                <a:latin typeface="Chalkboard" panose="03050602040202020205" pitchFamily="66" charset="77"/>
              </a:rPr>
              <a:t>production of wasted food uses 28% of the world’s agricultural area.</a:t>
            </a:r>
          </a:p>
        </p:txBody>
      </p:sp>
      <p:pic>
        <p:nvPicPr>
          <p:cNvPr id="113668" name="Picture 4">
            <a:extLst>
              <a:ext uri="{FF2B5EF4-FFF2-40B4-BE49-F238E27FC236}">
                <a16:creationId xmlns:a16="http://schemas.microsoft.com/office/drawing/2014/main" id="{313980E3-CFF5-074A-B908-E0B7AEEF72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170113"/>
            <a:ext cx="4286250" cy="275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669" name="TextBox 1">
            <a:extLst>
              <a:ext uri="{FF2B5EF4-FFF2-40B4-BE49-F238E27FC236}">
                <a16:creationId xmlns:a16="http://schemas.microsoft.com/office/drawing/2014/main" id="{2F7B2320-E625-2B47-8F4E-3B3E54F58676}"/>
              </a:ext>
            </a:extLst>
          </p:cNvPr>
          <p:cNvSpPr txBox="1">
            <a:spLocks noChangeArrowheads="1"/>
          </p:cNvSpPr>
          <p:nvPr/>
        </p:nvSpPr>
        <p:spPr bwMode="auto">
          <a:xfrm>
            <a:off x="3425825" y="203200"/>
            <a:ext cx="3414713" cy="646113"/>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90"/>
                </a:solidFill>
                <a:latin typeface="Chalkboard" panose="03050602040202020205" pitchFamily="66" charset="77"/>
              </a:rPr>
              <a:t>And this…</a:t>
            </a:r>
          </a:p>
        </p:txBody>
      </p:sp>
      <p:pic>
        <p:nvPicPr>
          <p:cNvPr id="113670" name="Picture 4">
            <a:extLst>
              <a:ext uri="{FF2B5EF4-FFF2-40B4-BE49-F238E27FC236}">
                <a16:creationId xmlns:a16="http://schemas.microsoft.com/office/drawing/2014/main" id="{23589077-D2B9-9340-BDCF-EE49D2709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BBBA8-A81A-AE42-B17A-9DFD497C3B4A}"/>
              </a:ext>
            </a:extLst>
          </p:cNvPr>
          <p:cNvPicPr>
            <a:picLocks noChangeAspect="1"/>
          </p:cNvPicPr>
          <p:nvPr/>
        </p:nvPicPr>
        <p:blipFill>
          <a:blip r:embed="rId2"/>
          <a:stretch>
            <a:fillRect/>
          </a:stretch>
        </p:blipFill>
        <p:spPr>
          <a:xfrm>
            <a:off x="2184058" y="1101293"/>
            <a:ext cx="5209519" cy="5485476"/>
          </a:xfrm>
          <a:prstGeom prst="rect">
            <a:avLst/>
          </a:prstGeom>
        </p:spPr>
      </p:pic>
      <p:sp>
        <p:nvSpPr>
          <p:cNvPr id="5" name="Text Box 6">
            <a:extLst>
              <a:ext uri="{FF2B5EF4-FFF2-40B4-BE49-F238E27FC236}">
                <a16:creationId xmlns:a16="http://schemas.microsoft.com/office/drawing/2014/main" id="{8F25F2A9-D52C-F24C-9E87-FBDC5FEC71D8}"/>
              </a:ext>
            </a:extLst>
          </p:cNvPr>
          <p:cNvSpPr txBox="1">
            <a:spLocks noChangeArrowheads="1"/>
          </p:cNvSpPr>
          <p:nvPr/>
        </p:nvSpPr>
        <p:spPr bwMode="auto">
          <a:xfrm>
            <a:off x="2083194" y="6635760"/>
            <a:ext cx="6916936"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r>
              <a:rPr lang="en-US" altLang="en-US" sz="844" i="1" dirty="0">
                <a:solidFill>
                  <a:schemeClr val="tx1">
                    <a:lumMod val="75000"/>
                    <a:lumOff val="25000"/>
                  </a:schemeClr>
                </a:solidFill>
              </a:rPr>
              <a:t>SOURCE:  </a:t>
            </a:r>
            <a:r>
              <a:rPr lang="en-US" altLang="en-US" sz="844" i="1" dirty="0" err="1">
                <a:solidFill>
                  <a:schemeClr val="tx1">
                    <a:lumMod val="75000"/>
                    <a:lumOff val="25000"/>
                  </a:schemeClr>
                </a:solidFill>
              </a:rPr>
              <a:t>Akst</a:t>
            </a:r>
            <a:r>
              <a:rPr lang="en-US" altLang="en-US" sz="844" i="1" dirty="0">
                <a:solidFill>
                  <a:schemeClr val="tx1">
                    <a:lumMod val="75000"/>
                    <a:lumOff val="25000"/>
                  </a:schemeClr>
                </a:solidFill>
              </a:rPr>
              <a:t>, J. The Scientist June 11, 2019 </a:t>
            </a:r>
          </a:p>
        </p:txBody>
      </p:sp>
      <p:sp>
        <p:nvSpPr>
          <p:cNvPr id="4" name="TextBox 1">
            <a:extLst>
              <a:ext uri="{FF2B5EF4-FFF2-40B4-BE49-F238E27FC236}">
                <a16:creationId xmlns:a16="http://schemas.microsoft.com/office/drawing/2014/main" id="{5A271844-BD46-1C47-B264-EB03769E4EE6}"/>
              </a:ext>
            </a:extLst>
          </p:cNvPr>
          <p:cNvSpPr txBox="1">
            <a:spLocks noChangeArrowheads="1"/>
          </p:cNvSpPr>
          <p:nvPr/>
        </p:nvSpPr>
        <p:spPr bwMode="auto">
          <a:xfrm>
            <a:off x="2687760" y="228138"/>
            <a:ext cx="4202113" cy="646113"/>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dirty="0">
                <a:solidFill>
                  <a:srgbClr val="000090"/>
                </a:solidFill>
                <a:latin typeface="Chalkboard" panose="03050602040202020205" pitchFamily="66" charset="77"/>
              </a:rPr>
              <a:t>And this…</a:t>
            </a:r>
          </a:p>
        </p:txBody>
      </p:sp>
      <p:sp>
        <p:nvSpPr>
          <p:cNvPr id="2" name="TextBox 1">
            <a:extLst>
              <a:ext uri="{FF2B5EF4-FFF2-40B4-BE49-F238E27FC236}">
                <a16:creationId xmlns:a16="http://schemas.microsoft.com/office/drawing/2014/main" id="{0775A1A6-C03F-CF4D-999C-5A6230AA4867}"/>
              </a:ext>
            </a:extLst>
          </p:cNvPr>
          <p:cNvSpPr txBox="1"/>
          <p:nvPr/>
        </p:nvSpPr>
        <p:spPr>
          <a:xfrm>
            <a:off x="7524206" y="2468880"/>
            <a:ext cx="2579914" cy="461665"/>
          </a:xfrm>
          <a:prstGeom prst="rect">
            <a:avLst/>
          </a:prstGeom>
          <a:solidFill>
            <a:schemeClr val="bg1"/>
          </a:solidFill>
          <a:ln w="12700">
            <a:solidFill>
              <a:schemeClr val="accent2">
                <a:lumMod val="75000"/>
              </a:schemeClr>
            </a:solidFill>
          </a:ln>
        </p:spPr>
        <p:txBody>
          <a:bodyPr wrap="square" rtlCol="0">
            <a:spAutoFit/>
          </a:bodyPr>
          <a:lstStyle/>
          <a:p>
            <a:r>
              <a:rPr lang="en-US" b="1" dirty="0">
                <a:solidFill>
                  <a:schemeClr val="accent2">
                    <a:lumMod val="75000"/>
                  </a:schemeClr>
                </a:solidFill>
                <a:latin typeface="Chalkboard" panose="03050602040202020205" pitchFamily="66" charset="77"/>
              </a:rPr>
              <a:t>Loss of diversity</a:t>
            </a:r>
          </a:p>
        </p:txBody>
      </p:sp>
      <p:sp>
        <p:nvSpPr>
          <p:cNvPr id="6" name="TextBox 1">
            <a:extLst>
              <a:ext uri="{FF2B5EF4-FFF2-40B4-BE49-F238E27FC236}">
                <a16:creationId xmlns:a16="http://schemas.microsoft.com/office/drawing/2014/main" id="{D99C21A3-BFD9-004B-A3E0-2F71D7D30B09}"/>
              </a:ext>
            </a:extLst>
          </p:cNvPr>
          <p:cNvSpPr txBox="1">
            <a:spLocks noChangeArrowheads="1"/>
          </p:cNvSpPr>
          <p:nvPr/>
        </p:nvSpPr>
        <p:spPr bwMode="auto">
          <a:xfrm>
            <a:off x="541564" y="5381308"/>
            <a:ext cx="9170988" cy="1292662"/>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dirty="0">
                <a:solidFill>
                  <a:srgbClr val="000090"/>
                </a:solidFill>
                <a:latin typeface="Chalkboard" panose="03050602040202020205" pitchFamily="66" charset="77"/>
              </a:rPr>
              <a:t>In the past 250 years, 571 plant species have gone extinct; four times more than the number of plant extinctions on record</a:t>
            </a:r>
          </a:p>
        </p:txBody>
      </p:sp>
    </p:spTree>
    <p:extLst>
      <p:ext uri="{BB962C8B-B14F-4D97-AF65-F5344CB8AC3E}">
        <p14:creationId xmlns:p14="http://schemas.microsoft.com/office/powerpoint/2010/main" val="24421815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0410FA-66C7-5B4F-ACC4-B7EB12DF1492}"/>
              </a:ext>
            </a:extLst>
          </p:cNvPr>
          <p:cNvSpPr txBox="1">
            <a:spLocks noChangeArrowheads="1"/>
          </p:cNvSpPr>
          <p:nvPr/>
        </p:nvSpPr>
        <p:spPr bwMode="auto">
          <a:xfrm>
            <a:off x="2687760" y="228138"/>
            <a:ext cx="4202113" cy="646113"/>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dirty="0">
                <a:solidFill>
                  <a:srgbClr val="000090"/>
                </a:solidFill>
                <a:latin typeface="Chalkboard" panose="03050602040202020205" pitchFamily="66" charset="77"/>
              </a:rPr>
              <a:t>And this…</a:t>
            </a:r>
          </a:p>
        </p:txBody>
      </p:sp>
      <p:pic>
        <p:nvPicPr>
          <p:cNvPr id="3" name="Picture 2">
            <a:extLst>
              <a:ext uri="{FF2B5EF4-FFF2-40B4-BE49-F238E27FC236}">
                <a16:creationId xmlns:a16="http://schemas.microsoft.com/office/drawing/2014/main" id="{586FC896-0A94-D84C-9DF9-7E8BEDA05790}"/>
              </a:ext>
            </a:extLst>
          </p:cNvPr>
          <p:cNvPicPr>
            <a:picLocks noChangeAspect="1"/>
          </p:cNvPicPr>
          <p:nvPr/>
        </p:nvPicPr>
        <p:blipFill>
          <a:blip r:embed="rId2"/>
          <a:stretch>
            <a:fillRect/>
          </a:stretch>
        </p:blipFill>
        <p:spPr>
          <a:xfrm>
            <a:off x="1119596" y="3323581"/>
            <a:ext cx="5207000" cy="2921000"/>
          </a:xfrm>
          <a:prstGeom prst="rect">
            <a:avLst/>
          </a:prstGeom>
          <a:ln>
            <a:solidFill>
              <a:schemeClr val="bg1"/>
            </a:solidFill>
          </a:ln>
        </p:spPr>
      </p:pic>
      <p:sp>
        <p:nvSpPr>
          <p:cNvPr id="4" name="TextBox 3">
            <a:extLst>
              <a:ext uri="{FF2B5EF4-FFF2-40B4-BE49-F238E27FC236}">
                <a16:creationId xmlns:a16="http://schemas.microsoft.com/office/drawing/2014/main" id="{6A0FD149-41D5-B246-B9EF-98A9098B7BF9}"/>
              </a:ext>
            </a:extLst>
          </p:cNvPr>
          <p:cNvSpPr txBox="1"/>
          <p:nvPr/>
        </p:nvSpPr>
        <p:spPr>
          <a:xfrm>
            <a:off x="1839432" y="6350000"/>
            <a:ext cx="3767328" cy="400110"/>
          </a:xfrm>
          <a:prstGeom prst="rect">
            <a:avLst/>
          </a:prstGeom>
          <a:solidFill>
            <a:schemeClr val="bg1"/>
          </a:solidFill>
          <a:ln>
            <a:solidFill>
              <a:srgbClr val="000000"/>
            </a:solidFill>
          </a:ln>
        </p:spPr>
        <p:txBody>
          <a:bodyPr wrap="square" rtlCol="0">
            <a:spAutoFit/>
          </a:bodyPr>
          <a:lstStyle/>
          <a:p>
            <a:pPr algn="ctr"/>
            <a:r>
              <a:rPr lang="en-US" sz="2000" dirty="0">
                <a:solidFill>
                  <a:srgbClr val="000090"/>
                </a:solidFill>
                <a:latin typeface="Chalkboard" panose="03050602040202020205" pitchFamily="66" charset="77"/>
              </a:rPr>
              <a:t>Camp and Woolsey Fires</a:t>
            </a:r>
          </a:p>
        </p:txBody>
      </p:sp>
      <p:sp>
        <p:nvSpPr>
          <p:cNvPr id="5" name="TextBox 4">
            <a:extLst>
              <a:ext uri="{FF2B5EF4-FFF2-40B4-BE49-F238E27FC236}">
                <a16:creationId xmlns:a16="http://schemas.microsoft.com/office/drawing/2014/main" id="{C336D57E-C66B-1A44-BDCA-217570D819DB}"/>
              </a:ext>
            </a:extLst>
          </p:cNvPr>
          <p:cNvSpPr txBox="1"/>
          <p:nvPr/>
        </p:nvSpPr>
        <p:spPr>
          <a:xfrm>
            <a:off x="7001922" y="3855720"/>
            <a:ext cx="2579914" cy="830997"/>
          </a:xfrm>
          <a:prstGeom prst="rect">
            <a:avLst/>
          </a:prstGeom>
          <a:solidFill>
            <a:schemeClr val="bg1"/>
          </a:solidFill>
          <a:ln w="12700">
            <a:solidFill>
              <a:schemeClr val="accent2">
                <a:lumMod val="75000"/>
              </a:schemeClr>
            </a:solidFill>
          </a:ln>
        </p:spPr>
        <p:txBody>
          <a:bodyPr wrap="square" rtlCol="0">
            <a:spAutoFit/>
          </a:bodyPr>
          <a:lstStyle/>
          <a:p>
            <a:pPr algn="ctr"/>
            <a:r>
              <a:rPr lang="en-US" b="1" dirty="0">
                <a:solidFill>
                  <a:schemeClr val="accent2">
                    <a:lumMod val="75000"/>
                  </a:schemeClr>
                </a:solidFill>
                <a:latin typeface="Chalkboard" panose="03050602040202020205" pitchFamily="66" charset="77"/>
              </a:rPr>
              <a:t>Impact of Climate Change</a:t>
            </a:r>
          </a:p>
        </p:txBody>
      </p:sp>
      <p:pic>
        <p:nvPicPr>
          <p:cNvPr id="7" name="Picture 6" descr="A picture containing food&#10;&#10;Description automatically generated">
            <a:extLst>
              <a:ext uri="{FF2B5EF4-FFF2-40B4-BE49-F238E27FC236}">
                <a16:creationId xmlns:a16="http://schemas.microsoft.com/office/drawing/2014/main" id="{F4EBCAF6-A341-D547-B0A3-9DA07995F022}"/>
              </a:ext>
            </a:extLst>
          </p:cNvPr>
          <p:cNvPicPr>
            <a:picLocks noChangeAspect="1"/>
          </p:cNvPicPr>
          <p:nvPr/>
        </p:nvPicPr>
        <p:blipFill>
          <a:blip r:embed="rId3"/>
          <a:stretch>
            <a:fillRect/>
          </a:stretch>
        </p:blipFill>
        <p:spPr>
          <a:xfrm>
            <a:off x="287746" y="1221737"/>
            <a:ext cx="6870700" cy="1996426"/>
          </a:xfrm>
          <a:prstGeom prst="rect">
            <a:avLst/>
          </a:prstGeom>
        </p:spPr>
      </p:pic>
      <p:pic>
        <p:nvPicPr>
          <p:cNvPr id="9" name="Picture 8">
            <a:extLst>
              <a:ext uri="{FF2B5EF4-FFF2-40B4-BE49-F238E27FC236}">
                <a16:creationId xmlns:a16="http://schemas.microsoft.com/office/drawing/2014/main" id="{A0CB470C-3205-4444-BDB0-336F1359255E}"/>
              </a:ext>
            </a:extLst>
          </p:cNvPr>
          <p:cNvPicPr>
            <a:picLocks noChangeAspect="1"/>
          </p:cNvPicPr>
          <p:nvPr/>
        </p:nvPicPr>
        <p:blipFill>
          <a:blip r:embed="rId4"/>
          <a:stretch>
            <a:fillRect/>
          </a:stretch>
        </p:blipFill>
        <p:spPr>
          <a:xfrm>
            <a:off x="287746" y="1058686"/>
            <a:ext cx="6870700" cy="457200"/>
          </a:xfrm>
          <a:prstGeom prst="rect">
            <a:avLst/>
          </a:prstGeom>
        </p:spPr>
      </p:pic>
    </p:spTree>
    <p:extLst>
      <p:ext uri="{BB962C8B-B14F-4D97-AF65-F5344CB8AC3E}">
        <p14:creationId xmlns:p14="http://schemas.microsoft.com/office/powerpoint/2010/main" val="89865259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546F77-0456-9B45-8B48-D99C19E8779B}"/>
              </a:ext>
            </a:extLst>
          </p:cNvPr>
          <p:cNvSpPr txBox="1"/>
          <p:nvPr/>
        </p:nvSpPr>
        <p:spPr>
          <a:xfrm>
            <a:off x="6302049" y="1661988"/>
            <a:ext cx="2579914" cy="461665"/>
          </a:xfrm>
          <a:prstGeom prst="rect">
            <a:avLst/>
          </a:prstGeom>
          <a:solidFill>
            <a:schemeClr val="bg1"/>
          </a:solidFill>
          <a:ln w="12700">
            <a:solidFill>
              <a:schemeClr val="accent2">
                <a:lumMod val="75000"/>
              </a:schemeClr>
            </a:solidFill>
          </a:ln>
        </p:spPr>
        <p:txBody>
          <a:bodyPr wrap="square" rtlCol="0">
            <a:spAutoFit/>
          </a:bodyPr>
          <a:lstStyle/>
          <a:p>
            <a:pPr algn="ctr"/>
            <a:r>
              <a:rPr lang="en-US" b="1" dirty="0">
                <a:solidFill>
                  <a:schemeClr val="accent2">
                    <a:lumMod val="75000"/>
                  </a:schemeClr>
                </a:solidFill>
                <a:latin typeface="Chalkboard" panose="03050602040202020205" pitchFamily="66" charset="77"/>
              </a:rPr>
              <a:t>Climate Change?</a:t>
            </a:r>
          </a:p>
        </p:txBody>
      </p:sp>
      <p:pic>
        <p:nvPicPr>
          <p:cNvPr id="4" name="Picture 3">
            <a:extLst>
              <a:ext uri="{FF2B5EF4-FFF2-40B4-BE49-F238E27FC236}">
                <a16:creationId xmlns:a16="http://schemas.microsoft.com/office/drawing/2014/main" id="{6D9CAC02-85B6-B14F-B08B-A472052AA484}"/>
              </a:ext>
            </a:extLst>
          </p:cNvPr>
          <p:cNvPicPr>
            <a:picLocks noChangeAspect="1"/>
          </p:cNvPicPr>
          <p:nvPr/>
        </p:nvPicPr>
        <p:blipFill>
          <a:blip r:embed="rId2"/>
          <a:stretch>
            <a:fillRect/>
          </a:stretch>
        </p:blipFill>
        <p:spPr>
          <a:xfrm>
            <a:off x="263774" y="287383"/>
            <a:ext cx="5792503" cy="3672540"/>
          </a:xfrm>
          <a:prstGeom prst="rect">
            <a:avLst/>
          </a:prstGeom>
        </p:spPr>
      </p:pic>
      <p:pic>
        <p:nvPicPr>
          <p:cNvPr id="6" name="Picture 5">
            <a:extLst>
              <a:ext uri="{FF2B5EF4-FFF2-40B4-BE49-F238E27FC236}">
                <a16:creationId xmlns:a16="http://schemas.microsoft.com/office/drawing/2014/main" id="{92FBE705-FA16-354F-8EC3-AC00CD96722A}"/>
              </a:ext>
            </a:extLst>
          </p:cNvPr>
          <p:cNvPicPr>
            <a:picLocks noChangeAspect="1"/>
          </p:cNvPicPr>
          <p:nvPr/>
        </p:nvPicPr>
        <p:blipFill>
          <a:blip r:embed="rId3"/>
          <a:stretch>
            <a:fillRect/>
          </a:stretch>
        </p:blipFill>
        <p:spPr>
          <a:xfrm>
            <a:off x="6302049" y="2484010"/>
            <a:ext cx="3581289" cy="4153989"/>
          </a:xfrm>
          <a:prstGeom prst="rect">
            <a:avLst/>
          </a:prstGeom>
        </p:spPr>
      </p:pic>
      <p:sp>
        <p:nvSpPr>
          <p:cNvPr id="7" name="TextBox 1">
            <a:extLst>
              <a:ext uri="{FF2B5EF4-FFF2-40B4-BE49-F238E27FC236}">
                <a16:creationId xmlns:a16="http://schemas.microsoft.com/office/drawing/2014/main" id="{CDFC76A5-E3DD-B44C-8D04-BD72EB3D77E9}"/>
              </a:ext>
            </a:extLst>
          </p:cNvPr>
          <p:cNvSpPr txBox="1">
            <a:spLocks noChangeArrowheads="1"/>
          </p:cNvSpPr>
          <p:nvPr/>
        </p:nvSpPr>
        <p:spPr bwMode="auto">
          <a:xfrm>
            <a:off x="2641564" y="4237947"/>
            <a:ext cx="3414713" cy="646113"/>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90"/>
                </a:solidFill>
                <a:latin typeface="Chalkboard" panose="03050602040202020205" pitchFamily="66" charset="77"/>
              </a:rPr>
              <a:t>And this…</a:t>
            </a:r>
          </a:p>
        </p:txBody>
      </p:sp>
    </p:spTree>
    <p:extLst>
      <p:ext uri="{BB962C8B-B14F-4D97-AF65-F5344CB8AC3E}">
        <p14:creationId xmlns:p14="http://schemas.microsoft.com/office/powerpoint/2010/main" val="36951036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4">
            <a:extLst>
              <a:ext uri="{FF2B5EF4-FFF2-40B4-BE49-F238E27FC236}">
                <a16:creationId xmlns:a16="http://schemas.microsoft.com/office/drawing/2014/main" id="{B14051BB-9092-2E4C-B0C3-8A35800F2ECE}"/>
              </a:ext>
            </a:extLst>
          </p:cNvPr>
          <p:cNvSpPr>
            <a:spLocks noChangeArrowheads="1"/>
          </p:cNvSpPr>
          <p:nvPr/>
        </p:nvSpPr>
        <p:spPr bwMode="auto">
          <a:xfrm>
            <a:off x="7913688" y="6143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114690" name="Picture 3">
            <a:extLst>
              <a:ext uri="{FF2B5EF4-FFF2-40B4-BE49-F238E27FC236}">
                <a16:creationId xmlns:a16="http://schemas.microsoft.com/office/drawing/2014/main" id="{B140136B-CF3B-0E4E-9BFB-4107668FC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a:extLst>
              <a:ext uri="{FF2B5EF4-FFF2-40B4-BE49-F238E27FC236}">
                <a16:creationId xmlns:a16="http://schemas.microsoft.com/office/drawing/2014/main" id="{62D775AE-AFE1-4843-A5BF-B014A961841D}"/>
              </a:ext>
            </a:extLst>
          </p:cNvPr>
          <p:cNvSpPr txBox="1">
            <a:spLocks noChangeArrowheads="1"/>
          </p:cNvSpPr>
          <p:nvPr/>
        </p:nvSpPr>
        <p:spPr bwMode="auto">
          <a:xfrm>
            <a:off x="5359400" y="6326188"/>
            <a:ext cx="4351338" cy="400050"/>
          </a:xfrm>
          <a:prstGeom prst="rect">
            <a:avLst/>
          </a:prstGeom>
          <a:solidFill>
            <a:schemeClr val="tx1">
              <a:lumMod val="85000"/>
              <a:lumOff val="15000"/>
              <a:alpha val="55000"/>
            </a:schemeClr>
          </a:solidFill>
          <a:ln>
            <a:noFill/>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eaLnBrk="1" hangingPunct="1">
              <a:defRPr/>
            </a:pPr>
            <a:r>
              <a:rPr lang="en-US" altLang="en-US" sz="1000" i="1">
                <a:solidFill>
                  <a:schemeClr val="bg1"/>
                </a:solidFill>
              </a:rPr>
              <a:t>SOURCE: “China’s $43 billion bid for food security”, Fortune Magazine, 5/1/17</a:t>
            </a:r>
          </a:p>
          <a:p>
            <a:pPr algn="r" eaLnBrk="1" hangingPunct="1">
              <a:defRPr/>
            </a:pPr>
            <a:r>
              <a:rPr lang="en-US" altLang="en-US" sz="1000" i="1">
                <a:solidFill>
                  <a:schemeClr val="bg1"/>
                </a:solidFill>
              </a:rPr>
              <a:t>http://fortune.com/2017/04/21/chemchina-syngenta-acquisition-deal/</a:t>
            </a:r>
          </a:p>
        </p:txBody>
      </p:sp>
      <p:pic>
        <p:nvPicPr>
          <p:cNvPr id="114692" name="Picture 1" descr="ContentServer (1)-1.jpg">
            <a:extLst>
              <a:ext uri="{FF2B5EF4-FFF2-40B4-BE49-F238E27FC236}">
                <a16:creationId xmlns:a16="http://schemas.microsoft.com/office/drawing/2014/main" id="{67918CF4-37B0-CC43-96ED-C7326B6970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1">
            <a:extLst>
              <a:ext uri="{FF2B5EF4-FFF2-40B4-BE49-F238E27FC236}">
                <a16:creationId xmlns:a16="http://schemas.microsoft.com/office/drawing/2014/main" id="{9952F5FE-6675-3349-82E9-DB85C87C379B}"/>
              </a:ext>
            </a:extLst>
          </p:cNvPr>
          <p:cNvSpPr txBox="1">
            <a:spLocks noChangeArrowheads="1"/>
          </p:cNvSpPr>
          <p:nvPr/>
        </p:nvSpPr>
        <p:spPr bwMode="auto">
          <a:xfrm>
            <a:off x="1957388" y="173038"/>
            <a:ext cx="2967037" cy="646112"/>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90"/>
                </a:solidFill>
                <a:latin typeface="Chalkboard" panose="03050602040202020205" pitchFamily="66" charset="77"/>
              </a:rPr>
              <a:t>Lastly this</a:t>
            </a:r>
          </a:p>
        </p:txBody>
      </p:sp>
      <p:sp>
        <p:nvSpPr>
          <p:cNvPr id="114694" name="TextBox 8">
            <a:extLst>
              <a:ext uri="{FF2B5EF4-FFF2-40B4-BE49-F238E27FC236}">
                <a16:creationId xmlns:a16="http://schemas.microsoft.com/office/drawing/2014/main" id="{A4FB6B7B-8AA7-C344-90F4-CA08EF74FEF7}"/>
              </a:ext>
            </a:extLst>
          </p:cNvPr>
          <p:cNvSpPr txBox="1">
            <a:spLocks noChangeArrowheads="1"/>
          </p:cNvSpPr>
          <p:nvPr/>
        </p:nvSpPr>
        <p:spPr bwMode="auto">
          <a:xfrm>
            <a:off x="157163" y="1285875"/>
            <a:ext cx="6719887" cy="1938338"/>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Big mergers “could change food supplies and costs worldwide”</a:t>
            </a:r>
          </a:p>
          <a:p>
            <a:pPr eaLnBrk="1" hangingPunct="1">
              <a:spcBef>
                <a:spcPct val="0"/>
              </a:spcBef>
              <a:buFontTx/>
              <a:buAutoNum type="arabicPeriod"/>
            </a:pPr>
            <a:r>
              <a:rPr lang="en-US" altLang="en-US" sz="2400" b="1">
                <a:solidFill>
                  <a:srgbClr val="000090"/>
                </a:solidFill>
                <a:latin typeface="Chalkboard" panose="03050602040202020205" pitchFamily="66" charset="77"/>
              </a:rPr>
              <a:t>U.S.: Dow Chemical bought Dupont-Pioneer</a:t>
            </a:r>
          </a:p>
          <a:p>
            <a:pPr eaLnBrk="1" hangingPunct="1">
              <a:spcBef>
                <a:spcPct val="0"/>
              </a:spcBef>
              <a:buFontTx/>
              <a:buAutoNum type="arabicPeriod"/>
            </a:pPr>
            <a:r>
              <a:rPr lang="en-US" altLang="en-US" sz="2400" b="1">
                <a:solidFill>
                  <a:srgbClr val="000090"/>
                </a:solidFill>
                <a:latin typeface="Chalkboard" panose="03050602040202020205" pitchFamily="66" charset="77"/>
              </a:rPr>
              <a:t>Germany: Bayer bought Monsanto</a:t>
            </a:r>
          </a:p>
          <a:p>
            <a:pPr eaLnBrk="1" hangingPunct="1">
              <a:spcBef>
                <a:spcPct val="0"/>
              </a:spcBef>
              <a:buFontTx/>
              <a:buAutoNum type="arabicPeriod"/>
            </a:pPr>
            <a:r>
              <a:rPr lang="en-US" altLang="en-US" sz="2400" b="1">
                <a:solidFill>
                  <a:srgbClr val="000090"/>
                </a:solidFill>
                <a:latin typeface="Chalkboard" panose="03050602040202020205" pitchFamily="66" charset="77"/>
              </a:rPr>
              <a:t>China: ChemChina buys Syngenta   </a:t>
            </a:r>
          </a:p>
        </p:txBody>
      </p:sp>
      <p:sp>
        <p:nvSpPr>
          <p:cNvPr id="10" name="TextBox 9">
            <a:extLst>
              <a:ext uri="{FF2B5EF4-FFF2-40B4-BE49-F238E27FC236}">
                <a16:creationId xmlns:a16="http://schemas.microsoft.com/office/drawing/2014/main" id="{73A3E5BB-E6FC-ED40-83EB-600EC7403BF0}"/>
              </a:ext>
            </a:extLst>
          </p:cNvPr>
          <p:cNvSpPr txBox="1">
            <a:spLocks noChangeArrowheads="1"/>
          </p:cNvSpPr>
          <p:nvPr/>
        </p:nvSpPr>
        <p:spPr bwMode="auto">
          <a:xfrm>
            <a:off x="38100" y="3687763"/>
            <a:ext cx="6757988" cy="830262"/>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This $170B in consolidations will profoundly affect future global agriculture </a:t>
            </a:r>
          </a:p>
        </p:txBody>
      </p:sp>
      <p:sp>
        <p:nvSpPr>
          <p:cNvPr id="11" name="TextBox 10">
            <a:extLst>
              <a:ext uri="{FF2B5EF4-FFF2-40B4-BE49-F238E27FC236}">
                <a16:creationId xmlns:a16="http://schemas.microsoft.com/office/drawing/2014/main" id="{E8644A01-1643-4648-85C1-9EF6D0C394E8}"/>
              </a:ext>
            </a:extLst>
          </p:cNvPr>
          <p:cNvSpPr txBox="1">
            <a:spLocks noChangeArrowheads="1"/>
          </p:cNvSpPr>
          <p:nvPr/>
        </p:nvSpPr>
        <p:spPr bwMode="auto">
          <a:xfrm>
            <a:off x="684213" y="4941888"/>
            <a:ext cx="5549900" cy="584200"/>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rgbClr val="000090"/>
                </a:solidFill>
                <a:latin typeface="Chalkboard" panose="03050602040202020205" pitchFamily="66" charset="77"/>
              </a:rPr>
              <a:t>And frankly this scares me! </a:t>
            </a:r>
          </a:p>
        </p:txBody>
      </p:sp>
      <p:sp>
        <p:nvSpPr>
          <p:cNvPr id="114697" name="TextBox 4">
            <a:extLst>
              <a:ext uri="{FF2B5EF4-FFF2-40B4-BE49-F238E27FC236}">
                <a16:creationId xmlns:a16="http://schemas.microsoft.com/office/drawing/2014/main" id="{CFF3EA13-2EAE-2740-A08F-4A35C399D96B}"/>
              </a:ext>
            </a:extLst>
          </p:cNvPr>
          <p:cNvSpPr txBox="1">
            <a:spLocks noChangeArrowheads="1"/>
          </p:cNvSpPr>
          <p:nvPr/>
        </p:nvSpPr>
        <p:spPr bwMode="auto">
          <a:xfrm>
            <a:off x="3700463" y="6429375"/>
            <a:ext cx="6334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b="1"/>
              <a:t>Source” Colvin, G. “China’s $43Billion Bid for Food Security” </a:t>
            </a:r>
            <a:r>
              <a:rPr lang="en-US" altLang="en-US" sz="1200" b="1" i="1"/>
              <a:t>Fortune </a:t>
            </a:r>
            <a:r>
              <a:rPr lang="en-US" altLang="en-US" sz="1200" b="1"/>
              <a:t> May 2017:</a:t>
            </a:r>
            <a:r>
              <a:rPr lang="en-US" altLang="en-US" sz="1200" b="1" i="1"/>
              <a:t> </a:t>
            </a:r>
            <a:r>
              <a:rPr lang="en-US" altLang="en-US" sz="1200" b="1"/>
              <a:t>79-86.</a:t>
            </a:r>
            <a:r>
              <a:rPr lang="en-US" altLang="en-US" sz="1200" b="1" i="1"/>
              <a:t> </a:t>
            </a:r>
            <a:endParaRPr lang="en-US" altLang="en-US" sz="1200" b="1"/>
          </a:p>
        </p:txBody>
      </p:sp>
      <p:pic>
        <p:nvPicPr>
          <p:cNvPr id="114698" name="Picture 4">
            <a:extLst>
              <a:ext uri="{FF2B5EF4-FFF2-40B4-BE49-F238E27FC236}">
                <a16:creationId xmlns:a16="http://schemas.microsoft.com/office/drawing/2014/main" id="{8B52DE3C-609D-5E46-986A-C46E977DD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9788" y="60182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a:extLst>
              <a:ext uri="{FF2B5EF4-FFF2-40B4-BE49-F238E27FC236}">
                <a16:creationId xmlns:a16="http://schemas.microsoft.com/office/drawing/2014/main" id="{12276E71-C836-4041-97DF-315A0CA23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2249"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5">
            <a:extLst>
              <a:ext uri="{FF2B5EF4-FFF2-40B4-BE49-F238E27FC236}">
                <a16:creationId xmlns:a16="http://schemas.microsoft.com/office/drawing/2014/main" id="{6FC924C4-AC46-274D-80D3-EEAA92BB0400}"/>
              </a:ext>
            </a:extLst>
          </p:cNvPr>
          <p:cNvSpPr txBox="1">
            <a:spLocks noChangeArrowheads="1"/>
          </p:cNvSpPr>
          <p:nvPr/>
        </p:nvSpPr>
        <p:spPr bwMode="auto">
          <a:xfrm>
            <a:off x="190500" y="368300"/>
            <a:ext cx="3009900" cy="2677656"/>
          </a:xfrm>
          <a:prstGeom prst="rect">
            <a:avLst/>
          </a:prstGeom>
          <a:solidFill>
            <a:srgbClr val="FFFFFF"/>
          </a:solidFill>
          <a:ln w="28575">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b="1" dirty="0">
                <a:solidFill>
                  <a:srgbClr val="22228B"/>
                </a:solidFill>
                <a:latin typeface="Chalkboard" panose="03050602040202020205" pitchFamily="66" charset="77"/>
              </a:rPr>
              <a:t>Where to get more information on issues and copies of my talks?</a:t>
            </a:r>
          </a:p>
        </p:txBody>
      </p:sp>
      <p:pic>
        <p:nvPicPr>
          <p:cNvPr id="116739" name="Picture 1" descr="ucbiotech.tiff">
            <a:extLst>
              <a:ext uri="{FF2B5EF4-FFF2-40B4-BE49-F238E27FC236}">
                <a16:creationId xmlns:a16="http://schemas.microsoft.com/office/drawing/2014/main" id="{2D624A19-FAFC-854A-AC38-3FBA05CC42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399" y="101600"/>
            <a:ext cx="5758251"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AC0B85-8112-3041-9F43-6762035C1C05}"/>
              </a:ext>
            </a:extLst>
          </p:cNvPr>
          <p:cNvSpPr txBox="1"/>
          <p:nvPr/>
        </p:nvSpPr>
        <p:spPr>
          <a:xfrm>
            <a:off x="5060951" y="2202259"/>
            <a:ext cx="3848100" cy="830997"/>
          </a:xfrm>
          <a:prstGeom prst="rect">
            <a:avLst/>
          </a:prstGeom>
          <a:solidFill>
            <a:schemeClr val="bg1"/>
          </a:solidFill>
          <a:ln>
            <a:solidFill>
              <a:schemeClr val="tx1"/>
            </a:solidFill>
          </a:ln>
        </p:spPr>
        <p:txBody>
          <a:bodyPr wrap="square" rtlCol="0">
            <a:spAutoFit/>
          </a:bodyPr>
          <a:lstStyle/>
          <a:p>
            <a:r>
              <a:rPr lang="en-US" sz="4800" b="1" dirty="0">
                <a:solidFill>
                  <a:srgbClr val="000090"/>
                </a:solidFill>
                <a:latin typeface="Lucida Calligraphy" panose="03010101010101010101" pitchFamily="66" charset="77"/>
                <a:cs typeface="Lucida Grande" panose="020B0600040502020204" pitchFamily="34" charset="0"/>
              </a:rPr>
              <a:t>THANKS!</a:t>
            </a:r>
          </a:p>
        </p:txBody>
      </p:sp>
      <p:sp>
        <p:nvSpPr>
          <p:cNvPr id="7" name="Text Box 5">
            <a:extLst>
              <a:ext uri="{FF2B5EF4-FFF2-40B4-BE49-F238E27FC236}">
                <a16:creationId xmlns:a16="http://schemas.microsoft.com/office/drawing/2014/main" id="{B7892865-9FB1-D844-8DDA-032EE420D14E}"/>
              </a:ext>
            </a:extLst>
          </p:cNvPr>
          <p:cNvSpPr txBox="1">
            <a:spLocks noChangeArrowheads="1"/>
          </p:cNvSpPr>
          <p:nvPr/>
        </p:nvSpPr>
        <p:spPr bwMode="auto">
          <a:xfrm>
            <a:off x="139698" y="3278644"/>
            <a:ext cx="3683001" cy="523220"/>
          </a:xfrm>
          <a:prstGeom prst="rect">
            <a:avLst/>
          </a:prstGeom>
          <a:solidFill>
            <a:srgbClr val="FFFFFF"/>
          </a:solidFill>
          <a:ln w="28575">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b="1" dirty="0">
                <a:solidFill>
                  <a:srgbClr val="22228B"/>
                </a:solidFill>
                <a:latin typeface="Chalkboard" panose="03050602040202020205" pitchFamily="66" charset="77"/>
              </a:rPr>
              <a:t>http://</a:t>
            </a:r>
            <a:r>
              <a:rPr lang="en-US" altLang="en-US" sz="2800" b="1" dirty="0" err="1">
                <a:solidFill>
                  <a:srgbClr val="22228B"/>
                </a:solidFill>
                <a:latin typeface="Chalkboard" panose="03050602040202020205" pitchFamily="66" charset="77"/>
              </a:rPr>
              <a:t>ucbiotech.org</a:t>
            </a:r>
            <a:endParaRPr lang="en-US" altLang="en-US" sz="2800" b="1" dirty="0">
              <a:solidFill>
                <a:srgbClr val="22228B"/>
              </a:solidFill>
              <a:latin typeface="Chalkboard" panose="03050602040202020205" pitchFamily="66"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a:extLst>
              <a:ext uri="{FF2B5EF4-FFF2-40B4-BE49-F238E27FC236}">
                <a16:creationId xmlns:a16="http://schemas.microsoft.com/office/drawing/2014/main" id="{2153A9EF-07AA-A04B-813B-AC715BEE8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19"/>
            <a:ext cx="10621963" cy="6878638"/>
          </a:xfrm>
          <a:prstGeom prst="rect">
            <a:avLst/>
          </a:prstGeom>
          <a:noFill/>
          <a:extLst>
            <a:ext uri="{909E8E84-426E-40DD-AFC4-6F175D3DCCD1}">
              <a14:hiddenFill xmlns:a14="http://schemas.microsoft.com/office/drawing/2010/main">
                <a:solidFill>
                  <a:srgbClr val="FFFFFF"/>
                </a:solidFill>
              </a14:hiddenFill>
            </a:ext>
          </a:extLst>
        </p:spPr>
      </p:pic>
      <p:pic>
        <p:nvPicPr>
          <p:cNvPr id="434179" name="Picture 3">
            <a:extLst>
              <a:ext uri="{FF2B5EF4-FFF2-40B4-BE49-F238E27FC236}">
                <a16:creationId xmlns:a16="http://schemas.microsoft.com/office/drawing/2014/main" id="{867B6E60-735B-274C-9761-5285A341E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25" y="5905500"/>
            <a:ext cx="327025" cy="736600"/>
          </a:xfrm>
          <a:prstGeom prst="rect">
            <a:avLst/>
          </a:prstGeom>
          <a:noFill/>
          <a:extLst>
            <a:ext uri="{909E8E84-426E-40DD-AFC4-6F175D3DCCD1}">
              <a14:hiddenFill xmlns:a14="http://schemas.microsoft.com/office/drawing/2010/main">
                <a:solidFill>
                  <a:srgbClr val="FFFFFF"/>
                </a:solidFill>
              </a14:hiddenFill>
            </a:ext>
          </a:extLst>
        </p:spPr>
      </p:pic>
      <p:sp>
        <p:nvSpPr>
          <p:cNvPr id="434180" name="Text Box 4">
            <a:extLst>
              <a:ext uri="{FF2B5EF4-FFF2-40B4-BE49-F238E27FC236}">
                <a16:creationId xmlns:a16="http://schemas.microsoft.com/office/drawing/2014/main" id="{8E8281E2-17A4-7749-B51B-63C55E334F10}"/>
              </a:ext>
            </a:extLst>
          </p:cNvPr>
          <p:cNvSpPr txBox="1">
            <a:spLocks noChangeArrowheads="1"/>
          </p:cNvSpPr>
          <p:nvPr/>
        </p:nvSpPr>
        <p:spPr bwMode="auto">
          <a:xfrm>
            <a:off x="4670425" y="1504950"/>
            <a:ext cx="1617663" cy="395288"/>
          </a:xfrm>
          <a:prstGeom prst="rect">
            <a:avLst/>
          </a:prstGeom>
          <a:solidFill>
            <a:schemeClr val="bg1"/>
          </a:solidFill>
          <a:ln w="28575">
            <a:solidFill>
              <a:schemeClr val="tx1"/>
            </a:solidFill>
            <a:miter lim="800000"/>
            <a:headEnd/>
            <a:tailEnd/>
          </a:ln>
          <a:effectLst/>
        </p:spPr>
        <p:txBody>
          <a:bodyPr wrap="none">
            <a:spAutoFit/>
          </a:bodyPr>
          <a:lstStyle/>
          <a:p>
            <a:r>
              <a:rPr lang="en-US" altLang="en-US" sz="1800" b="1">
                <a:latin typeface="Tahoma" panose="020B0604030504040204" pitchFamily="34" charset="0"/>
              </a:rPr>
              <a:t>Dividing cell</a:t>
            </a:r>
          </a:p>
        </p:txBody>
      </p:sp>
      <p:sp>
        <p:nvSpPr>
          <p:cNvPr id="434181" name="Line 5">
            <a:extLst>
              <a:ext uri="{FF2B5EF4-FFF2-40B4-BE49-F238E27FC236}">
                <a16:creationId xmlns:a16="http://schemas.microsoft.com/office/drawing/2014/main" id="{A4D3DF96-A720-9742-AB87-00A14FF628C1}"/>
              </a:ext>
            </a:extLst>
          </p:cNvPr>
          <p:cNvSpPr>
            <a:spLocks noChangeShapeType="1"/>
          </p:cNvSpPr>
          <p:nvPr/>
        </p:nvSpPr>
        <p:spPr bwMode="auto">
          <a:xfrm flipH="1" flipV="1">
            <a:off x="6883400" y="2552700"/>
            <a:ext cx="4699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182" name="Text Box 6">
            <a:extLst>
              <a:ext uri="{FF2B5EF4-FFF2-40B4-BE49-F238E27FC236}">
                <a16:creationId xmlns:a16="http://schemas.microsoft.com/office/drawing/2014/main" id="{3586959D-BA95-5347-81FE-3BCBA0766158}"/>
              </a:ext>
            </a:extLst>
          </p:cNvPr>
          <p:cNvSpPr txBox="1">
            <a:spLocks noChangeArrowheads="1"/>
          </p:cNvSpPr>
          <p:nvPr/>
        </p:nvSpPr>
        <p:spPr bwMode="auto">
          <a:xfrm>
            <a:off x="7426325" y="2584450"/>
            <a:ext cx="1839913" cy="395288"/>
          </a:xfrm>
          <a:prstGeom prst="rect">
            <a:avLst/>
          </a:prstGeom>
          <a:solidFill>
            <a:schemeClr val="bg1"/>
          </a:solidFill>
          <a:ln w="28575">
            <a:solidFill>
              <a:schemeClr val="tx1"/>
            </a:solidFill>
            <a:miter lim="800000"/>
            <a:headEnd/>
            <a:tailEnd/>
          </a:ln>
          <a:effectLst/>
        </p:spPr>
        <p:txBody>
          <a:bodyPr wrap="none">
            <a:spAutoFit/>
          </a:bodyPr>
          <a:lstStyle/>
          <a:p>
            <a:r>
              <a:rPr lang="en-US" altLang="en-US" sz="1800" b="1">
                <a:latin typeface="Tahoma" panose="020B0604030504040204" pitchFamily="34" charset="0"/>
              </a:rPr>
              <a:t>Chromosomes</a:t>
            </a:r>
          </a:p>
        </p:txBody>
      </p:sp>
      <p:sp>
        <p:nvSpPr>
          <p:cNvPr id="434183" name="Line 7">
            <a:extLst>
              <a:ext uri="{FF2B5EF4-FFF2-40B4-BE49-F238E27FC236}">
                <a16:creationId xmlns:a16="http://schemas.microsoft.com/office/drawing/2014/main" id="{3BB5C831-784B-B949-B6CF-310A1127428F}"/>
              </a:ext>
            </a:extLst>
          </p:cNvPr>
          <p:cNvSpPr>
            <a:spLocks noChangeShapeType="1"/>
          </p:cNvSpPr>
          <p:nvPr/>
        </p:nvSpPr>
        <p:spPr bwMode="auto">
          <a:xfrm>
            <a:off x="5397500" y="1955800"/>
            <a:ext cx="152400" cy="635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214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D889A743-E285-E841-AD32-6D1A67EA585F}"/>
              </a:ext>
            </a:extLst>
          </p:cNvPr>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5203" name="Picture 3">
            <a:extLst>
              <a:ext uri="{FF2B5EF4-FFF2-40B4-BE49-F238E27FC236}">
                <a16:creationId xmlns:a16="http://schemas.microsoft.com/office/drawing/2014/main" id="{CD2A8A2B-0455-2945-9001-E720E4D01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435204" name="Picture 4">
            <a:extLst>
              <a:ext uri="{FF2B5EF4-FFF2-40B4-BE49-F238E27FC236}">
                <a16:creationId xmlns:a16="http://schemas.microsoft.com/office/drawing/2014/main" id="{57DFDC8C-8791-CF4C-82EA-349D5FEB4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8" y="-685800"/>
            <a:ext cx="5953125" cy="6859588"/>
          </a:xfrm>
          <a:prstGeom prst="rect">
            <a:avLst/>
          </a:prstGeom>
          <a:noFill/>
          <a:extLst>
            <a:ext uri="{909E8E84-426E-40DD-AFC4-6F175D3DCCD1}">
              <a14:hiddenFill xmlns:a14="http://schemas.microsoft.com/office/drawing/2010/main">
                <a:solidFill>
                  <a:srgbClr val="FFFFFF"/>
                </a:solidFill>
              </a14:hiddenFill>
            </a:ext>
          </a:extLst>
        </p:spPr>
      </p:pic>
      <p:sp>
        <p:nvSpPr>
          <p:cNvPr id="435205" name="Text Box 5">
            <a:extLst>
              <a:ext uri="{FF2B5EF4-FFF2-40B4-BE49-F238E27FC236}">
                <a16:creationId xmlns:a16="http://schemas.microsoft.com/office/drawing/2014/main" id="{237CBC66-BA4C-F04C-B6BD-06533AB7141B}"/>
              </a:ext>
            </a:extLst>
          </p:cNvPr>
          <p:cNvSpPr txBox="1">
            <a:spLocks noChangeArrowheads="1"/>
          </p:cNvSpPr>
          <p:nvPr/>
        </p:nvSpPr>
        <p:spPr bwMode="auto">
          <a:xfrm>
            <a:off x="6334125" y="1784350"/>
            <a:ext cx="1722438" cy="395288"/>
          </a:xfrm>
          <a:prstGeom prst="rect">
            <a:avLst/>
          </a:prstGeom>
          <a:noFill/>
          <a:ln w="2857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FFCC"/>
                </a:solidFill>
                <a:latin typeface="Tahoma" panose="020B0604030504040204" pitchFamily="34" charset="0"/>
              </a:rPr>
              <a:t>Chromosome</a:t>
            </a:r>
          </a:p>
        </p:txBody>
      </p:sp>
      <p:sp>
        <p:nvSpPr>
          <p:cNvPr id="435206" name="Line 6">
            <a:extLst>
              <a:ext uri="{FF2B5EF4-FFF2-40B4-BE49-F238E27FC236}">
                <a16:creationId xmlns:a16="http://schemas.microsoft.com/office/drawing/2014/main" id="{58714D74-95B2-944F-9C05-6CC86385F799}"/>
              </a:ext>
            </a:extLst>
          </p:cNvPr>
          <p:cNvSpPr>
            <a:spLocks noChangeShapeType="1"/>
          </p:cNvSpPr>
          <p:nvPr/>
        </p:nvSpPr>
        <p:spPr bwMode="auto">
          <a:xfrm flipH="1">
            <a:off x="6743700" y="2235200"/>
            <a:ext cx="419100" cy="508000"/>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7" name="Text Box 7">
            <a:extLst>
              <a:ext uri="{FF2B5EF4-FFF2-40B4-BE49-F238E27FC236}">
                <a16:creationId xmlns:a16="http://schemas.microsoft.com/office/drawing/2014/main" id="{FDB3C0B7-E88A-F74E-A2C1-574995FB19D5}"/>
              </a:ext>
            </a:extLst>
          </p:cNvPr>
          <p:cNvSpPr txBox="1">
            <a:spLocks noChangeArrowheads="1"/>
          </p:cNvSpPr>
          <p:nvPr/>
        </p:nvSpPr>
        <p:spPr bwMode="auto">
          <a:xfrm>
            <a:off x="2616200" y="2336800"/>
            <a:ext cx="927100" cy="395288"/>
          </a:xfrm>
          <a:prstGeom prst="rect">
            <a:avLst/>
          </a:prstGeom>
          <a:noFill/>
          <a:ln w="2857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FFCC"/>
                </a:solidFill>
                <a:latin typeface="Tahoma" panose="020B0604030504040204" pitchFamily="34" charset="0"/>
              </a:rPr>
              <a:t>Genes</a:t>
            </a:r>
          </a:p>
        </p:txBody>
      </p:sp>
      <p:sp>
        <p:nvSpPr>
          <p:cNvPr id="435208" name="Text Box 8">
            <a:extLst>
              <a:ext uri="{FF2B5EF4-FFF2-40B4-BE49-F238E27FC236}">
                <a16:creationId xmlns:a16="http://schemas.microsoft.com/office/drawing/2014/main" id="{2DD186F1-490D-C145-B9A3-1DD6C1A93E42}"/>
              </a:ext>
            </a:extLst>
          </p:cNvPr>
          <p:cNvSpPr txBox="1">
            <a:spLocks noChangeArrowheads="1"/>
          </p:cNvSpPr>
          <p:nvPr/>
        </p:nvSpPr>
        <p:spPr bwMode="auto">
          <a:xfrm>
            <a:off x="3657600" y="2603500"/>
            <a:ext cx="482600" cy="457200"/>
          </a:xfrm>
          <a:prstGeom prst="rect">
            <a:avLst/>
          </a:prstGeom>
          <a:solidFill>
            <a:srgbClr val="111111"/>
          </a:solidFill>
          <a:ln>
            <a:noFill/>
          </a:ln>
          <a:effectLst/>
          <a:extLs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35209" name="Line 9">
            <a:extLst>
              <a:ext uri="{FF2B5EF4-FFF2-40B4-BE49-F238E27FC236}">
                <a16:creationId xmlns:a16="http://schemas.microsoft.com/office/drawing/2014/main" id="{84C5E671-04AD-7641-9045-9A0B8D73FFC8}"/>
              </a:ext>
            </a:extLst>
          </p:cNvPr>
          <p:cNvSpPr>
            <a:spLocks noChangeShapeType="1"/>
          </p:cNvSpPr>
          <p:nvPr/>
        </p:nvSpPr>
        <p:spPr bwMode="auto">
          <a:xfrm>
            <a:off x="3581400" y="2590800"/>
            <a:ext cx="482600" cy="6096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0" name="Text Box 10">
            <a:extLst>
              <a:ext uri="{FF2B5EF4-FFF2-40B4-BE49-F238E27FC236}">
                <a16:creationId xmlns:a16="http://schemas.microsoft.com/office/drawing/2014/main" id="{07E0A644-9BE0-6746-A9B5-B2CF45E49812}"/>
              </a:ext>
            </a:extLst>
          </p:cNvPr>
          <p:cNvSpPr txBox="1">
            <a:spLocks noChangeArrowheads="1"/>
          </p:cNvSpPr>
          <p:nvPr/>
        </p:nvSpPr>
        <p:spPr bwMode="auto">
          <a:xfrm>
            <a:off x="5867400" y="3086100"/>
            <a:ext cx="330200" cy="457200"/>
          </a:xfrm>
          <a:prstGeom prst="rect">
            <a:avLst/>
          </a:prstGeom>
          <a:solidFill>
            <a:srgbClr val="11111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35211" name="Text Box 11">
            <a:extLst>
              <a:ext uri="{FF2B5EF4-FFF2-40B4-BE49-F238E27FC236}">
                <a16:creationId xmlns:a16="http://schemas.microsoft.com/office/drawing/2014/main" id="{312D4A20-7052-6E4C-B557-9B0420AD63C7}"/>
              </a:ext>
            </a:extLst>
          </p:cNvPr>
          <p:cNvSpPr txBox="1">
            <a:spLocks noChangeArrowheads="1"/>
          </p:cNvSpPr>
          <p:nvPr/>
        </p:nvSpPr>
        <p:spPr bwMode="auto">
          <a:xfrm>
            <a:off x="6022975" y="4203700"/>
            <a:ext cx="184150" cy="457200"/>
          </a:xfrm>
          <a:prstGeom prst="rect">
            <a:avLst/>
          </a:prstGeom>
          <a:solidFill>
            <a:srgbClr val="11111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35212" name="Text Box 12">
            <a:extLst>
              <a:ext uri="{FF2B5EF4-FFF2-40B4-BE49-F238E27FC236}">
                <a16:creationId xmlns:a16="http://schemas.microsoft.com/office/drawing/2014/main" id="{C634675D-309B-ED49-8C16-70B06233E0AA}"/>
              </a:ext>
            </a:extLst>
          </p:cNvPr>
          <p:cNvSpPr txBox="1">
            <a:spLocks noChangeArrowheads="1"/>
          </p:cNvSpPr>
          <p:nvPr/>
        </p:nvSpPr>
        <p:spPr bwMode="auto">
          <a:xfrm>
            <a:off x="2159000" y="-406400"/>
            <a:ext cx="6032500" cy="1004888"/>
          </a:xfrm>
          <a:prstGeom prst="rect">
            <a:avLst/>
          </a:prstGeom>
          <a:solidFill>
            <a:srgbClr val="11111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a:p>
            <a:pPr>
              <a:spcBef>
                <a:spcPct val="50000"/>
              </a:spcBef>
            </a:pPr>
            <a:endParaRPr lang="en-US" altLang="en-US"/>
          </a:p>
        </p:txBody>
      </p:sp>
    </p:spTree>
    <p:extLst>
      <p:ext uri="{BB962C8B-B14F-4D97-AF65-F5344CB8AC3E}">
        <p14:creationId xmlns:p14="http://schemas.microsoft.com/office/powerpoint/2010/main" val="10214461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C3039F01-F602-E84D-95CC-DF8BA11FF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2100" y="5791200"/>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6">
            <a:extLst>
              <a:ext uri="{FF2B5EF4-FFF2-40B4-BE49-F238E27FC236}">
                <a16:creationId xmlns:a16="http://schemas.microsoft.com/office/drawing/2014/main" id="{3F73C7ED-728A-9A4E-9988-0D5C34C014EC}"/>
              </a:ext>
            </a:extLst>
          </p:cNvPr>
          <p:cNvSpPr txBox="1">
            <a:spLocks noChangeArrowheads="1"/>
          </p:cNvSpPr>
          <p:nvPr/>
        </p:nvSpPr>
        <p:spPr bwMode="auto">
          <a:xfrm>
            <a:off x="2314575" y="5176838"/>
            <a:ext cx="2136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2060"/>
                </a:solidFill>
                <a:latin typeface="Tahoma" panose="020B0604030504040204" pitchFamily="34" charset="0"/>
              </a:rPr>
              <a:t>1700 books</a:t>
            </a:r>
          </a:p>
          <a:p>
            <a:pPr algn="ctr" eaLnBrk="1" hangingPunct="1">
              <a:spcBef>
                <a:spcPct val="0"/>
              </a:spcBef>
              <a:buFontTx/>
              <a:buNone/>
            </a:pPr>
            <a:r>
              <a:rPr lang="en-US" altLang="en-US" sz="1800" b="1">
                <a:solidFill>
                  <a:srgbClr val="002060"/>
                </a:solidFill>
                <a:latin typeface="Tahoma" panose="020B0604030504040204" pitchFamily="34" charset="0"/>
              </a:rPr>
              <a:t>1000 pages each</a:t>
            </a:r>
          </a:p>
        </p:txBody>
      </p:sp>
      <p:sp>
        <p:nvSpPr>
          <p:cNvPr id="28675" name="Text Box 7">
            <a:extLst>
              <a:ext uri="{FF2B5EF4-FFF2-40B4-BE49-F238E27FC236}">
                <a16:creationId xmlns:a16="http://schemas.microsoft.com/office/drawing/2014/main" id="{41E83FA2-28AD-764F-B9B9-CBE01AC137F3}"/>
              </a:ext>
            </a:extLst>
          </p:cNvPr>
          <p:cNvSpPr txBox="1">
            <a:spLocks noChangeArrowheads="1"/>
          </p:cNvSpPr>
          <p:nvPr/>
        </p:nvSpPr>
        <p:spPr bwMode="auto">
          <a:xfrm>
            <a:off x="5957888" y="5176838"/>
            <a:ext cx="2679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2060"/>
                </a:solidFill>
                <a:latin typeface="Tahoma" panose="020B0604030504040204" pitchFamily="34" charset="0"/>
              </a:rPr>
              <a:t>1700 books</a:t>
            </a:r>
          </a:p>
          <a:p>
            <a:pPr algn="ctr" eaLnBrk="1" hangingPunct="1">
              <a:spcBef>
                <a:spcPct val="0"/>
              </a:spcBef>
              <a:buFontTx/>
              <a:buNone/>
            </a:pPr>
            <a:r>
              <a:rPr lang="en-US" altLang="en-US" sz="1800" b="1">
                <a:solidFill>
                  <a:srgbClr val="002060"/>
                </a:solidFill>
                <a:latin typeface="Tahoma" panose="020B0604030504040204" pitchFamily="34" charset="0"/>
              </a:rPr>
              <a:t>(or 1.7 million pages)</a:t>
            </a:r>
          </a:p>
        </p:txBody>
      </p:sp>
      <p:pic>
        <p:nvPicPr>
          <p:cNvPr id="28676" name="Picture 9" descr="Genome analogy_1_stack">
            <a:extLst>
              <a:ext uri="{FF2B5EF4-FFF2-40B4-BE49-F238E27FC236}">
                <a16:creationId xmlns:a16="http://schemas.microsoft.com/office/drawing/2014/main" id="{C52F769E-36D5-3C41-B1C3-E528DD29A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88" y="1257300"/>
            <a:ext cx="558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51" name="Line 11">
            <a:extLst>
              <a:ext uri="{FF2B5EF4-FFF2-40B4-BE49-F238E27FC236}">
                <a16:creationId xmlns:a16="http://schemas.microsoft.com/office/drawing/2014/main" id="{BAED26F2-0AF2-AD4E-9B46-A1A06B6B38CF}"/>
              </a:ext>
            </a:extLst>
          </p:cNvPr>
          <p:cNvSpPr>
            <a:spLocks noChangeShapeType="1"/>
          </p:cNvSpPr>
          <p:nvPr/>
        </p:nvSpPr>
        <p:spPr bwMode="auto">
          <a:xfrm>
            <a:off x="5265738" y="3868738"/>
            <a:ext cx="1289050" cy="0"/>
          </a:xfrm>
          <a:prstGeom prst="line">
            <a:avLst/>
          </a:prstGeom>
          <a:noFill/>
          <a:ln w="76200">
            <a:solidFill>
              <a:srgbClr val="002060"/>
            </a:solidFill>
            <a:round/>
            <a:headEnd/>
            <a:tailEnd type="triangle" w="lg" len="lg"/>
          </a:ln>
          <a:effectLst/>
          <a:extLst>
            <a:ext uri="{909E8E84-426E-40dd-AFC4-6F175D3DCCD1}"/>
            <a:ext uri="{AF507438-7753-43e0-B8FC-AC1667EBCBE1}"/>
          </a:extLst>
        </p:spPr>
        <p:txBody>
          <a:bodyPr wrap="none" anchor="ctr"/>
          <a:lstStyle/>
          <a:p>
            <a:pPr>
              <a:defRPr/>
            </a:pPr>
            <a:endParaRPr lang="en-US">
              <a:solidFill>
                <a:srgbClr val="22228B"/>
              </a:solidFill>
              <a:latin typeface="Arial" charset="0"/>
              <a:ea typeface="ＭＳ Ｐゴシック" charset="0"/>
            </a:endParaRPr>
          </a:p>
        </p:txBody>
      </p:sp>
      <p:sp>
        <p:nvSpPr>
          <p:cNvPr id="28681" name="Text Box 4">
            <a:extLst>
              <a:ext uri="{FF2B5EF4-FFF2-40B4-BE49-F238E27FC236}">
                <a16:creationId xmlns:a16="http://schemas.microsoft.com/office/drawing/2014/main" id="{B4CB2740-3452-D842-A622-05F5C45C5AF7}"/>
              </a:ext>
            </a:extLst>
          </p:cNvPr>
          <p:cNvSpPr txBox="1">
            <a:spLocks noChangeArrowheads="1"/>
          </p:cNvSpPr>
          <p:nvPr/>
        </p:nvSpPr>
        <p:spPr bwMode="auto">
          <a:xfrm>
            <a:off x="65726" y="101024"/>
            <a:ext cx="10172700" cy="523875"/>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dirty="0">
                <a:solidFill>
                  <a:srgbClr val="000066"/>
                </a:solidFill>
                <a:latin typeface="Chalkboard" panose="03050602040202020205" pitchFamily="66" charset="77"/>
              </a:rPr>
              <a:t>Genetic information in cell is responsible for traits</a:t>
            </a:r>
          </a:p>
        </p:txBody>
      </p:sp>
      <p:pic>
        <p:nvPicPr>
          <p:cNvPr id="28684" name="Picture 2">
            <a:extLst>
              <a:ext uri="{FF2B5EF4-FFF2-40B4-BE49-F238E27FC236}">
                <a16:creationId xmlns:a16="http://schemas.microsoft.com/office/drawing/2014/main" id="{9A42D39B-90D1-AC4D-9E15-4E18CE127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6950" y="58039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
            <a:extLst>
              <a:ext uri="{FF2B5EF4-FFF2-40B4-BE49-F238E27FC236}">
                <a16:creationId xmlns:a16="http://schemas.microsoft.com/office/drawing/2014/main" id="{5AB0DD1A-F063-1F4B-91D4-E5C3048B10BB}"/>
              </a:ext>
            </a:extLst>
          </p:cNvPr>
          <p:cNvSpPr txBox="1">
            <a:spLocks noChangeArrowheads="1"/>
          </p:cNvSpPr>
          <p:nvPr/>
        </p:nvSpPr>
        <p:spPr bwMode="auto">
          <a:xfrm>
            <a:off x="978693" y="700920"/>
            <a:ext cx="8383515" cy="430887"/>
          </a:xfrm>
          <a:prstGeom prst="rect">
            <a:avLst/>
          </a:prstGeom>
          <a:solidFill>
            <a:srgbClr val="F2FFE9"/>
          </a:solidFill>
          <a:ln w="9525">
            <a:solidFill>
              <a:srgbClr val="000090"/>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200" b="1" dirty="0">
                <a:solidFill>
                  <a:srgbClr val="000066"/>
                </a:solidFill>
                <a:latin typeface="Chalkboard" panose="03050602040202020205" pitchFamily="66" charset="77"/>
              </a:rPr>
              <a:t>Chemical units in DNA represented by alphabetic letters</a:t>
            </a:r>
          </a:p>
        </p:txBody>
      </p:sp>
      <p:cxnSp>
        <p:nvCxnSpPr>
          <p:cNvPr id="4" name="Straight Connector 3">
            <a:extLst>
              <a:ext uri="{FF2B5EF4-FFF2-40B4-BE49-F238E27FC236}">
                <a16:creationId xmlns:a16="http://schemas.microsoft.com/office/drawing/2014/main" id="{C5C13279-54E1-664F-8DE8-550AC9E64B26}"/>
              </a:ext>
            </a:extLst>
          </p:cNvPr>
          <p:cNvCxnSpPr/>
          <p:nvPr/>
        </p:nvCxnSpPr>
        <p:spPr bwMode="auto">
          <a:xfrm>
            <a:off x="7897091" y="1402773"/>
            <a:ext cx="0" cy="3584863"/>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a:extLst>
              <a:ext uri="{FF2B5EF4-FFF2-40B4-BE49-F238E27FC236}">
                <a16:creationId xmlns:a16="http://schemas.microsoft.com/office/drawing/2014/main" id="{53A11530-BC9A-704D-8C8C-3739FFF7E260}"/>
              </a:ext>
            </a:extLst>
          </p:cNvPr>
          <p:cNvCxnSpPr/>
          <p:nvPr/>
        </p:nvCxnSpPr>
        <p:spPr bwMode="auto">
          <a:xfrm>
            <a:off x="7741227" y="1413164"/>
            <a:ext cx="145473" cy="0"/>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a:extLst>
              <a:ext uri="{FF2B5EF4-FFF2-40B4-BE49-F238E27FC236}">
                <a16:creationId xmlns:a16="http://schemas.microsoft.com/office/drawing/2014/main" id="{4A6B324C-5D4C-6F4F-86C3-DB43F0E86510}"/>
              </a:ext>
            </a:extLst>
          </p:cNvPr>
          <p:cNvCxnSpPr/>
          <p:nvPr/>
        </p:nvCxnSpPr>
        <p:spPr bwMode="auto">
          <a:xfrm flipH="1">
            <a:off x="7741227" y="4987636"/>
            <a:ext cx="155864" cy="0"/>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FF1DFD12-3E09-BB44-A6BB-33513C26FE9F}"/>
              </a:ext>
            </a:extLst>
          </p:cNvPr>
          <p:cNvSpPr txBox="1"/>
          <p:nvPr/>
        </p:nvSpPr>
        <p:spPr>
          <a:xfrm rot="5400000">
            <a:off x="7053255" y="3314618"/>
            <a:ext cx="2047009" cy="369332"/>
          </a:xfrm>
          <a:prstGeom prst="rect">
            <a:avLst/>
          </a:prstGeom>
          <a:noFill/>
        </p:spPr>
        <p:txBody>
          <a:bodyPr wrap="square" rtlCol="0">
            <a:spAutoFit/>
          </a:bodyPr>
          <a:lstStyle/>
          <a:p>
            <a:r>
              <a:rPr lang="en-US" sz="1800" dirty="0">
                <a:latin typeface="Chalkboard" panose="03050602040202020205" pitchFamily="66" charset="77"/>
              </a:rPr>
              <a:t>Genome</a:t>
            </a:r>
          </a:p>
        </p:txBody>
      </p:sp>
      <p:pic>
        <p:nvPicPr>
          <p:cNvPr id="28679" name="Picture 2">
            <a:extLst>
              <a:ext uri="{FF2B5EF4-FFF2-40B4-BE49-F238E27FC236}">
                <a16:creationId xmlns:a16="http://schemas.microsoft.com/office/drawing/2014/main" id="{97A0D201-2795-6140-BB5D-85A3751C2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388" y="2598738"/>
            <a:ext cx="330200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0567E166-EFE7-574E-B080-316C07333329}"/>
              </a:ext>
            </a:extLst>
          </p:cNvPr>
          <p:cNvGrpSpPr/>
          <p:nvPr/>
        </p:nvGrpSpPr>
        <p:grpSpPr>
          <a:xfrm>
            <a:off x="341313" y="1122757"/>
            <a:ext cx="9375775" cy="5552681"/>
            <a:chOff x="341313" y="1122757"/>
            <a:chExt cx="9375775" cy="5552681"/>
          </a:xfrm>
        </p:grpSpPr>
        <p:grpSp>
          <p:nvGrpSpPr>
            <p:cNvPr id="2" name="Group 1">
              <a:extLst>
                <a:ext uri="{FF2B5EF4-FFF2-40B4-BE49-F238E27FC236}">
                  <a16:creationId xmlns:a16="http://schemas.microsoft.com/office/drawing/2014/main" id="{DD81012B-F9C7-B947-AE9C-86E99D7D7B27}"/>
                </a:ext>
              </a:extLst>
            </p:cNvPr>
            <p:cNvGrpSpPr/>
            <p:nvPr/>
          </p:nvGrpSpPr>
          <p:grpSpPr>
            <a:xfrm>
              <a:off x="341313" y="1122757"/>
              <a:ext cx="9375775" cy="5552681"/>
              <a:chOff x="341313" y="1122757"/>
              <a:chExt cx="9375775" cy="5552681"/>
            </a:xfrm>
          </p:grpSpPr>
          <p:sp>
            <p:nvSpPr>
              <p:cNvPr id="28685" name="Text Box 5">
                <a:extLst>
                  <a:ext uri="{FF2B5EF4-FFF2-40B4-BE49-F238E27FC236}">
                    <a16:creationId xmlns:a16="http://schemas.microsoft.com/office/drawing/2014/main" id="{82F40BFF-16A3-F14D-9FA5-501B85FD70BD}"/>
                  </a:ext>
                </a:extLst>
              </p:cNvPr>
              <p:cNvSpPr txBox="1">
                <a:spLocks noChangeArrowheads="1"/>
              </p:cNvSpPr>
              <p:nvPr/>
            </p:nvSpPr>
            <p:spPr bwMode="auto">
              <a:xfrm>
                <a:off x="1458455" y="1122757"/>
                <a:ext cx="37124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200" dirty="0">
                    <a:solidFill>
                      <a:schemeClr val="accent6">
                        <a:lumMod val="50000"/>
                      </a:schemeClr>
                    </a:solidFill>
                    <a:latin typeface="Arial" panose="020B0604020202020204" pitchFamily="34" charset="0"/>
                  </a:rPr>
                  <a:t>...CTGA</a:t>
                </a:r>
                <a:r>
                  <a:rPr lang="en-US" altLang="en-US" sz="2200" b="1" dirty="0">
                    <a:solidFill>
                      <a:schemeClr val="accent6">
                        <a:lumMod val="50000"/>
                      </a:schemeClr>
                    </a:solidFill>
                    <a:latin typeface="Arial" panose="020B0604020202020204" pitchFamily="34" charset="0"/>
                  </a:rPr>
                  <a:t>C</a:t>
                </a:r>
                <a:r>
                  <a:rPr lang="en-US" altLang="en-US" sz="2200" dirty="0">
                    <a:solidFill>
                      <a:schemeClr val="accent6">
                        <a:lumMod val="50000"/>
                      </a:schemeClr>
                    </a:solidFill>
                    <a:latin typeface="Arial" panose="020B0604020202020204" pitchFamily="34" charset="0"/>
                  </a:rPr>
                  <a:t>CTAATGCC</a:t>
                </a:r>
                <a:r>
                  <a:rPr lang="en-US" altLang="en-US" sz="2200" b="1" dirty="0">
                    <a:solidFill>
                      <a:schemeClr val="accent6">
                        <a:lumMod val="50000"/>
                      </a:schemeClr>
                    </a:solidFill>
                    <a:latin typeface="Arial" panose="020B0604020202020204" pitchFamily="34" charset="0"/>
                  </a:rPr>
                  <a:t>G</a:t>
                </a:r>
                <a:r>
                  <a:rPr lang="en-US" altLang="en-US" sz="2200" dirty="0">
                    <a:solidFill>
                      <a:schemeClr val="accent6">
                        <a:lumMod val="50000"/>
                      </a:schemeClr>
                    </a:solidFill>
                    <a:latin typeface="Arial" panose="020B0604020202020204" pitchFamily="34" charset="0"/>
                  </a:rPr>
                  <a:t>TA...</a:t>
                </a:r>
              </a:p>
            </p:txBody>
          </p:sp>
          <p:grpSp>
            <p:nvGrpSpPr>
              <p:cNvPr id="12" name="Group 11">
                <a:extLst>
                  <a:ext uri="{FF2B5EF4-FFF2-40B4-BE49-F238E27FC236}">
                    <a16:creationId xmlns:a16="http://schemas.microsoft.com/office/drawing/2014/main" id="{8DC65A90-5977-8D4A-889D-D552233855A1}"/>
                  </a:ext>
                </a:extLst>
              </p:cNvPr>
              <p:cNvGrpSpPr/>
              <p:nvPr/>
            </p:nvGrpSpPr>
            <p:grpSpPr>
              <a:xfrm>
                <a:off x="341313" y="1550291"/>
                <a:ext cx="9375775" cy="5125147"/>
                <a:chOff x="341313" y="1550291"/>
                <a:chExt cx="9375775" cy="5125147"/>
              </a:xfrm>
            </p:grpSpPr>
            <p:sp>
              <p:nvSpPr>
                <p:cNvPr id="28682" name="Text Box 4">
                  <a:extLst>
                    <a:ext uri="{FF2B5EF4-FFF2-40B4-BE49-F238E27FC236}">
                      <a16:creationId xmlns:a16="http://schemas.microsoft.com/office/drawing/2014/main" id="{D24745E9-B7FC-024B-8F53-5FA33104304A}"/>
                    </a:ext>
                  </a:extLst>
                </p:cNvPr>
                <p:cNvSpPr txBox="1">
                  <a:spLocks noChangeArrowheads="1"/>
                </p:cNvSpPr>
                <p:nvPr/>
              </p:nvSpPr>
              <p:spPr bwMode="auto">
                <a:xfrm>
                  <a:off x="341313" y="5813425"/>
                  <a:ext cx="9375775" cy="862013"/>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500" b="1">
                      <a:solidFill>
                        <a:srgbClr val="000090"/>
                      </a:solidFill>
                      <a:latin typeface="Chalkboard" panose="03050602040202020205" pitchFamily="66" charset="77"/>
                    </a:rPr>
                    <a:t> Sometimes mistakes happen when copying information in books (genomes) </a:t>
                  </a:r>
                  <a:r>
                    <a:rPr lang="en-US" altLang="en-US" sz="2500" b="1">
                      <a:solidFill>
                        <a:srgbClr val="000090"/>
                      </a:solidFill>
                      <a:latin typeface="Chalkboard" panose="03050602040202020205" pitchFamily="66" charset="77"/>
                      <a:sym typeface="Wingdings" pitchFamily="2" charset="2"/>
                    </a:rPr>
                    <a:t> creating changes, called </a:t>
                  </a:r>
                  <a:r>
                    <a:rPr lang="en-US" altLang="en-US" sz="2500" b="1" u="sng">
                      <a:solidFill>
                        <a:srgbClr val="000090"/>
                      </a:solidFill>
                      <a:latin typeface="Chalkboard" panose="03050602040202020205" pitchFamily="66" charset="77"/>
                      <a:sym typeface="Wingdings" pitchFamily="2" charset="2"/>
                    </a:rPr>
                    <a:t>mutations</a:t>
                  </a:r>
                  <a:endParaRPr lang="en-US" altLang="en-US" sz="2500" b="1" u="sng">
                    <a:solidFill>
                      <a:srgbClr val="000090"/>
                    </a:solidFill>
                    <a:latin typeface="Chalkboard" panose="03050602040202020205" pitchFamily="66" charset="77"/>
                  </a:endParaRPr>
                </a:p>
              </p:txBody>
            </p:sp>
            <p:grpSp>
              <p:nvGrpSpPr>
                <p:cNvPr id="11" name="Group 10">
                  <a:extLst>
                    <a:ext uri="{FF2B5EF4-FFF2-40B4-BE49-F238E27FC236}">
                      <a16:creationId xmlns:a16="http://schemas.microsoft.com/office/drawing/2014/main" id="{7FE1E75A-0A05-3E43-8EC1-031C783CF18D}"/>
                    </a:ext>
                  </a:extLst>
                </p:cNvPr>
                <p:cNvGrpSpPr/>
                <p:nvPr/>
              </p:nvGrpSpPr>
              <p:grpSpPr>
                <a:xfrm>
                  <a:off x="1500554" y="1550291"/>
                  <a:ext cx="3597652" cy="778237"/>
                  <a:chOff x="1500554" y="1550291"/>
                  <a:chExt cx="3597652" cy="778237"/>
                </a:xfrm>
              </p:grpSpPr>
              <p:sp>
                <p:nvSpPr>
                  <p:cNvPr id="28686" name="Line 10">
                    <a:extLst>
                      <a:ext uri="{FF2B5EF4-FFF2-40B4-BE49-F238E27FC236}">
                        <a16:creationId xmlns:a16="http://schemas.microsoft.com/office/drawing/2014/main" id="{EF82BF87-0C54-0746-AA84-682F5922EE59}"/>
                      </a:ext>
                    </a:extLst>
                  </p:cNvPr>
                  <p:cNvSpPr>
                    <a:spLocks noChangeShapeType="1"/>
                  </p:cNvSpPr>
                  <p:nvPr/>
                </p:nvSpPr>
                <p:spPr bwMode="auto">
                  <a:xfrm>
                    <a:off x="2685223" y="1550291"/>
                    <a:ext cx="12315" cy="331151"/>
                  </a:xfrm>
                  <a:prstGeom prst="line">
                    <a:avLst/>
                  </a:prstGeom>
                  <a:noFill/>
                  <a:ln w="5715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200"/>
                  </a:p>
                </p:txBody>
              </p:sp>
              <p:sp>
                <p:nvSpPr>
                  <p:cNvPr id="28687" name="Text Box 5">
                    <a:extLst>
                      <a:ext uri="{FF2B5EF4-FFF2-40B4-BE49-F238E27FC236}">
                        <a16:creationId xmlns:a16="http://schemas.microsoft.com/office/drawing/2014/main" id="{D3AB6222-6C94-4F4C-B576-55834CF21A56}"/>
                      </a:ext>
                    </a:extLst>
                  </p:cNvPr>
                  <p:cNvSpPr txBox="1">
                    <a:spLocks noChangeArrowheads="1"/>
                  </p:cNvSpPr>
                  <p:nvPr/>
                </p:nvSpPr>
                <p:spPr bwMode="auto">
                  <a:xfrm>
                    <a:off x="1500554" y="1897641"/>
                    <a:ext cx="35976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200" dirty="0">
                        <a:solidFill>
                          <a:srgbClr val="000090"/>
                        </a:solidFill>
                        <a:latin typeface="Chalkboard" panose="03050602040202020205" pitchFamily="66" charset="77"/>
                      </a:rPr>
                      <a:t>...</a:t>
                    </a:r>
                    <a:r>
                      <a:rPr lang="en-US" altLang="en-US" sz="2200" dirty="0">
                        <a:solidFill>
                          <a:srgbClr val="002060"/>
                        </a:solidFill>
                        <a:latin typeface="Arial" panose="020B0604020202020204" pitchFamily="34" charset="0"/>
                        <a:cs typeface="Arial" panose="020B0604020202020204" pitchFamily="34" charset="0"/>
                      </a:rPr>
                      <a:t>CTGA</a:t>
                    </a:r>
                    <a:r>
                      <a:rPr lang="en-US" altLang="en-US" sz="2200" b="1" dirty="0">
                        <a:solidFill>
                          <a:srgbClr val="00FDFF"/>
                        </a:solidFill>
                        <a:latin typeface="Arial" panose="020B0604020202020204" pitchFamily="34" charset="0"/>
                        <a:cs typeface="Arial" panose="020B0604020202020204" pitchFamily="34" charset="0"/>
                      </a:rPr>
                      <a:t>A</a:t>
                    </a:r>
                    <a:r>
                      <a:rPr lang="en-US" altLang="en-US" sz="2200" dirty="0">
                        <a:solidFill>
                          <a:srgbClr val="002060"/>
                        </a:solidFill>
                        <a:latin typeface="Arial" panose="020B0604020202020204" pitchFamily="34" charset="0"/>
                        <a:cs typeface="Arial" panose="020B0604020202020204" pitchFamily="34" charset="0"/>
                      </a:rPr>
                      <a:t>CTAATGCC</a:t>
                    </a:r>
                    <a:r>
                      <a:rPr lang="en-US" altLang="en-US" sz="2200" b="1" dirty="0">
                        <a:solidFill>
                          <a:srgbClr val="00FDFF"/>
                        </a:solidFill>
                        <a:latin typeface="Arial" panose="020B0604020202020204" pitchFamily="34" charset="0"/>
                        <a:cs typeface="Arial" panose="020B0604020202020204" pitchFamily="34" charset="0"/>
                      </a:rPr>
                      <a:t>T</a:t>
                    </a:r>
                    <a:r>
                      <a:rPr lang="en-US" altLang="en-US" sz="2200" dirty="0">
                        <a:solidFill>
                          <a:srgbClr val="002060"/>
                        </a:solidFill>
                        <a:latin typeface="Arial" panose="020B0604020202020204" pitchFamily="34" charset="0"/>
                        <a:cs typeface="Arial" panose="020B0604020202020204" pitchFamily="34" charset="0"/>
                      </a:rPr>
                      <a:t>T</a:t>
                    </a:r>
                    <a:r>
                      <a:rPr lang="en-US" altLang="en-US" sz="2200" dirty="0">
                        <a:solidFill>
                          <a:schemeClr val="accent6">
                            <a:lumMod val="50000"/>
                          </a:schemeClr>
                        </a:solidFill>
                        <a:latin typeface="Arial" panose="020B0604020202020204" pitchFamily="34" charset="0"/>
                        <a:cs typeface="Arial" panose="020B0604020202020204" pitchFamily="34" charset="0"/>
                      </a:rPr>
                      <a:t>A</a:t>
                    </a:r>
                    <a:r>
                      <a:rPr lang="en-US" altLang="en-US" sz="2200" dirty="0">
                        <a:solidFill>
                          <a:srgbClr val="000090"/>
                        </a:solidFill>
                        <a:latin typeface="Chalkboard" panose="03050602040202020205" pitchFamily="66" charset="77"/>
                        <a:cs typeface="Arial" panose="020B0604020202020204" pitchFamily="34" charset="0"/>
                      </a:rPr>
                      <a:t>...</a:t>
                    </a:r>
                  </a:p>
                </p:txBody>
              </p:sp>
              <p:sp>
                <p:nvSpPr>
                  <p:cNvPr id="28688" name="Line 10">
                    <a:extLst>
                      <a:ext uri="{FF2B5EF4-FFF2-40B4-BE49-F238E27FC236}">
                        <a16:creationId xmlns:a16="http://schemas.microsoft.com/office/drawing/2014/main" id="{321A24C4-E489-DC4E-B704-381D37D8867F}"/>
                      </a:ext>
                    </a:extLst>
                  </p:cNvPr>
                  <p:cNvSpPr>
                    <a:spLocks noChangeShapeType="1"/>
                  </p:cNvSpPr>
                  <p:nvPr/>
                </p:nvSpPr>
                <p:spPr bwMode="auto">
                  <a:xfrm>
                    <a:off x="4342576" y="1556247"/>
                    <a:ext cx="12700" cy="330281"/>
                  </a:xfrm>
                  <a:prstGeom prst="line">
                    <a:avLst/>
                  </a:prstGeom>
                  <a:noFill/>
                  <a:ln w="5715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200"/>
                  </a:p>
                </p:txBody>
              </p:sp>
            </p:grpSp>
          </p:grpSp>
        </p:grpSp>
        <p:sp>
          <p:nvSpPr>
            <p:cNvPr id="28677" name="Line 10">
              <a:extLst>
                <a:ext uri="{FF2B5EF4-FFF2-40B4-BE49-F238E27FC236}">
                  <a16:creationId xmlns:a16="http://schemas.microsoft.com/office/drawing/2014/main" id="{B5D2F7C7-D7D7-A344-B450-70044DC21339}"/>
                </a:ext>
              </a:extLst>
            </p:cNvPr>
            <p:cNvSpPr>
              <a:spLocks noChangeShapeType="1"/>
            </p:cNvSpPr>
            <p:nvPr/>
          </p:nvSpPr>
          <p:spPr bwMode="auto">
            <a:xfrm>
              <a:off x="3314700" y="2258864"/>
              <a:ext cx="1587" cy="506130"/>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 (Mac OS 9):Microsoft Office 98:Templates:Blank Presentation</Template>
  <TotalTime>7775</TotalTime>
  <Words>3536</Words>
  <Application>Microsoft Macintosh PowerPoint</Application>
  <PresentationFormat>35mm Slides</PresentationFormat>
  <Paragraphs>475</Paragraphs>
  <Slides>65</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Arial</vt:lpstr>
      <vt:lpstr>Arial Black</vt:lpstr>
      <vt:lpstr>Calibri</vt:lpstr>
      <vt:lpstr>Chalkboard</vt:lpstr>
      <vt:lpstr>Helvetica</vt:lpstr>
      <vt:lpstr>Lucida Calligraphy</vt:lpstr>
      <vt:lpstr>Myriad Pro</vt:lpstr>
      <vt:lpstr>Tahoma</vt:lpstr>
      <vt:lpstr>Times</vt:lpstr>
      <vt:lpstr>Times New Roman</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Peggy G. Lemaux</dc:creator>
  <cp:lastModifiedBy>Peggy Lemaux</cp:lastModifiedBy>
  <cp:revision>476</cp:revision>
  <dcterms:created xsi:type="dcterms:W3CDTF">2003-03-10T22:18:07Z</dcterms:created>
  <dcterms:modified xsi:type="dcterms:W3CDTF">2019-11-19T17:53:01Z</dcterms:modified>
</cp:coreProperties>
</file>