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7"/>
  </p:notesMasterIdLst>
  <p:sldIdLst>
    <p:sldId id="1063" r:id="rId2"/>
    <p:sldId id="1022" r:id="rId3"/>
    <p:sldId id="1026" r:id="rId4"/>
    <p:sldId id="1038" r:id="rId5"/>
    <p:sldId id="1061" r:id="rId6"/>
    <p:sldId id="1044" r:id="rId7"/>
    <p:sldId id="1023" r:id="rId8"/>
    <p:sldId id="825" r:id="rId9"/>
    <p:sldId id="826" r:id="rId10"/>
    <p:sldId id="827" r:id="rId11"/>
    <p:sldId id="519" r:id="rId12"/>
    <p:sldId id="828" r:id="rId13"/>
    <p:sldId id="758" r:id="rId14"/>
    <p:sldId id="817" r:id="rId15"/>
    <p:sldId id="829" r:id="rId16"/>
    <p:sldId id="1043" r:id="rId17"/>
    <p:sldId id="1039" r:id="rId18"/>
    <p:sldId id="1040" r:id="rId19"/>
    <p:sldId id="935" r:id="rId20"/>
    <p:sldId id="1094" r:id="rId21"/>
    <p:sldId id="592" r:id="rId22"/>
    <p:sldId id="1049" r:id="rId23"/>
    <p:sldId id="778" r:id="rId24"/>
    <p:sldId id="1065" r:id="rId25"/>
    <p:sldId id="1066" r:id="rId26"/>
    <p:sldId id="1067" r:id="rId27"/>
    <p:sldId id="1068" r:id="rId28"/>
    <p:sldId id="1069" r:id="rId29"/>
    <p:sldId id="941" r:id="rId30"/>
    <p:sldId id="1020" r:id="rId31"/>
    <p:sldId id="1042" r:id="rId32"/>
    <p:sldId id="1045" r:id="rId33"/>
    <p:sldId id="1070" r:id="rId34"/>
    <p:sldId id="1071" r:id="rId35"/>
    <p:sldId id="1072" r:id="rId36"/>
    <p:sldId id="1073" r:id="rId37"/>
    <p:sldId id="1074" r:id="rId38"/>
    <p:sldId id="1075" r:id="rId39"/>
    <p:sldId id="1076" r:id="rId40"/>
    <p:sldId id="1077" r:id="rId41"/>
    <p:sldId id="1078" r:id="rId42"/>
    <p:sldId id="1079" r:id="rId43"/>
    <p:sldId id="1080" r:id="rId44"/>
    <p:sldId id="1081" r:id="rId45"/>
    <p:sldId id="1024" r:id="rId46"/>
    <p:sldId id="1082" r:id="rId47"/>
    <p:sldId id="1083" r:id="rId48"/>
    <p:sldId id="1084" r:id="rId49"/>
    <p:sldId id="1085" r:id="rId50"/>
    <p:sldId id="979" r:id="rId51"/>
    <p:sldId id="1086" r:id="rId52"/>
    <p:sldId id="1092" r:id="rId53"/>
    <p:sldId id="1089" r:id="rId54"/>
    <p:sldId id="1091" r:id="rId55"/>
    <p:sldId id="896" r:id="rId56"/>
  </p:sldIdLst>
  <p:sldSz cx="10287000" cy="6858000" type="35mm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5F24"/>
    <a:srgbClr val="5A3A05"/>
    <a:srgbClr val="F0D446"/>
    <a:srgbClr val="FEFCFC"/>
    <a:srgbClr val="C0CFF5"/>
    <a:srgbClr val="B4B4C1"/>
    <a:srgbClr val="D6E2EB"/>
    <a:srgbClr val="F8E339"/>
    <a:srgbClr val="00332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83" autoAdjust="0"/>
  </p:normalViewPr>
  <p:slideViewPr>
    <p:cSldViewPr snapToGrid="0">
      <p:cViewPr>
        <p:scale>
          <a:sx n="76" d="100"/>
          <a:sy n="76" d="100"/>
        </p:scale>
        <p:origin x="-2152" y="-80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09" d="100"/>
          <a:sy n="109" d="100"/>
        </p:scale>
        <p:origin x="-2144" y="-96"/>
      </p:cViewPr>
      <p:guideLst>
        <p:guide orient="horz" pos="2880"/>
        <p:guide pos="2160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21C2FDC-2D14-AF47-81EE-7121B7635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467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5F00BCE-DEB5-A147-8617-33C875096A83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March 8, 2015</a:t>
            </a:r>
            <a:endParaRPr lang="en-US" b="1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PH">
                <a:ea typeface="ＭＳ Ｐゴシック" charset="0"/>
                <a:cs typeface="ＭＳ Ｐゴシック" charset="0"/>
              </a:rPr>
              <a:t>A record 18 million farmers in 28 countries planted 175.3 million hectares (million acres) in 2013, a sustained increase of 3% or 5 million hectares (million acres) over 2012. </a:t>
            </a:r>
          </a:p>
          <a:p>
            <a:r>
              <a:rPr lang="en-PH">
                <a:ea typeface="ＭＳ Ｐゴシック" charset="0"/>
                <a:cs typeface="ＭＳ Ｐゴシック" charset="0"/>
              </a:rPr>
              <a:t>Ind = 81.2, Dev = 94.1, total = 175.3</a:t>
            </a:r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2057E4-B9A0-E542-BDED-AB4BAFF7B9E7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94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40C934-6BDF-1347-AF57-9F379EEED4CF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9EFDDC2D-E431-5043-B96A-2962A361D613}" type="slidenum">
              <a:rPr lang="en-US" sz="1200"/>
              <a:pPr>
                <a:defRPr/>
              </a:pPr>
              <a:t>25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American chestnut used to be major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21BF37-93F1-994A-BBE5-2D91BAE89A0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6498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Purple fruit contains same level of anthocyanins as half basket of blueberries. Large orange tomatoes (~100g) have same amount of beneficial compound as 27 bottles of red wine (resveratrol). Yellow-fruited variety contains genistins, in amount equal to 150 g of tofu.  Fourth variety has quercetin and kaempferol, health-promoting compounds found in capers, radishes, onions and watercress.  Offer protection against inflammation, cancer and cardiovascular disease.  http://news.jic.ac.uk/2014/03/bbsrc-most-promising-innovator/ </a:t>
            </a:r>
          </a:p>
        </p:txBody>
      </p:sp>
      <p:sp>
        <p:nvSpPr>
          <p:cNvPr id="106499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92A62502-7FFD-4B43-A7A6-E13088B838F0}" type="slidenum">
              <a:rPr lang="en-US" sz="1200"/>
              <a:pPr>
                <a:defRPr/>
              </a:pPr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175C404-80B1-D242-BC63-A1548A67E420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60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September 10, 2014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2057E4-B9A0-E542-BDED-AB4BAFF7B9E7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94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1671BC4A-EB3D-E140-97CF-B1D5F0E6FD53}" type="slidenum">
              <a:rPr lang="en-US" sz="1200"/>
              <a:pPr>
                <a:defRPr/>
              </a:pPr>
              <a:t>34</a:t>
            </a:fld>
            <a:endParaRPr lang="en-US" sz="1200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January 15, </a:t>
            </a:r>
            <a:r>
              <a:rPr lang="en-US" dirty="0" smtClean="0"/>
              <a:t>2013; environmental assessment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USDA determined that Calyxt’s potatoes and soybeans, engineered for longer storage and healthier oil using a CRISPR alternative called TALENs, fall outside its</a:t>
            </a:r>
          </a:p>
          <a:p>
            <a:pPr>
              <a:defRPr/>
            </a:pPr>
            <a:r>
              <a:rPr lang="en-US"/>
              <a:t>authority for GM plants.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AEEC72-A32A-A24D-A6EA-C869A40B08D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2A75130-7FBC-614D-AD98-0BD564EA0707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February 2, 2015</a:t>
            </a:r>
            <a:endParaRPr lang="en-US" b="1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B51913D6-A41B-F04B-9849-9FC9764180B8}" type="slidenum">
              <a:rPr lang="en-US" sz="1200"/>
              <a:pPr>
                <a:defRPr/>
              </a:pPr>
              <a:t>37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B821EC-0437-DE42-8B5C-67D69F6C5ABC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89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D6A8823D-F3D3-EE41-86FE-712AFB0FB088}" type="slidenum">
              <a:rPr lang="en-US" sz="1200"/>
              <a:pPr>
                <a:defRPr/>
              </a:pPr>
              <a:t>42</a:t>
            </a:fld>
            <a:endParaRPr lang="en-US" sz="1200"/>
          </a:p>
        </p:txBody>
      </p:sp>
      <p:sp>
        <p:nvSpPr>
          <p:cNvPr id="110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/>
              <a:t>June 4, 2012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E1A7671C-2A19-D349-8ED4-A61EA021F81C}" type="slidenum">
              <a:rPr lang="en-US" sz="1200">
                <a:latin typeface="Times" charset="0"/>
              </a:rPr>
              <a:pPr eaLnBrk="1" hangingPunct="1">
                <a:defRPr/>
              </a:pPr>
              <a:t>43</a:t>
            </a:fld>
            <a:endParaRPr lang="en-US" sz="1200">
              <a:latin typeface="Times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/>
              <a:t>September 24, 2014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January 22, 2015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March 31, 2014</a:t>
            </a: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0733ECF6-763E-C243-AFC5-2C3F07808105}" type="slidenum">
              <a:rPr lang="en-US" sz="1200"/>
              <a:pPr>
                <a:defRPr/>
              </a:pPr>
              <a:t>46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DEAC7AF1-7692-424A-A206-7E0F77792E05}" type="slidenum">
              <a:rPr lang="en-US" sz="1200"/>
              <a:pPr>
                <a:defRPr/>
              </a:pPr>
              <a:t>47</a:t>
            </a:fld>
            <a:endParaRPr lang="en-US" sz="1200"/>
          </a:p>
        </p:txBody>
      </p:sp>
      <p:sp>
        <p:nvSpPr>
          <p:cNvPr id="73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/>
              <a:t>February 23, 2015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5CFDC4F6-F117-5144-A03C-A8B44F5E3C9E}" type="slidenum">
              <a:rPr lang="en-US" sz="1200"/>
              <a:pPr>
                <a:defRPr/>
              </a:pPr>
              <a:t>48</a:t>
            </a:fld>
            <a:endParaRPr lang="en-US" sz="1200"/>
          </a:p>
        </p:txBody>
      </p:sp>
      <p:sp>
        <p:nvSpPr>
          <p:cNvPr id="121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/>
              <a:t>May 18, 2015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AC08A2FD-60B5-764C-9706-FB7E07B42FAB}" type="slidenum">
              <a:rPr lang="en-US" sz="1200"/>
              <a:pPr>
                <a:defRPr/>
              </a:pPr>
              <a:t>49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/>
              <a:t>February 11, 2014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3D63EA89-E74F-7C46-87AB-9223CAF317E7}" type="slidenum">
              <a:rPr lang="en-US" sz="1200"/>
              <a:pPr>
                <a:defRPr/>
              </a:pPr>
              <a:t>50</a:t>
            </a:fld>
            <a:endParaRPr lang="en-US" sz="120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2057E4-B9A0-E542-BDED-AB4BAFF7B9E7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94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88B25513-6C07-A741-9EA1-8C4F8D01682C}" type="slidenum">
              <a:rPr lang="en-US" sz="1200">
                <a:latin typeface="Times" charset="0"/>
              </a:rPr>
              <a:pPr eaLnBrk="1" hangingPunct="1">
                <a:defRPr/>
              </a:pPr>
              <a:t>52</a:t>
            </a:fld>
            <a:endParaRPr lang="en-US" sz="1200">
              <a:latin typeface="Times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/>
              <a:t>September 15, 2014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704550E5-8F63-C648-91DB-3056AB95E4BA}" type="slidenum">
              <a:rPr lang="en-US" sz="1200">
                <a:latin typeface="Times" charset="0"/>
              </a:rPr>
              <a:pPr eaLnBrk="1" hangingPunct="1">
                <a:defRPr/>
              </a:pPr>
              <a:t>53</a:t>
            </a:fld>
            <a:endParaRPr lang="en-US" sz="1200">
              <a:latin typeface="Times" charset="0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/>
              <a:t>March 8, 2012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>
              <a:spcBef>
                <a:spcPct val="0"/>
              </a:spcBef>
              <a:defRPr/>
            </a:pPr>
            <a:r>
              <a:rPr lang="en-US">
                <a:latin typeface="Times New Roman" charset="0"/>
              </a:rPr>
              <a:t>April 26, 2011</a:t>
            </a:r>
          </a:p>
          <a:p>
            <a:pPr defTabSz="457200">
              <a:spcBef>
                <a:spcPct val="0"/>
              </a:spcBef>
              <a:defRPr/>
            </a:pPr>
            <a:endParaRPr lang="en-US">
              <a:latin typeface="Times New Roman" charset="0"/>
            </a:endParaRPr>
          </a:p>
          <a:p>
            <a:pPr defTabSz="457200">
              <a:spcBef>
                <a:spcPct val="0"/>
              </a:spcBef>
              <a:defRPr/>
            </a:pPr>
            <a:r>
              <a:rPr lang="en-US">
                <a:latin typeface="Times New Roman" charset="0"/>
              </a:rPr>
              <a:t>The arrows on the slide are colored as follows:</a:t>
            </a:r>
          </a:p>
          <a:p>
            <a:pPr defTabSz="457200">
              <a:spcBef>
                <a:spcPct val="0"/>
              </a:spcBef>
              <a:defRPr/>
            </a:pPr>
            <a:r>
              <a:rPr lang="en-US">
                <a:latin typeface="Times New Roman" charset="0"/>
              </a:rPr>
              <a:t>-          Black = species biotype resistant to glyphosate</a:t>
            </a:r>
          </a:p>
          <a:p>
            <a:pPr defTabSz="457200">
              <a:spcBef>
                <a:spcPct val="0"/>
              </a:spcBef>
              <a:defRPr/>
            </a:pPr>
            <a:r>
              <a:rPr lang="en-US">
                <a:latin typeface="Times New Roman" charset="0"/>
              </a:rPr>
              <a:t>-          Yellow = species biotype resistant to glyphosate + one more herbicide mode of action</a:t>
            </a:r>
          </a:p>
          <a:p>
            <a:pPr defTabSz="457200">
              <a:spcBef>
                <a:spcPct val="0"/>
              </a:spcBef>
              <a:defRPr/>
            </a:pPr>
            <a:r>
              <a:rPr lang="en-US">
                <a:latin typeface="Times New Roman" charset="0"/>
              </a:rPr>
              <a:t>-          Red = species biotype resistant to glyphosate + two more herbicide modes of action</a:t>
            </a:r>
          </a:p>
          <a:p>
            <a:pPr defTabSz="457200">
              <a:spcBef>
                <a:spcPct val="0"/>
              </a:spcBef>
              <a:defRPr/>
            </a:pPr>
            <a:r>
              <a:rPr lang="en-US">
                <a:latin typeface="Times New Roman" charset="0"/>
              </a:rPr>
              <a:t>-          Green = First confirmed species biotype resistant to glyphosate in Canada</a:t>
            </a:r>
          </a:p>
          <a:p>
            <a:pPr defTabSz="457200">
              <a:spcBef>
                <a:spcPct val="0"/>
              </a:spcBef>
              <a:defRPr/>
            </a:pPr>
            <a:r>
              <a:rPr lang="en-US">
                <a:latin typeface="Times New Roman" charset="0"/>
              </a:rPr>
              <a:t> </a:t>
            </a:r>
          </a:p>
          <a:p>
            <a:pPr defTabSz="457200">
              <a:spcBef>
                <a:spcPct val="0"/>
              </a:spcBef>
              <a:defRPr/>
            </a:pPr>
            <a:r>
              <a:rPr lang="en-US">
                <a:latin typeface="Times New Roman" charset="0"/>
              </a:rPr>
              <a:t>Keep in mind that the map is only </a:t>
            </a:r>
            <a:r>
              <a:rPr lang="ja-JP" altLang="en-US">
                <a:latin typeface="Times New Roman" charset="0"/>
              </a:rPr>
              <a:t>“</a:t>
            </a:r>
            <a:r>
              <a:rPr lang="en-US" altLang="ja-JP">
                <a:latin typeface="Times New Roman" charset="0"/>
              </a:rPr>
              <a:t>up-to-date</a:t>
            </a:r>
            <a:r>
              <a:rPr lang="ja-JP" altLang="en-US">
                <a:latin typeface="Times New Roman" charset="0"/>
              </a:rPr>
              <a:t>”</a:t>
            </a:r>
            <a:r>
              <a:rPr lang="en-US" altLang="ja-JP">
                <a:latin typeface="Times New Roman" charset="0"/>
              </a:rPr>
              <a:t> for December 13, 2010.</a:t>
            </a:r>
          </a:p>
          <a:p>
            <a:pPr defTabSz="457200">
              <a:spcBef>
                <a:spcPct val="0"/>
              </a:spcBef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10547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D7B28140-D546-8C4A-83FC-46FBE7E651DE}" type="slidenum">
              <a:rPr lang="en-US" sz="1200">
                <a:latin typeface="Calibri" charset="0"/>
                <a:cs typeface="Arial" charset="0"/>
              </a:rPr>
              <a:pPr algn="r" eaLnBrk="1" hangingPunct="1"/>
              <a:t>54</a:t>
            </a:fld>
            <a:endParaRPr lang="en-US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984C58F1-6172-5E41-84B6-77E79C1BA9EF}" type="slidenum">
              <a:rPr lang="en-US" sz="1200"/>
              <a:pPr algn="r"/>
              <a:t>55</a:t>
            </a:fld>
            <a:endParaRPr lang="en-US" sz="1200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" charset="0"/>
              </a:rPr>
              <a:t>February 16, 2012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81D0D2-50F7-0A41-91A5-96055DC01F3A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2057E4-B9A0-E542-BDED-AB4BAFF7B9E7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94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30240BAC-35C5-684C-8794-DE2E99ACBD8C}" type="slidenum">
              <a:rPr lang="en-US" sz="1200">
                <a:latin typeface="Arial" charset="0"/>
              </a:rPr>
              <a:pPr eaLnBrk="1" hangingPunct="1">
                <a:defRPr/>
              </a:pPr>
              <a:t>17</a:t>
            </a:fld>
            <a:endParaRPr lang="en-US" sz="1200">
              <a:latin typeface="Arial" charset="0"/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August 20, 2014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5CC41C4-5E31-5648-8928-64A057FD3A00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March 25, 2014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1C2FDC-2D14-AF47-81EE-7121B763554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72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DC68CC-94A3-1745-9C84-ABA77C04F61A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53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A6EB2-5317-6A4E-8239-44FBB4A7C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7137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853EB-7F02-D54D-98B0-38242E6167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094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C7DF1-D041-6843-A369-08231E2C5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564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CF8B4-1855-2447-BD25-D3C19E814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0180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31E04-A1EE-A345-BC6B-47C865FBF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2679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388EC-E5C4-774C-AE8C-2297065BF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6291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29A42-6E09-E740-AB53-6BD507B082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863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AF8AC-1CC1-2247-ADC8-A3A80407F3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0700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DA85D-F52F-DB43-8AA3-ADD59283F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3101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9074C-15CE-5445-BAA9-C5A621EE8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0281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1600D-974B-5144-ABF0-19EA4E61C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502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hlink">
                <a:gamma/>
                <a:shade val="46275"/>
                <a:invGamma/>
              </a:schemeClr>
            </a:gs>
            <a:gs pos="100000">
              <a:schemeClr val="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04A09BE9-83BB-BF4A-A2AC-57C4F209E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3.jp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46.jpg"/><Relationship Id="rId8" Type="http://schemas.openxmlformats.org/officeDocument/2006/relationships/image" Target="../media/image47.jpeg"/><Relationship Id="rId9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62.jpeg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1.jpeg"/><Relationship Id="rId5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1.jpeg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Relationship Id="rId3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png"/><Relationship Id="rId8" Type="http://schemas.openxmlformats.org/officeDocument/2006/relationships/image" Target="../media/image16.jpeg"/><Relationship Id="rId9" Type="http://schemas.openxmlformats.org/officeDocument/2006/relationships/image" Target="../media/image1.jpeg"/><Relationship Id="rId10" Type="http://schemas.openxmlformats.org/officeDocument/2006/relationships/image" Target="../media/image17.jpeg"/><Relationship Id="rId11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Relationship Id="rId3" Type="http://schemas.openxmlformats.org/officeDocument/2006/relationships/image" Target="../media/image1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Relationship Id="rId3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hyperlink" Target="http://agecon.okstate.edu/faculty/publications/4975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1.jpe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3" Type="http://schemas.openxmlformats.org/officeDocument/2006/relationships/image" Target="../media/image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1.jpeg"/><Relationship Id="rId5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hyperlink" Target="http://www.weedscience.org/" TargetMode="External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1.jpe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9" Type="http://schemas.openxmlformats.org/officeDocument/2006/relationships/image" Target="../media/image25.jpeg"/><Relationship Id="rId10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7" name="Text Box 3"/>
          <p:cNvSpPr txBox="1">
            <a:spLocks noChangeArrowheads="1"/>
          </p:cNvSpPr>
          <p:nvPr/>
        </p:nvSpPr>
        <p:spPr bwMode="auto">
          <a:xfrm>
            <a:off x="1200150" y="32385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  <p:sp>
        <p:nvSpPr>
          <p:cNvPr id="738309" name="Text Box 5"/>
          <p:cNvSpPr txBox="1">
            <a:spLocks noChangeArrowheads="1"/>
          </p:cNvSpPr>
          <p:nvPr/>
        </p:nvSpPr>
        <p:spPr bwMode="auto">
          <a:xfrm>
            <a:off x="5483225" y="5041900"/>
            <a:ext cx="45593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Peggy G. Lemaux</a:t>
            </a:r>
          </a:p>
          <a:p>
            <a:pPr eaLnBrk="0" hangingPunct="0">
              <a:defRPr/>
            </a:pP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University of California, Berkeley</a:t>
            </a:r>
          </a:p>
          <a:p>
            <a:pPr eaLnBrk="0" hangingPunct="0">
              <a:defRPr/>
            </a:pP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http:/</a:t>
            </a:r>
            <a:r>
              <a:rPr lang="en-US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ucbiotech.org</a:t>
            </a:r>
            <a:endParaRPr lang="en-US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eaLnBrk="0" hangingPunct="0">
              <a:defRPr/>
            </a:pP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http://</a:t>
            </a:r>
            <a:r>
              <a:rPr lang="en-US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pmb.berkeley.edu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/</a:t>
            </a:r>
            <a:r>
              <a:rPr lang="en-US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lemaux</a:t>
            </a:r>
            <a:endParaRPr lang="en-US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3" y="5870575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WordArt 8" descr="Narrow vertical"/>
          <p:cNvSpPr>
            <a:spLocks noChangeArrowheads="1" noChangeShapeType="1" noTextEdit="1"/>
          </p:cNvSpPr>
          <p:nvPr/>
        </p:nvSpPr>
        <p:spPr bwMode="auto">
          <a:xfrm>
            <a:off x="401638" y="347663"/>
            <a:ext cx="9305925" cy="10890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4000" kern="1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  <a:p>
            <a:pPr algn="ctr"/>
            <a:endParaRPr lang="en-US" sz="4000" kern="1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-80598"/>
            <a:ext cx="10311662" cy="6938598"/>
            <a:chOff x="0" y="-80598"/>
            <a:chExt cx="10311662" cy="6938598"/>
          </a:xfrm>
        </p:grpSpPr>
        <p:pic>
          <p:nvPicPr>
            <p:cNvPr id="14339" name="Picture 11" descr="flower fruit veggie coll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9327" y="3821987"/>
              <a:ext cx="5342335" cy="3036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0" y="-80598"/>
              <a:ext cx="10287000" cy="6938598"/>
              <a:chOff x="0" y="-80598"/>
              <a:chExt cx="10287000" cy="6938598"/>
            </a:xfrm>
          </p:grpSpPr>
          <p:pic>
            <p:nvPicPr>
              <p:cNvPr id="14346" name="Picture 16" descr="96c0783-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8724" y="1"/>
                <a:ext cx="2007959" cy="3324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37" name="Picture 2" descr="DSCN008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11525"/>
                <a:ext cx="5043312" cy="3546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1" name="Picture 13" descr="_DSC231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51769" flipH="1">
                <a:off x="4232444" y="676805"/>
                <a:ext cx="3932238" cy="2417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4" name="Picture 14" descr="green-ice--web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0832" y="-63500"/>
                <a:ext cx="2876168" cy="390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8319" name="Picture 1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3156693" cy="33534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4347" name="WordArt 12" descr="Narrow vertical"/>
          <p:cNvSpPr>
            <a:spLocks noChangeArrowheads="1" noChangeShapeType="1" noTextEdit="1"/>
          </p:cNvSpPr>
          <p:nvPr/>
        </p:nvSpPr>
        <p:spPr bwMode="auto">
          <a:xfrm>
            <a:off x="852488" y="785464"/>
            <a:ext cx="8667750" cy="19288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6662" dir="2115817" algn="ctr" rotWithShape="0">
                    <a:srgbClr val="000000">
                      <a:alpha val="79999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Current Status of GMO’s </a:t>
            </a:r>
            <a:endParaRPr lang="en-US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blurRad="63500" dist="46662" dir="2115817" algn="ctr" rotWithShape="0">
                  <a:srgbClr val="00000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995445" y="5010468"/>
            <a:ext cx="45593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Peggy G.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Lemaux, Ph.D.</a:t>
            </a:r>
            <a:endParaRPr lang="en-US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eaLnBrk="0" hangingPunct="0">
              <a:defRPr/>
            </a:pP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University of California, Berkeley</a:t>
            </a:r>
          </a:p>
          <a:p>
            <a:pPr eaLnBrk="0" hangingPunct="0">
              <a:defRPr/>
            </a:pP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http:/</a:t>
            </a:r>
            <a:r>
              <a:rPr lang="en-US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ucbiotech.org</a:t>
            </a:r>
            <a:endParaRPr lang="en-US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eaLnBrk="0" hangingPunct="0">
              <a:defRPr/>
            </a:pP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http://</a:t>
            </a:r>
            <a:r>
              <a:rPr lang="en-US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pmb.berkeley.edu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/</a:t>
            </a:r>
            <a:r>
              <a:rPr lang="en-US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lemaux</a:t>
            </a:r>
            <a:endParaRPr lang="en-US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8086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8" name="Text Box 4"/>
          <p:cNvSpPr txBox="1">
            <a:spLocks noChangeArrowheads="1"/>
          </p:cNvSpPr>
          <p:nvPr/>
        </p:nvSpPr>
        <p:spPr bwMode="auto">
          <a:xfrm>
            <a:off x="3359734" y="5641975"/>
            <a:ext cx="27499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000" b="1">
                <a:solidFill>
                  <a:srgbClr val="000090"/>
                </a:solidFill>
                <a:latin typeface="Arial" charset="0"/>
                <a:cs typeface="+mn-cs"/>
              </a:rPr>
              <a:t>1700 books</a:t>
            </a:r>
          </a:p>
          <a:p>
            <a:pPr algn="ctr" eaLnBrk="1" hangingPunct="1">
              <a:defRPr/>
            </a:pPr>
            <a:r>
              <a:rPr lang="en-US" sz="2000" b="1">
                <a:solidFill>
                  <a:srgbClr val="000090"/>
                </a:solidFill>
                <a:latin typeface="Arial" charset="0"/>
                <a:cs typeface="+mn-cs"/>
              </a:rPr>
              <a:t>(or 1.7 million pages)</a:t>
            </a:r>
          </a:p>
        </p:txBody>
      </p:sp>
      <p:sp>
        <p:nvSpPr>
          <p:cNvPr id="1035269" name="Text Box 5"/>
          <p:cNvSpPr txBox="1">
            <a:spLocks noChangeArrowheads="1"/>
          </p:cNvSpPr>
          <p:nvPr/>
        </p:nvSpPr>
        <p:spPr bwMode="auto">
          <a:xfrm>
            <a:off x="233946" y="5638800"/>
            <a:ext cx="27499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000" b="1">
                <a:solidFill>
                  <a:srgbClr val="000090"/>
                </a:solidFill>
                <a:latin typeface="Arial" charset="0"/>
                <a:cs typeface="+mn-cs"/>
              </a:rPr>
              <a:t>1700 books</a:t>
            </a:r>
          </a:p>
          <a:p>
            <a:pPr algn="ctr" eaLnBrk="1" hangingPunct="1">
              <a:defRPr/>
            </a:pPr>
            <a:r>
              <a:rPr lang="en-US" sz="2000" b="1">
                <a:solidFill>
                  <a:srgbClr val="000090"/>
                </a:solidFill>
                <a:latin typeface="Arial" charset="0"/>
                <a:cs typeface="+mn-cs"/>
              </a:rPr>
              <a:t>(or 1.7 million pages)</a:t>
            </a:r>
          </a:p>
        </p:txBody>
      </p:sp>
      <p:sp>
        <p:nvSpPr>
          <p:cNvPr id="1035270" name="Text Box 6"/>
          <p:cNvSpPr txBox="1">
            <a:spLocks noChangeArrowheads="1"/>
          </p:cNvSpPr>
          <p:nvPr/>
        </p:nvSpPr>
        <p:spPr bwMode="auto">
          <a:xfrm>
            <a:off x="702576" y="368207"/>
            <a:ext cx="8903805" cy="615553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400" b="1" dirty="0" smtClean="0">
                <a:solidFill>
                  <a:srgbClr val="000090"/>
                </a:solidFill>
                <a:latin typeface="Chalkboard"/>
                <a:cs typeface="Chalkboard"/>
              </a:rPr>
              <a:t>What happens during classical breeding?</a:t>
            </a:r>
            <a:endParaRPr lang="en-US" sz="3400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pic>
        <p:nvPicPr>
          <p:cNvPr id="3072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791200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273" name="Text Box 9"/>
          <p:cNvSpPr txBox="1">
            <a:spLocks noChangeArrowheads="1"/>
          </p:cNvSpPr>
          <p:nvPr/>
        </p:nvSpPr>
        <p:spPr bwMode="auto">
          <a:xfrm>
            <a:off x="2432638" y="2806700"/>
            <a:ext cx="76174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8000" b="1" dirty="0">
                <a:solidFill>
                  <a:srgbClr val="000090"/>
                </a:solidFill>
                <a:latin typeface="Arial" charset="0"/>
                <a:cs typeface="+mn-cs"/>
              </a:rPr>
              <a:t>x</a:t>
            </a:r>
          </a:p>
        </p:txBody>
      </p:sp>
      <p:pic>
        <p:nvPicPr>
          <p:cNvPr id="30729" name="Picture 10" descr="Genome analogy_1_st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1587500"/>
            <a:ext cx="62865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1" descr="Genome analogy_2_black_st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1587500"/>
            <a:ext cx="63341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116319" y="6340762"/>
            <a:ext cx="7116261" cy="461665"/>
          </a:xfrm>
          <a:prstGeom prst="rect">
            <a:avLst/>
          </a:prstGeom>
          <a:solidFill>
            <a:srgbClr val="FEFCFC"/>
          </a:solidFill>
          <a:ln w="28575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Genetic modification that </a:t>
            </a:r>
            <a:r>
              <a:rPr lang="en-US" b="1" u="sng" dirty="0" smtClean="0">
                <a:solidFill>
                  <a:srgbClr val="000090"/>
                </a:solidFill>
                <a:latin typeface="Chalkboard"/>
                <a:cs typeface="Chalkboard"/>
              </a:rPr>
              <a:t>is not</a:t>
            </a: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 GE or GMO </a:t>
            </a:r>
            <a:endParaRPr lang="en-US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35657" y="1612900"/>
            <a:ext cx="4779893" cy="4721086"/>
            <a:chOff x="5335657" y="1612900"/>
            <a:chExt cx="4779893" cy="4721086"/>
          </a:xfrm>
        </p:grpSpPr>
        <p:grpSp>
          <p:nvGrpSpPr>
            <p:cNvPr id="5" name="Group 4"/>
            <p:cNvGrpSpPr/>
            <p:nvPr/>
          </p:nvGrpSpPr>
          <p:grpSpPr>
            <a:xfrm>
              <a:off x="5475288" y="1612900"/>
              <a:ext cx="4640262" cy="4721086"/>
              <a:chOff x="5475288" y="1612900"/>
              <a:chExt cx="4640262" cy="4721086"/>
            </a:xfrm>
          </p:grpSpPr>
          <p:sp>
            <p:nvSpPr>
              <p:cNvPr id="1035266" name="Text Box 2"/>
              <p:cNvSpPr txBox="1">
                <a:spLocks noChangeArrowheads="1"/>
              </p:cNvSpPr>
              <p:nvPr/>
            </p:nvSpPr>
            <p:spPr bwMode="auto">
              <a:xfrm>
                <a:off x="8143875" y="1647825"/>
                <a:ext cx="1971675" cy="1938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000" b="1" dirty="0">
                    <a:solidFill>
                      <a:srgbClr val="000090"/>
                    </a:solidFill>
                    <a:latin typeface="Chalkboard"/>
                    <a:cs typeface="Chalkboard"/>
                  </a:rPr>
                  <a:t>Random retention </a:t>
                </a:r>
                <a:r>
                  <a:rPr lang="en-US" sz="2000" b="1" dirty="0" smtClean="0">
                    <a:solidFill>
                      <a:srgbClr val="000090"/>
                    </a:solidFill>
                    <a:latin typeface="Chalkboard"/>
                    <a:cs typeface="Chalkboard"/>
                  </a:rPr>
                  <a:t>of ~50% of the  </a:t>
                </a:r>
                <a:r>
                  <a:rPr lang="en-US" sz="2000" b="1" dirty="0">
                    <a:solidFill>
                      <a:srgbClr val="000090"/>
                    </a:solidFill>
                    <a:latin typeface="Chalkboard"/>
                    <a:cs typeface="Chalkboard"/>
                  </a:rPr>
                  <a:t>information from each parent</a:t>
                </a: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5475288" y="1612900"/>
                <a:ext cx="3634792" cy="4721086"/>
                <a:chOff x="5475288" y="1612900"/>
                <a:chExt cx="3634792" cy="4721086"/>
              </a:xfrm>
            </p:grpSpPr>
            <p:sp>
              <p:nvSpPr>
                <p:cNvPr id="1035267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6360109" y="5626100"/>
                  <a:ext cx="2749971" cy="7078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1" hangingPunct="1">
                    <a:defRPr/>
                  </a:pPr>
                  <a:r>
                    <a:rPr lang="en-US" sz="2000" b="1">
                      <a:solidFill>
                        <a:srgbClr val="000090"/>
                      </a:solidFill>
                      <a:latin typeface="Arial" charset="0"/>
                      <a:cs typeface="+mn-cs"/>
                    </a:rPr>
                    <a:t>1700 books</a:t>
                  </a:r>
                </a:p>
                <a:p>
                  <a:pPr algn="ctr" eaLnBrk="1" hangingPunct="1">
                    <a:defRPr/>
                  </a:pPr>
                  <a:r>
                    <a:rPr lang="en-US" sz="2000" b="1">
                      <a:solidFill>
                        <a:srgbClr val="000090"/>
                      </a:solidFill>
                      <a:latin typeface="Arial" charset="0"/>
                      <a:cs typeface="+mn-cs"/>
                    </a:rPr>
                    <a:t>(or 1.7 million pages)</a:t>
                  </a:r>
                </a:p>
              </p:txBody>
            </p:sp>
            <p:grpSp>
              <p:nvGrpSpPr>
                <p:cNvPr id="2" name="Group 1"/>
                <p:cNvGrpSpPr/>
                <p:nvPr/>
              </p:nvGrpSpPr>
              <p:grpSpPr>
                <a:xfrm>
                  <a:off x="5475288" y="1612900"/>
                  <a:ext cx="2444750" cy="3886200"/>
                  <a:chOff x="5475288" y="1612900"/>
                  <a:chExt cx="2444750" cy="3886200"/>
                </a:xfrm>
              </p:grpSpPr>
              <p:sp>
                <p:nvSpPr>
                  <p:cNvPr id="1035272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5475288" y="3562350"/>
                    <a:ext cx="1450975" cy="0"/>
                  </a:xfrm>
                  <a:prstGeom prst="line">
                    <a:avLst/>
                  </a:prstGeom>
                  <a:noFill/>
                  <a:ln w="76200">
                    <a:noFill/>
                    <a:round/>
                    <a:headEnd/>
                    <a:tailEnd type="triangle" w="lg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srgbClr val="000090"/>
                      </a:solidFill>
                      <a:cs typeface="+mn-cs"/>
                    </a:endParaRPr>
                  </a:p>
                </p:txBody>
              </p:sp>
              <p:pic>
                <p:nvPicPr>
                  <p:cNvPr id="30731" name="Picture 12" descr="Genome analogy_2_combo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88213" y="1612900"/>
                    <a:ext cx="631825" cy="3886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</p:grp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5335657" y="3666088"/>
              <a:ext cx="1449387" cy="0"/>
            </a:xfrm>
            <a:prstGeom prst="line">
              <a:avLst/>
            </a:prstGeom>
            <a:noFill/>
            <a:ln w="76200">
              <a:solidFill>
                <a:srgbClr val="00009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90"/>
                </a:solidFill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166770" y="3175643"/>
            <a:ext cx="4290860" cy="954107"/>
          </a:xfrm>
          <a:prstGeom prst="rect">
            <a:avLst/>
          </a:prstGeom>
          <a:solidFill>
            <a:srgbClr val="FEFCFC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90"/>
                </a:solidFill>
                <a:latin typeface="Chalkboard"/>
                <a:cs typeface="Chalkboard"/>
              </a:rPr>
              <a:t>What is the outcome of the cross? 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073775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21" y="250679"/>
            <a:ext cx="8817435" cy="6395063"/>
          </a:xfrm>
          <a:prstGeom prst="rect">
            <a:avLst/>
          </a:prstGeom>
        </p:spPr>
      </p:pic>
      <p:sp>
        <p:nvSpPr>
          <p:cNvPr id="374788" name="Text Box 4"/>
          <p:cNvSpPr txBox="1">
            <a:spLocks noChangeArrowheads="1"/>
          </p:cNvSpPr>
          <p:nvPr/>
        </p:nvSpPr>
        <p:spPr bwMode="auto">
          <a:xfrm>
            <a:off x="5369815" y="5514050"/>
            <a:ext cx="3776662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000090"/>
                </a:solidFill>
                <a:latin typeface="Chalkboard"/>
                <a:cs typeface="Chalkboard"/>
              </a:rPr>
              <a:t>Yield </a:t>
            </a: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increase </a:t>
            </a:r>
            <a:r>
              <a:rPr lang="en-US" b="1" dirty="0">
                <a:solidFill>
                  <a:srgbClr val="000090"/>
                </a:solidFill>
                <a:latin typeface="Chalkboard"/>
                <a:cs typeface="Chalkboard"/>
              </a:rPr>
              <a:t>by y</a:t>
            </a: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ear</a:t>
            </a:r>
            <a:endParaRPr lang="en-US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sp>
        <p:nvSpPr>
          <p:cNvPr id="374789" name="Line 5"/>
          <p:cNvSpPr>
            <a:spLocks noChangeShapeType="1"/>
          </p:cNvSpPr>
          <p:nvPr/>
        </p:nvSpPr>
        <p:spPr bwMode="auto">
          <a:xfrm>
            <a:off x="5043241" y="3663666"/>
            <a:ext cx="0" cy="584200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4790" name="Line 6"/>
          <p:cNvSpPr>
            <a:spLocks noChangeShapeType="1"/>
          </p:cNvSpPr>
          <p:nvPr/>
        </p:nvSpPr>
        <p:spPr bwMode="auto">
          <a:xfrm flipH="1">
            <a:off x="8384056" y="894315"/>
            <a:ext cx="14287" cy="627062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175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579294"/>
            <a:ext cx="1171575" cy="1036638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888857"/>
            <a:ext cx="1328738" cy="989012"/>
          </a:xfrm>
          <a:prstGeom prst="rect">
            <a:avLst/>
          </a:prstGeom>
          <a:noFill/>
          <a:ln w="63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533257"/>
            <a:ext cx="1343025" cy="890587"/>
          </a:xfrm>
          <a:prstGeom prst="rect">
            <a:avLst/>
          </a:prstGeom>
          <a:noFill/>
          <a:ln w="63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64640" y="6581001"/>
            <a:ext cx="45450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http://</a:t>
            </a:r>
            <a:r>
              <a:rPr lang="en-US" sz="1200" dirty="0" err="1">
                <a:latin typeface="Times New Roman"/>
                <a:cs typeface="Times New Roman"/>
              </a:rPr>
              <a:t>www.choicesmagazine.org</a:t>
            </a:r>
            <a:r>
              <a:rPr lang="en-US" sz="1200" dirty="0">
                <a:latin typeface="Times New Roman"/>
                <a:cs typeface="Times New Roman"/>
              </a:rPr>
              <a:t>/magazine/</a:t>
            </a:r>
            <a:r>
              <a:rPr lang="en-US" sz="1200" dirty="0" err="1">
                <a:latin typeface="Times New Roman"/>
                <a:cs typeface="Times New Roman"/>
              </a:rPr>
              <a:t>print.php?article</a:t>
            </a:r>
            <a:r>
              <a:rPr lang="en-US" sz="1200" dirty="0">
                <a:latin typeface="Times New Roman"/>
                <a:cs typeface="Times New Roman"/>
              </a:rPr>
              <a:t>=95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0222" y="956486"/>
            <a:ext cx="1106048" cy="884839"/>
          </a:xfrm>
          <a:prstGeom prst="rect">
            <a:avLst/>
          </a:prstGeom>
          <a:ln>
            <a:solidFill>
              <a:srgbClr val="800000"/>
            </a:solidFill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744500" y="94570"/>
            <a:ext cx="7057249" cy="553998"/>
          </a:xfrm>
          <a:prstGeom prst="rect">
            <a:avLst/>
          </a:prstGeom>
          <a:solidFill>
            <a:srgbClr val="FEFCFC"/>
          </a:solidFill>
          <a:ln>
            <a:solidFill>
              <a:srgbClr val="000090"/>
            </a:solidFill>
          </a:ln>
          <a:effectLst/>
          <a:ex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000" b="1" dirty="0" smtClean="0">
                <a:solidFill>
                  <a:srgbClr val="000090"/>
                </a:solidFill>
                <a:latin typeface="Chalkboard"/>
                <a:cs typeface="Chalkboard"/>
              </a:rPr>
              <a:t>There are new </a:t>
            </a:r>
            <a:r>
              <a:rPr lang="en-US" sz="3000" b="1" dirty="0">
                <a:solidFill>
                  <a:srgbClr val="000090"/>
                </a:solidFill>
                <a:latin typeface="Chalkboard"/>
                <a:cs typeface="Chalkboard"/>
              </a:rPr>
              <a:t>ways to do breeding…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85875" y="913651"/>
            <a:ext cx="9373985" cy="5903788"/>
            <a:chOff x="651544" y="624012"/>
            <a:chExt cx="9373985" cy="5903788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651544" y="624012"/>
              <a:ext cx="8914301" cy="5682022"/>
              <a:chOff x="671718" y="638459"/>
              <a:chExt cx="8909249" cy="5681712"/>
            </a:xfrm>
          </p:grpSpPr>
          <p:sp>
            <p:nvSpPr>
              <p:cNvPr id="1036292" name="Text Box 4"/>
              <p:cNvSpPr txBox="1">
                <a:spLocks noChangeArrowheads="1"/>
              </p:cNvSpPr>
              <p:nvPr/>
            </p:nvSpPr>
            <p:spPr bwMode="auto">
              <a:xfrm>
                <a:off x="992790" y="638459"/>
                <a:ext cx="8588177" cy="954055"/>
              </a:xfrm>
              <a:prstGeom prst="rect">
                <a:avLst/>
              </a:prstGeom>
              <a:solidFill>
                <a:srgbClr val="FEFCFC"/>
              </a:solidFill>
              <a:ln w="9525">
                <a:solidFill>
                  <a:srgbClr val="00009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2800" b="1" dirty="0" smtClean="0">
                    <a:solidFill>
                      <a:srgbClr val="000090"/>
                    </a:solidFill>
                    <a:latin typeface="Chalkboard"/>
                    <a:cs typeface="Chalkboard"/>
                  </a:rPr>
                  <a:t>Uses table </a:t>
                </a:r>
                <a:r>
                  <a:rPr lang="en-US" sz="2800" b="1" dirty="0">
                    <a:solidFill>
                      <a:srgbClr val="000090"/>
                    </a:solidFill>
                    <a:latin typeface="Chalkboard"/>
                    <a:cs typeface="Chalkboard"/>
                  </a:rPr>
                  <a:t>of contents </a:t>
                </a:r>
                <a:r>
                  <a:rPr lang="en-US" sz="2800" b="1" dirty="0" smtClean="0">
                    <a:solidFill>
                      <a:srgbClr val="000090"/>
                    </a:solidFill>
                    <a:latin typeface="Chalkboard"/>
                    <a:cs typeface="Chalkboard"/>
                  </a:rPr>
                  <a:t>of genes (genomics) for </a:t>
                </a:r>
              </a:p>
              <a:p>
                <a:pPr algn="ctr" eaLnBrk="1" hangingPunct="1">
                  <a:defRPr/>
                </a:pPr>
                <a:r>
                  <a:rPr lang="en-US" sz="2800" b="1" u="sng" dirty="0" smtClean="0">
                    <a:solidFill>
                      <a:srgbClr val="000090"/>
                    </a:solidFill>
                    <a:latin typeface="Chalkboard"/>
                    <a:cs typeface="Chalkboard"/>
                  </a:rPr>
                  <a:t>marker </a:t>
                </a:r>
                <a:r>
                  <a:rPr lang="en-US" sz="2800" b="1" u="sng" dirty="0">
                    <a:solidFill>
                      <a:srgbClr val="000090"/>
                    </a:solidFill>
                    <a:latin typeface="Chalkboard"/>
                    <a:cs typeface="Chalkboard"/>
                  </a:rPr>
                  <a:t>assisted selection</a:t>
                </a:r>
              </a:p>
            </p:txBody>
          </p:sp>
          <p:grpSp>
            <p:nvGrpSpPr>
              <p:cNvPr id="37893" name="Group 2"/>
              <p:cNvGrpSpPr>
                <a:grpSpLocks/>
              </p:cNvGrpSpPr>
              <p:nvPr/>
            </p:nvGrpSpPr>
            <p:grpSpPr bwMode="auto">
              <a:xfrm>
                <a:off x="671718" y="1618495"/>
                <a:ext cx="8630325" cy="4701676"/>
                <a:chOff x="671718" y="1618495"/>
                <a:chExt cx="8630325" cy="4701676"/>
              </a:xfrm>
            </p:grpSpPr>
            <p:sp>
              <p:nvSpPr>
                <p:cNvPr id="103629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582891" y="5618533"/>
                  <a:ext cx="2719152" cy="7016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1" hangingPunct="1">
                    <a:defRPr/>
                  </a:pPr>
                  <a:r>
                    <a:rPr lang="en-US" sz="2000" b="1" dirty="0">
                      <a:solidFill>
                        <a:srgbClr val="000090"/>
                      </a:solidFill>
                      <a:latin typeface="Chalkboard"/>
                      <a:cs typeface="Chalkboard"/>
                    </a:rPr>
                    <a:t>1700 books</a:t>
                  </a:r>
                </a:p>
                <a:p>
                  <a:pPr algn="ctr" eaLnBrk="1" hangingPunct="1">
                    <a:defRPr/>
                  </a:pPr>
                  <a:r>
                    <a:rPr lang="en-US" sz="2000" b="1" dirty="0">
                      <a:solidFill>
                        <a:srgbClr val="000090"/>
                      </a:solidFill>
                      <a:latin typeface="Chalkboard"/>
                      <a:cs typeface="Chalkboard"/>
                    </a:rPr>
                    <a:t>(or 1.7 million pages)</a:t>
                  </a:r>
                </a:p>
              </p:txBody>
            </p:sp>
            <p:sp>
              <p:nvSpPr>
                <p:cNvPr id="1036291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671718" y="1812368"/>
                  <a:ext cx="3588497" cy="461640"/>
                </a:xfrm>
                <a:prstGeom prst="rect">
                  <a:avLst/>
                </a:prstGeom>
                <a:solidFill>
                  <a:srgbClr val="FEFCF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>
                    <a:defRPr/>
                  </a:pPr>
                  <a:r>
                    <a:rPr lang="en-US" dirty="0">
                      <a:solidFill>
                        <a:srgbClr val="000090"/>
                      </a:solidFill>
                      <a:latin typeface="Chalkboard"/>
                      <a:cs typeface="Chalkboard"/>
                    </a:rPr>
                    <a:t>...CTGACCTAATGCCGTA...</a:t>
                  </a:r>
                </a:p>
              </p:txBody>
            </p:sp>
            <p:sp>
              <p:nvSpPr>
                <p:cNvPr id="1036296" name="Line 8"/>
                <p:cNvSpPr>
                  <a:spLocks noChangeShapeType="1"/>
                </p:cNvSpPr>
                <p:nvPr/>
              </p:nvSpPr>
              <p:spPr bwMode="auto">
                <a:xfrm>
                  <a:off x="2458034" y="2341987"/>
                  <a:ext cx="0" cy="512735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000090"/>
                    </a:solidFill>
                    <a:latin typeface="Chalkboard"/>
                    <a:cs typeface="Chalkboard"/>
                  </a:endParaRPr>
                </a:p>
              </p:txBody>
            </p:sp>
            <p:pic>
              <p:nvPicPr>
                <p:cNvPr id="37898" name="Picture 9" descr="Genome analogy_3_TOC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0563" y="2614408"/>
                  <a:ext cx="3536950" cy="28321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37899" name="Group 1"/>
                <p:cNvGrpSpPr>
                  <a:grpSpLocks/>
                </p:cNvGrpSpPr>
                <p:nvPr/>
              </p:nvGrpSpPr>
              <p:grpSpPr bwMode="auto">
                <a:xfrm>
                  <a:off x="4094605" y="1618495"/>
                  <a:ext cx="4004820" cy="3860800"/>
                  <a:chOff x="4094605" y="1387567"/>
                  <a:chExt cx="4004820" cy="3860800"/>
                </a:xfrm>
              </p:grpSpPr>
              <p:pic>
                <p:nvPicPr>
                  <p:cNvPr id="37900" name="Picture 10" descr="Genome analogy_1_stack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70775" y="1387567"/>
                    <a:ext cx="628650" cy="38608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036299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94605" y="1652875"/>
                    <a:ext cx="3219170" cy="1220722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srgbClr val="000090"/>
                      </a:solidFill>
                      <a:latin typeface="Chalkboard"/>
                      <a:cs typeface="Chalkboard"/>
                    </a:endParaRPr>
                  </a:p>
                </p:txBody>
              </p:sp>
              <p:sp>
                <p:nvSpPr>
                  <p:cNvPr id="1036300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94605" y="1975119"/>
                    <a:ext cx="3219170" cy="1058807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srgbClr val="000090"/>
                      </a:solidFill>
                      <a:latin typeface="Chalkboard"/>
                      <a:cs typeface="Chalkboard"/>
                    </a:endParaRPr>
                  </a:p>
                </p:txBody>
              </p:sp>
              <p:sp>
                <p:nvSpPr>
                  <p:cNvPr id="1036301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04129" y="2308477"/>
                    <a:ext cx="3209646" cy="89689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srgbClr val="000090"/>
                      </a:solidFill>
                      <a:latin typeface="Chalkboard"/>
                      <a:cs typeface="Chalkboard"/>
                    </a:endParaRPr>
                  </a:p>
                </p:txBody>
              </p:sp>
              <p:sp>
                <p:nvSpPr>
                  <p:cNvPr id="1036302" name="Line 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94605" y="2691044"/>
                    <a:ext cx="3219170" cy="714337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srgbClr val="000090"/>
                      </a:solidFill>
                      <a:latin typeface="Chalkboard"/>
                      <a:cs typeface="Chalkboard"/>
                    </a:endParaRPr>
                  </a:p>
                </p:txBody>
              </p:sp>
              <p:sp>
                <p:nvSpPr>
                  <p:cNvPr id="1036303" name="Line 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04129" y="3094248"/>
                    <a:ext cx="3209646" cy="50479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srgbClr val="000090"/>
                      </a:solidFill>
                      <a:latin typeface="Chalkboard"/>
                      <a:cs typeface="Chalkboard"/>
                    </a:endParaRPr>
                  </a:p>
                </p:txBody>
              </p:sp>
              <p:sp>
                <p:nvSpPr>
                  <p:cNvPr id="1036304" name="Line 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94605" y="3527611"/>
                    <a:ext cx="3219170" cy="242875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srgbClr val="000090"/>
                      </a:solidFill>
                      <a:latin typeface="Chalkboard"/>
                      <a:cs typeface="Chalkboard"/>
                    </a:endParaRPr>
                  </a:p>
                </p:txBody>
              </p:sp>
              <p:sp>
                <p:nvSpPr>
                  <p:cNvPr id="1036305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4104129" y="3960976"/>
                    <a:ext cx="3209646" cy="303196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srgbClr val="000090"/>
                      </a:solidFill>
                      <a:latin typeface="Chalkboard"/>
                      <a:cs typeface="Chalkboard"/>
                    </a:endParaRPr>
                  </a:p>
                </p:txBody>
              </p:sp>
              <p:sp>
                <p:nvSpPr>
                  <p:cNvPr id="1036306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105716" y="4153053"/>
                    <a:ext cx="3208059" cy="634966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srgbClr val="000090"/>
                      </a:solidFill>
                      <a:latin typeface="Chalkboard"/>
                      <a:cs typeface="Chalkboard"/>
                    </a:endParaRPr>
                  </a:p>
                </p:txBody>
              </p:sp>
            </p:grpSp>
          </p:grpSp>
        </p:grpSp>
        <p:grpSp>
          <p:nvGrpSpPr>
            <p:cNvPr id="6" name="Group 5"/>
            <p:cNvGrpSpPr/>
            <p:nvPr/>
          </p:nvGrpSpPr>
          <p:grpSpPr>
            <a:xfrm>
              <a:off x="8319891" y="2716038"/>
              <a:ext cx="1705638" cy="3811762"/>
              <a:chOff x="8319891" y="2716038"/>
              <a:chExt cx="1705638" cy="3811762"/>
            </a:xfrm>
          </p:grpSpPr>
          <p:pic>
            <p:nvPicPr>
              <p:cNvPr id="37889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86925" y="5791200"/>
                <a:ext cx="327025" cy="73660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8319891" y="2716038"/>
                <a:ext cx="1705638" cy="15696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0090"/>
                    </a:solidFill>
                    <a:latin typeface="Chalkboard"/>
                    <a:cs typeface="Chalkboard"/>
                  </a:rPr>
                  <a:t>Increases speed of breeding process</a:t>
                </a:r>
                <a:endParaRPr lang="en-US" b="1" dirty="0">
                  <a:solidFill>
                    <a:srgbClr val="000090"/>
                  </a:solidFill>
                  <a:latin typeface="Chalkboard"/>
                  <a:cs typeface="Chalkboard"/>
                </a:endParaRPr>
              </a:p>
            </p:txBody>
          </p:sp>
        </p:grpSp>
      </p:grp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241769" y="5757016"/>
            <a:ext cx="6620430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Genetic modification that </a:t>
            </a:r>
            <a:r>
              <a:rPr lang="en-US" b="1" u="sng" dirty="0" smtClean="0">
                <a:solidFill>
                  <a:srgbClr val="000090"/>
                </a:solidFill>
                <a:latin typeface="Chalkboard"/>
                <a:cs typeface="Chalkboard"/>
              </a:rPr>
              <a:t>is not</a:t>
            </a: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 GE or GMO </a:t>
            </a:r>
            <a:endParaRPr lang="en-US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101" name="Text Box 5"/>
          <p:cNvSpPr txBox="1">
            <a:spLocks noChangeArrowheads="1"/>
          </p:cNvSpPr>
          <p:nvPr/>
        </p:nvSpPr>
        <p:spPr bwMode="auto">
          <a:xfrm>
            <a:off x="716089" y="4873593"/>
            <a:ext cx="8787118" cy="974725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90"/>
                </a:solidFill>
                <a:latin typeface="Chalkboard"/>
                <a:cs typeface="Chalkboard"/>
              </a:rPr>
              <a:t>Marker-assisted selection </a:t>
            </a:r>
            <a:r>
              <a:rPr lang="en-US" sz="2800" b="1" dirty="0" smtClean="0">
                <a:solidFill>
                  <a:srgbClr val="000090"/>
                </a:solidFill>
                <a:latin typeface="Chalkboard"/>
                <a:cs typeface="Chalkboard"/>
              </a:rPr>
              <a:t>was used </a:t>
            </a:r>
            <a:r>
              <a:rPr lang="en-US" sz="2800" b="1" dirty="0">
                <a:solidFill>
                  <a:srgbClr val="000090"/>
                </a:solidFill>
                <a:latin typeface="Chalkboard"/>
                <a:cs typeface="Chalkboard"/>
              </a:rPr>
              <a:t>to protect rice against bacterial blight and blast disease</a:t>
            </a:r>
          </a:p>
        </p:txBody>
      </p:sp>
      <p:pic>
        <p:nvPicPr>
          <p:cNvPr id="389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25" y="5992813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0103" name="Text Box 7"/>
          <p:cNvSpPr txBox="1">
            <a:spLocks noChangeArrowheads="1"/>
          </p:cNvSpPr>
          <p:nvPr/>
        </p:nvSpPr>
        <p:spPr bwMode="auto">
          <a:xfrm>
            <a:off x="721099" y="5975911"/>
            <a:ext cx="8869363" cy="492443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600" b="1" dirty="0">
                <a:solidFill>
                  <a:srgbClr val="000090"/>
                </a:solidFill>
                <a:latin typeface="Chalkboard"/>
                <a:cs typeface="Chalkboard"/>
              </a:rPr>
              <a:t>Limited to diversity in crop and compatible relatives</a:t>
            </a:r>
          </a:p>
        </p:txBody>
      </p:sp>
      <p:pic>
        <p:nvPicPr>
          <p:cNvPr id="900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185738"/>
            <a:ext cx="5705475" cy="4532312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7908" y="648479"/>
            <a:ext cx="8052605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Chalkboard"/>
                <a:cs typeface="Chalkboard"/>
              </a:rPr>
              <a:t>Can’t We Just Do All Modification This Way?</a:t>
            </a:r>
            <a:endParaRPr lang="en-US" sz="2800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010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213" y="0"/>
            <a:ext cx="11058526" cy="737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0931" name="Text Box 3"/>
          <p:cNvSpPr txBox="1">
            <a:spLocks noChangeArrowheads="1"/>
          </p:cNvSpPr>
          <p:nvPr/>
        </p:nvSpPr>
        <p:spPr bwMode="auto">
          <a:xfrm>
            <a:off x="1495425" y="1874838"/>
            <a:ext cx="6661150" cy="156966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000090"/>
                </a:solidFill>
                <a:latin typeface="Chalkboard"/>
                <a:cs typeface="Chalkboard"/>
              </a:rPr>
              <a:t>What </a:t>
            </a:r>
            <a:r>
              <a:rPr lang="en-US" sz="3200" b="1" dirty="0">
                <a:solidFill>
                  <a:srgbClr val="000090"/>
                </a:solidFill>
                <a:latin typeface="Chalkboard"/>
                <a:cs typeface="Chalkboard"/>
              </a:rPr>
              <a:t>other ways </a:t>
            </a:r>
            <a:r>
              <a:rPr lang="en-US" sz="3200" b="1" dirty="0" smtClean="0">
                <a:solidFill>
                  <a:srgbClr val="000090"/>
                </a:solidFill>
                <a:latin typeface="Chalkboard"/>
                <a:cs typeface="Chalkboard"/>
              </a:rPr>
              <a:t>can the modern tools of genetics be  used to </a:t>
            </a:r>
            <a:r>
              <a:rPr lang="en-US" sz="3200" b="1" dirty="0">
                <a:solidFill>
                  <a:srgbClr val="000090"/>
                </a:solidFill>
                <a:latin typeface="Chalkboard"/>
                <a:cs typeface="Chalkboard"/>
              </a:rPr>
              <a:t>create new </a:t>
            </a:r>
            <a:r>
              <a:rPr lang="en-US" sz="3200" b="1" dirty="0" smtClean="0">
                <a:solidFill>
                  <a:srgbClr val="000090"/>
                </a:solidFill>
                <a:latin typeface="Chalkboard"/>
                <a:cs typeface="Chalkboard"/>
              </a:rPr>
              <a:t>varieties?</a:t>
            </a:r>
            <a:endParaRPr lang="en-US" sz="3200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25" y="5992813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Text Box 3"/>
          <p:cNvSpPr txBox="1">
            <a:spLocks noChangeArrowheads="1"/>
          </p:cNvSpPr>
          <p:nvPr/>
        </p:nvSpPr>
        <p:spPr bwMode="auto">
          <a:xfrm>
            <a:off x="1580788" y="228600"/>
            <a:ext cx="5620616" cy="701675"/>
          </a:xfrm>
          <a:prstGeom prst="rect">
            <a:avLst/>
          </a:prstGeom>
          <a:solidFill>
            <a:srgbClr val="FEFCFC"/>
          </a:solidFill>
          <a:ln>
            <a:solidFill>
              <a:srgbClr val="000090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rgbClr val="000090"/>
                </a:solidFill>
                <a:latin typeface="Chalkboard"/>
                <a:cs typeface="Chalkboard"/>
              </a:rPr>
              <a:t>Genetic Engineering </a:t>
            </a:r>
          </a:p>
        </p:txBody>
      </p:sp>
      <p:sp>
        <p:nvSpPr>
          <p:cNvPr id="1037318" name="Text Box 6"/>
          <p:cNvSpPr txBox="1">
            <a:spLocks noChangeArrowheads="1"/>
          </p:cNvSpPr>
          <p:nvPr/>
        </p:nvSpPr>
        <p:spPr bwMode="auto">
          <a:xfrm>
            <a:off x="8491538" y="1447800"/>
            <a:ext cx="1795462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Inserts randomly in genome</a:t>
            </a:r>
          </a:p>
        </p:txBody>
      </p:sp>
      <p:sp>
        <p:nvSpPr>
          <p:cNvPr id="1037319" name="Text Box 7"/>
          <p:cNvSpPr txBox="1">
            <a:spLocks noChangeArrowheads="1"/>
          </p:cNvSpPr>
          <p:nvPr/>
        </p:nvSpPr>
        <p:spPr bwMode="auto">
          <a:xfrm>
            <a:off x="8486775" y="3733800"/>
            <a:ext cx="17954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Inserted gene(s)</a:t>
            </a:r>
          </a:p>
        </p:txBody>
      </p:sp>
      <p:sp>
        <p:nvSpPr>
          <p:cNvPr id="1037320" name="Line 8"/>
          <p:cNvSpPr>
            <a:spLocks noChangeShapeType="1"/>
          </p:cNvSpPr>
          <p:nvPr/>
        </p:nvSpPr>
        <p:spPr bwMode="auto">
          <a:xfrm flipV="1">
            <a:off x="9438602" y="3048000"/>
            <a:ext cx="0" cy="685800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90"/>
              </a:solidFill>
              <a:cs typeface="+mn-cs"/>
            </a:endParaRPr>
          </a:p>
        </p:txBody>
      </p:sp>
      <p:grpSp>
        <p:nvGrpSpPr>
          <p:cNvPr id="40968" name="Group 9"/>
          <p:cNvGrpSpPr>
            <a:grpSpLocks/>
          </p:cNvGrpSpPr>
          <p:nvPr/>
        </p:nvGrpSpPr>
        <p:grpSpPr bwMode="auto">
          <a:xfrm>
            <a:off x="8181302" y="4559300"/>
            <a:ext cx="1228725" cy="660400"/>
            <a:chOff x="4608" y="2836"/>
            <a:chExt cx="624" cy="384"/>
          </a:xfrm>
        </p:grpSpPr>
        <p:sp>
          <p:nvSpPr>
            <p:cNvPr id="1037322" name="Line 10"/>
            <p:cNvSpPr>
              <a:spLocks noChangeShapeType="1"/>
            </p:cNvSpPr>
            <p:nvPr/>
          </p:nvSpPr>
          <p:spPr bwMode="auto">
            <a:xfrm rot="16200000" flipV="1">
              <a:off x="4852" y="2972"/>
              <a:ext cx="0" cy="488"/>
            </a:xfrm>
            <a:prstGeom prst="line">
              <a:avLst/>
            </a:prstGeom>
            <a:noFill/>
            <a:ln w="5715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+mn-cs"/>
              </a:endParaRPr>
            </a:p>
          </p:txBody>
        </p:sp>
        <p:sp>
          <p:nvSpPr>
            <p:cNvPr id="1037323" name="Line 11"/>
            <p:cNvSpPr>
              <a:spLocks noChangeShapeType="1"/>
            </p:cNvSpPr>
            <p:nvPr/>
          </p:nvSpPr>
          <p:spPr bwMode="auto">
            <a:xfrm flipH="1">
              <a:off x="5088" y="2836"/>
              <a:ext cx="144" cy="384"/>
            </a:xfrm>
            <a:prstGeom prst="line">
              <a:avLst/>
            </a:prstGeom>
            <a:noFill/>
            <a:ln w="57150">
              <a:solidFill>
                <a:srgbClr val="00009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+mn-cs"/>
              </a:endParaRPr>
            </a:p>
          </p:txBody>
        </p:sp>
      </p:grpSp>
      <p:pic>
        <p:nvPicPr>
          <p:cNvPr id="40973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791200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2496" y="1063495"/>
            <a:ext cx="9133309" cy="5251311"/>
            <a:chOff x="62496" y="1171575"/>
            <a:chExt cx="9133309" cy="5251311"/>
          </a:xfrm>
        </p:grpSpPr>
        <p:sp>
          <p:nvSpPr>
            <p:cNvPr id="1037314" name="Text Box 2"/>
            <p:cNvSpPr txBox="1">
              <a:spLocks noChangeArrowheads="1"/>
            </p:cNvSpPr>
            <p:nvPr/>
          </p:nvSpPr>
          <p:spPr bwMode="auto">
            <a:xfrm>
              <a:off x="6445834" y="5715000"/>
              <a:ext cx="2749971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000" b="1">
                  <a:solidFill>
                    <a:srgbClr val="000090"/>
                  </a:solidFill>
                  <a:latin typeface="Arial" charset="0"/>
                  <a:cs typeface="+mn-cs"/>
                </a:rPr>
                <a:t>1700 books</a:t>
              </a:r>
            </a:p>
            <a:p>
              <a:pPr algn="ctr" eaLnBrk="1" hangingPunct="1">
                <a:defRPr/>
              </a:pPr>
              <a:r>
                <a:rPr lang="en-US" sz="2000" b="1">
                  <a:solidFill>
                    <a:srgbClr val="000090"/>
                  </a:solidFill>
                  <a:latin typeface="Arial" charset="0"/>
                  <a:cs typeface="+mn-cs"/>
                </a:rPr>
                <a:t>(or 1.7 million pages)</a:t>
              </a:r>
            </a:p>
          </p:txBody>
        </p:sp>
        <p:sp>
          <p:nvSpPr>
            <p:cNvPr id="1037316" name="Text Box 4"/>
            <p:cNvSpPr txBox="1">
              <a:spLocks noChangeArrowheads="1"/>
            </p:cNvSpPr>
            <p:nvPr/>
          </p:nvSpPr>
          <p:spPr bwMode="auto">
            <a:xfrm>
              <a:off x="62496" y="5699125"/>
              <a:ext cx="2749971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000" b="1">
                  <a:solidFill>
                    <a:srgbClr val="000090"/>
                  </a:solidFill>
                  <a:latin typeface="Arial" charset="0"/>
                  <a:cs typeface="+mn-cs"/>
                </a:rPr>
                <a:t>1700 books</a:t>
              </a:r>
            </a:p>
            <a:p>
              <a:pPr algn="ctr" eaLnBrk="1" hangingPunct="1">
                <a:defRPr/>
              </a:pPr>
              <a:r>
                <a:rPr lang="en-US" sz="2000" b="1">
                  <a:solidFill>
                    <a:srgbClr val="000090"/>
                  </a:solidFill>
                  <a:latin typeface="Arial" charset="0"/>
                  <a:cs typeface="+mn-cs"/>
                </a:rPr>
                <a:t>(or 1.7 million pages)</a:t>
              </a:r>
            </a:p>
          </p:txBody>
        </p:sp>
        <p:sp>
          <p:nvSpPr>
            <p:cNvPr id="1037317" name="Text Box 5"/>
            <p:cNvSpPr txBox="1">
              <a:spLocks noChangeArrowheads="1"/>
            </p:cNvSpPr>
            <p:nvPr/>
          </p:nvSpPr>
          <p:spPr bwMode="auto">
            <a:xfrm>
              <a:off x="2486025" y="4816475"/>
              <a:ext cx="3571875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000090"/>
                  </a:solidFill>
                  <a:latin typeface="Chalkboard"/>
                  <a:cs typeface="Chalkboard"/>
                </a:rPr>
                <a:t>One-half page equivalent to a gene</a:t>
              </a:r>
            </a:p>
          </p:txBody>
        </p:sp>
        <p:sp>
          <p:nvSpPr>
            <p:cNvPr id="1037324" name="Line 12"/>
            <p:cNvSpPr>
              <a:spLocks noChangeShapeType="1"/>
            </p:cNvSpPr>
            <p:nvPr/>
          </p:nvSpPr>
          <p:spPr bwMode="auto">
            <a:xfrm flipV="1">
              <a:off x="6047702" y="3389313"/>
              <a:ext cx="1233488" cy="19050"/>
            </a:xfrm>
            <a:prstGeom prst="line">
              <a:avLst/>
            </a:prstGeom>
            <a:noFill/>
            <a:ln w="76200">
              <a:solidFill>
                <a:srgbClr val="00009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90"/>
                </a:solidFill>
                <a:cs typeface="+mn-cs"/>
              </a:endParaRPr>
            </a:p>
          </p:txBody>
        </p:sp>
        <p:sp>
          <p:nvSpPr>
            <p:cNvPr id="1037325" name="Text Box 13"/>
            <p:cNvSpPr txBox="1">
              <a:spLocks noChangeArrowheads="1"/>
            </p:cNvSpPr>
            <p:nvPr/>
          </p:nvSpPr>
          <p:spPr bwMode="auto">
            <a:xfrm>
              <a:off x="1745577" y="2633663"/>
              <a:ext cx="783788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8000" b="1" dirty="0">
                  <a:solidFill>
                    <a:srgbClr val="000090"/>
                  </a:solidFill>
                  <a:latin typeface="Arial" charset="0"/>
                  <a:cs typeface="+mn-cs"/>
                </a:rPr>
                <a:t>+</a:t>
              </a:r>
            </a:p>
          </p:txBody>
        </p:sp>
        <p:pic>
          <p:nvPicPr>
            <p:cNvPr id="40971" name="Picture 14" descr="Genome analogy_1_sta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" y="1171575"/>
              <a:ext cx="738188" cy="452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2" name="Picture 15" descr="Genome analogy_4_half_p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4950" y="2362200"/>
              <a:ext cx="3048000" cy="244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4" name="Picture 17" descr="Genome analogy_4_stack_one_boo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1713" y="1171575"/>
              <a:ext cx="733425" cy="452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202483" y="6316532"/>
            <a:ext cx="6404251" cy="461665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009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Genetic modification </a:t>
            </a:r>
            <a:r>
              <a:rPr lang="en-US" b="1" u="sng" dirty="0" smtClean="0">
                <a:solidFill>
                  <a:srgbClr val="000090"/>
                </a:solidFill>
                <a:latin typeface="Chalkboard"/>
                <a:cs typeface="Chalkboard"/>
              </a:rPr>
              <a:t>that is</a:t>
            </a: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 GE and GMO </a:t>
            </a:r>
            <a:endParaRPr lang="en-US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6" name="Text Box 2"/>
          <p:cNvSpPr txBox="1">
            <a:spLocks noChangeArrowheads="1"/>
          </p:cNvSpPr>
          <p:nvPr/>
        </p:nvSpPr>
        <p:spPr bwMode="auto">
          <a:xfrm>
            <a:off x="38100" y="1435100"/>
            <a:ext cx="10287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cs typeface="Tahoma"/>
            </a:endParaRPr>
          </a:p>
        </p:txBody>
      </p:sp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25" y="5992813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959288" y="2538761"/>
            <a:ext cx="8241759" cy="1200329"/>
          </a:xfrm>
          <a:prstGeom prst="rect">
            <a:avLst/>
          </a:prstGeom>
          <a:solidFill>
            <a:srgbClr val="FEFCFC"/>
          </a:solidFill>
          <a:ln w="19050" cmpd="sng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000090"/>
                </a:solidFill>
                <a:latin typeface="Chalkboard"/>
                <a:cs typeface="Chalkboard"/>
              </a:rPr>
              <a:t>What Kinds of GE Crops and Foods </a:t>
            </a:r>
            <a:r>
              <a:rPr lang="en-US" sz="3600" b="1" dirty="0">
                <a:solidFill>
                  <a:srgbClr val="000090"/>
                </a:solidFill>
                <a:latin typeface="Chalkboard"/>
                <a:cs typeface="Chalkboard"/>
              </a:rPr>
              <a:t>A</a:t>
            </a:r>
            <a:r>
              <a:rPr lang="en-US" sz="3600" b="1" dirty="0" smtClean="0">
                <a:solidFill>
                  <a:srgbClr val="000090"/>
                </a:solidFill>
                <a:latin typeface="Chalkboard"/>
                <a:cs typeface="Chalkboard"/>
              </a:rPr>
              <a:t>re in the Commercial Market?</a:t>
            </a:r>
            <a:endParaRPr lang="en-US" sz="3600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42567009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25" y="5776913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4" name="Group 16"/>
          <p:cNvGrpSpPr>
            <a:grpSpLocks/>
          </p:cNvGrpSpPr>
          <p:nvPr/>
        </p:nvGrpSpPr>
        <p:grpSpPr bwMode="auto">
          <a:xfrm>
            <a:off x="423863" y="1585913"/>
            <a:ext cx="9382125" cy="4560887"/>
            <a:chOff x="390525" y="2297113"/>
            <a:chExt cx="9382125" cy="4560887"/>
          </a:xfrm>
        </p:grpSpPr>
        <p:grpSp>
          <p:nvGrpSpPr>
            <p:cNvPr id="44036" name="Group 22"/>
            <p:cNvGrpSpPr>
              <a:grpSpLocks/>
            </p:cNvGrpSpPr>
            <p:nvPr/>
          </p:nvGrpSpPr>
          <p:grpSpPr bwMode="auto">
            <a:xfrm>
              <a:off x="3532188" y="4597400"/>
              <a:ext cx="3090862" cy="2249488"/>
              <a:chOff x="2988733" y="4607269"/>
              <a:chExt cx="2747434" cy="2250731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990246" y="4607269"/>
                <a:ext cx="2743200" cy="2250731"/>
                <a:chOff x="2990246" y="4607269"/>
                <a:chExt cx="2743200" cy="2250731"/>
              </a:xfrm>
              <a:solidFill>
                <a:schemeClr val="accent4">
                  <a:lumMod val="85000"/>
                  <a:lumOff val="15000"/>
                </a:schemeClr>
              </a:solidFill>
            </p:grpSpPr>
            <p:pic>
              <p:nvPicPr>
                <p:cNvPr id="19" name="Picture 18" descr="sugar beet large.jp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90246" y="4611624"/>
                  <a:ext cx="2743200" cy="2246376"/>
                </a:xfrm>
                <a:prstGeom prst="rect">
                  <a:avLst/>
                </a:prstGeom>
                <a:grpFill/>
              </p:spPr>
            </p:pic>
            <p:sp>
              <p:nvSpPr>
                <p:cNvPr id="14354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308540" y="4607269"/>
                  <a:ext cx="2106613" cy="646331"/>
                </a:xfrm>
                <a:prstGeom prst="rect">
                  <a:avLst/>
                </a:prstGeom>
                <a:solidFill>
                  <a:srgbClr val="22228B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en-US" sz="2000" b="1" i="1" dirty="0" smtClean="0">
                      <a:solidFill>
                        <a:srgbClr val="FFFFFF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yriad Pro"/>
                      <a:cs typeface="Myriad Pro"/>
                    </a:rPr>
                    <a:t>GE </a:t>
                  </a:r>
                  <a:r>
                    <a:rPr lang="en-US" sz="2000" b="1" i="1" dirty="0" err="1" smtClean="0">
                      <a:solidFill>
                        <a:srgbClr val="FFFFFF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yriad Pro"/>
                      <a:cs typeface="Myriad Pro"/>
                    </a:rPr>
                    <a:t>Sugarbeet</a:t>
                  </a:r>
                  <a:endParaRPr lang="en-US" sz="800" b="1" i="1" dirty="0" smtClean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yriad Pro"/>
                    <a:cs typeface="Myriad Pro"/>
                  </a:endParaRPr>
                </a:p>
                <a:p>
                  <a:pPr algn="ctr" eaLnBrk="1" hangingPunct="1">
                    <a:defRPr/>
                  </a:pPr>
                  <a:r>
                    <a:rPr lang="en-US" sz="1600" dirty="0" smtClean="0">
                      <a:solidFill>
                        <a:srgbClr val="FFFFFF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yriad Pro"/>
                      <a:cs typeface="Myriad Pro"/>
                    </a:rPr>
                    <a:t>98% of 2013 acreage</a:t>
                  </a: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2988732" y="6641981"/>
                <a:ext cx="2747435" cy="21601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800" i="1" dirty="0">
                    <a:solidFill>
                      <a:schemeClr val="bg1">
                        <a:lumMod val="85000"/>
                      </a:schemeClr>
                    </a:solidFill>
                    <a:latin typeface="Myriad Pro"/>
                    <a:cs typeface="Myriad Pro"/>
                  </a:rPr>
                  <a:t>Source: ISAAA, 2011</a:t>
                </a:r>
              </a:p>
            </p:txBody>
          </p:sp>
        </p:grpSp>
        <p:grpSp>
          <p:nvGrpSpPr>
            <p:cNvPr id="44037" name="Group 15"/>
            <p:cNvGrpSpPr>
              <a:grpSpLocks/>
            </p:cNvGrpSpPr>
            <p:nvPr/>
          </p:nvGrpSpPr>
          <p:grpSpPr bwMode="auto">
            <a:xfrm>
              <a:off x="390525" y="2297113"/>
              <a:ext cx="9382125" cy="4560887"/>
              <a:chOff x="390525" y="2297113"/>
              <a:chExt cx="9382125" cy="4560887"/>
            </a:xfrm>
          </p:grpSpPr>
          <p:grpSp>
            <p:nvGrpSpPr>
              <p:cNvPr id="44038" name="Group 14"/>
              <p:cNvGrpSpPr>
                <a:grpSpLocks/>
              </p:cNvGrpSpPr>
              <p:nvPr/>
            </p:nvGrpSpPr>
            <p:grpSpPr bwMode="auto">
              <a:xfrm>
                <a:off x="3649663" y="2301875"/>
                <a:ext cx="2800350" cy="2249488"/>
                <a:chOff x="3073400" y="2292505"/>
                <a:chExt cx="2489200" cy="2249405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3078163" y="2292505"/>
                  <a:ext cx="2484437" cy="2247745"/>
                  <a:chOff x="3078163" y="2292505"/>
                  <a:chExt cx="2484437" cy="2247745"/>
                </a:xfrm>
                <a:solidFill>
                  <a:schemeClr val="accent4">
                    <a:lumMod val="85000"/>
                    <a:lumOff val="15000"/>
                  </a:schemeClr>
                </a:solidFill>
              </p:grpSpPr>
              <p:pic>
                <p:nvPicPr>
                  <p:cNvPr id="14359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78163" y="2297113"/>
                    <a:ext cx="2484437" cy="2243137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360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66506" y="2292505"/>
                    <a:ext cx="2107751" cy="646331"/>
                  </a:xfrm>
                  <a:prstGeom prst="rect">
                    <a:avLst/>
                  </a:prstGeom>
                  <a:solidFill>
                    <a:srgbClr val="22228B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>
                      <a:defRPr/>
                    </a:pPr>
                    <a:r>
                      <a:rPr lang="en-US" sz="2000" b="1" i="1" dirty="0" smtClean="0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Myriad Pro"/>
                        <a:cs typeface="Myriad Pro"/>
                      </a:rPr>
                      <a:t>GE Canola</a:t>
                    </a:r>
                    <a:endParaRPr lang="en-US" sz="800" b="1" i="1" dirty="0" smtClean="0">
                      <a:solidFill>
                        <a:srgbClr val="FFFFFF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yriad Pro"/>
                      <a:cs typeface="Myriad Pro"/>
                    </a:endParaRPr>
                  </a:p>
                  <a:p>
                    <a:pPr algn="ctr" eaLnBrk="1" hangingPunct="1">
                      <a:defRPr/>
                    </a:pPr>
                    <a:r>
                      <a:rPr lang="en-US" sz="1600" dirty="0" smtClean="0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Myriad Pro"/>
                        <a:cs typeface="Myriad Pro"/>
                      </a:rPr>
                      <a:t>93% of 2013 acreage</a:t>
                    </a:r>
                  </a:p>
                </p:txBody>
              </p:sp>
            </p:grpSp>
            <p:sp>
              <p:nvSpPr>
                <p:cNvPr id="44054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3073400" y="4326466"/>
                  <a:ext cx="248920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800" i="1">
                      <a:solidFill>
                        <a:srgbClr val="D9D9D9"/>
                      </a:solidFill>
                      <a:latin typeface="Myriad Pro" charset="0"/>
                      <a:cs typeface="Myriad Pro" charset="0"/>
                    </a:rPr>
                    <a:t>Source: ISAAA, 2011</a:t>
                  </a:r>
                </a:p>
              </p:txBody>
            </p:sp>
          </p:grpSp>
          <p:grpSp>
            <p:nvGrpSpPr>
              <p:cNvPr id="44039" name="Group 15"/>
              <p:cNvGrpSpPr>
                <a:grpSpLocks/>
              </p:cNvGrpSpPr>
              <p:nvPr/>
            </p:nvGrpSpPr>
            <p:grpSpPr bwMode="auto">
              <a:xfrm>
                <a:off x="6511925" y="2298700"/>
                <a:ext cx="3025775" cy="2254250"/>
                <a:chOff x="5655734" y="2289189"/>
                <a:chExt cx="2689930" cy="2254173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5661025" y="2289189"/>
                  <a:ext cx="2684639" cy="2254173"/>
                  <a:chOff x="5661025" y="2289189"/>
                  <a:chExt cx="2684639" cy="2254173"/>
                </a:xfrm>
                <a:solidFill>
                  <a:schemeClr val="accent4">
                    <a:lumMod val="85000"/>
                    <a:lumOff val="15000"/>
                  </a:schemeClr>
                </a:solidFill>
              </p:grpSpPr>
              <p:pic>
                <p:nvPicPr>
                  <p:cNvPr id="13" name="Picture 14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61025" y="2293938"/>
                    <a:ext cx="2684639" cy="2249424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974644" y="2289189"/>
                    <a:ext cx="2057400" cy="723275"/>
                  </a:xfrm>
                  <a:prstGeom prst="rect">
                    <a:avLst/>
                  </a:prstGeom>
                  <a:solidFill>
                    <a:srgbClr val="22228B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>
                      <a:defRPr/>
                    </a:pPr>
                    <a:r>
                      <a:rPr lang="en-US" sz="2000" b="1" i="1" dirty="0" smtClean="0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Myriad Pro"/>
                        <a:cs typeface="Myriad Pro"/>
                      </a:rPr>
                      <a:t>GE Soybean</a:t>
                    </a:r>
                    <a:endParaRPr lang="en-US" sz="800" b="1" i="1" dirty="0" smtClean="0">
                      <a:solidFill>
                        <a:srgbClr val="FFFFFF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yriad Pro"/>
                      <a:cs typeface="Myriad Pro"/>
                    </a:endParaRPr>
                  </a:p>
                  <a:p>
                    <a:pPr algn="ctr" eaLnBrk="1" hangingPunct="1">
                      <a:defRPr/>
                    </a:pPr>
                    <a:r>
                      <a:rPr lang="en-US" sz="1600" dirty="0" smtClean="0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Myriad Pro"/>
                        <a:cs typeface="Myriad Pro"/>
                      </a:rPr>
                      <a:t>94% of 2014 acreage</a:t>
                    </a:r>
                  </a:p>
                  <a:p>
                    <a:pPr algn="ctr">
                      <a:defRPr/>
                    </a:pPr>
                    <a:r>
                      <a:rPr lang="en-US" sz="500" dirty="0" smtClean="0">
                        <a:solidFill>
                          <a:srgbClr val="FFFFFF"/>
                        </a:solidFill>
                        <a:latin typeface="Myriad Pro"/>
                        <a:cs typeface="Myriad Pro"/>
                      </a:rPr>
                      <a:t>(Herbicide resistant: 94%)</a:t>
                    </a:r>
                  </a:p>
                </p:txBody>
              </p:sp>
            </p:grpSp>
            <p:sp>
              <p:nvSpPr>
                <p:cNvPr id="11" name="TextBox 10"/>
                <p:cNvSpPr txBox="1"/>
                <p:nvPr/>
              </p:nvSpPr>
              <p:spPr>
                <a:xfrm>
                  <a:off x="5655734" y="4325882"/>
                  <a:ext cx="2688518" cy="215893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800" i="1" kern="0" dirty="0">
                      <a:solidFill>
                        <a:srgbClr val="D9D9D9"/>
                      </a:solidFill>
                      <a:latin typeface="Myriad Pro"/>
                      <a:cs typeface="Myriad Pro"/>
                    </a:rPr>
                    <a:t>Source:  USDA-ERS, 2012</a:t>
                  </a:r>
                </a:p>
              </p:txBody>
            </p:sp>
          </p:grpSp>
          <p:grpSp>
            <p:nvGrpSpPr>
              <p:cNvPr id="44040" name="Group 13"/>
              <p:cNvGrpSpPr>
                <a:grpSpLocks/>
              </p:cNvGrpSpPr>
              <p:nvPr/>
            </p:nvGrpSpPr>
            <p:grpSpPr bwMode="auto">
              <a:xfrm>
                <a:off x="566738" y="2297113"/>
                <a:ext cx="3033712" cy="2251075"/>
                <a:chOff x="312304" y="2287141"/>
                <a:chExt cx="2697855" cy="2252256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312304" y="2287141"/>
                  <a:ext cx="2691384" cy="2252256"/>
                  <a:chOff x="312304" y="2287141"/>
                  <a:chExt cx="2691384" cy="2252256"/>
                </a:xfrm>
                <a:solidFill>
                  <a:schemeClr val="accent4">
                    <a:lumMod val="85000"/>
                    <a:lumOff val="15000"/>
                  </a:schemeClr>
                </a:solidFill>
              </p:grpSpPr>
              <p:pic>
                <p:nvPicPr>
                  <p:cNvPr id="3" name="Picture 2" descr="cotton201.jpg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2304" y="2289973"/>
                    <a:ext cx="2691384" cy="2249424"/>
                  </a:xfrm>
                  <a:prstGeom prst="rect">
                    <a:avLst/>
                  </a:prstGeom>
                  <a:grpFill/>
                </p:spPr>
              </p:pic>
              <p:sp>
                <p:nvSpPr>
                  <p:cNvPr id="14358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6310" y="2287141"/>
                    <a:ext cx="2103372" cy="723275"/>
                  </a:xfrm>
                  <a:prstGeom prst="rect">
                    <a:avLst/>
                  </a:prstGeom>
                  <a:solidFill>
                    <a:srgbClr val="22228B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>
                      <a:defRPr/>
                    </a:pPr>
                    <a:r>
                      <a:rPr lang="en-US" sz="2000" b="1" i="1" dirty="0" smtClean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Myriad Pro"/>
                        <a:cs typeface="Myriad Pro"/>
                      </a:rPr>
                      <a:t>GE Cotton</a:t>
                    </a:r>
                    <a:endParaRPr lang="en-US" sz="800" b="1" i="1" dirty="0" smtClean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yriad Pro"/>
                      <a:cs typeface="Myriad Pro"/>
                    </a:endParaRPr>
                  </a:p>
                  <a:p>
                    <a:pPr algn="ctr" eaLnBrk="1" hangingPunct="1">
                      <a:defRPr/>
                    </a:pPr>
                    <a:r>
                      <a:rPr lang="en-US" sz="1600" dirty="0" smtClean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Myriad Pro"/>
                        <a:cs typeface="Myriad Pro"/>
                      </a:rPr>
                      <a:t>96% of 2014 acreage</a:t>
                    </a:r>
                  </a:p>
                  <a:p>
                    <a:pPr algn="ctr">
                      <a:defRPr/>
                    </a:pPr>
                    <a:r>
                      <a:rPr lang="en-US" sz="500" dirty="0" smtClean="0">
                        <a:solidFill>
                          <a:schemeClr val="bg1"/>
                        </a:solidFill>
                        <a:latin typeface="Myriad Pro"/>
                        <a:cs typeface="Myriad Pro"/>
                      </a:rPr>
                      <a:t>(Insect Resistant: 5%    Herbicide tolerant: 12%   Stacked gene: 79%</a:t>
                    </a:r>
                    <a:endParaRPr lang="en-US" sz="500" kern="0" dirty="0">
                      <a:solidFill>
                        <a:schemeClr val="bg1"/>
                      </a:solidFill>
                      <a:latin typeface="Myriad Pro"/>
                      <a:cs typeface="Myriad Pro"/>
                    </a:endParaRPr>
                  </a:p>
                </p:txBody>
              </p:sp>
            </p:grpSp>
            <p:sp>
              <p:nvSpPr>
                <p:cNvPr id="32" name="TextBox 31"/>
                <p:cNvSpPr txBox="1"/>
                <p:nvPr/>
              </p:nvSpPr>
              <p:spPr>
                <a:xfrm>
                  <a:off x="322186" y="4323384"/>
                  <a:ext cx="2687973" cy="21442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800" i="1" kern="0" dirty="0">
                      <a:solidFill>
                        <a:srgbClr val="D9D9D9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yriad Pro"/>
                      <a:cs typeface="Myriad Pro"/>
                    </a:rPr>
                    <a:t>Source:  USDA-ERS, 2014</a:t>
                  </a:r>
                </a:p>
              </p:txBody>
            </p:sp>
          </p:grpSp>
          <p:grpSp>
            <p:nvGrpSpPr>
              <p:cNvPr id="44041" name="Group 9"/>
              <p:cNvGrpSpPr>
                <a:grpSpLocks/>
              </p:cNvGrpSpPr>
              <p:nvPr/>
            </p:nvGrpSpPr>
            <p:grpSpPr bwMode="auto">
              <a:xfrm>
                <a:off x="390525" y="4598988"/>
                <a:ext cx="3086100" cy="2259012"/>
                <a:chOff x="348074" y="4598670"/>
                <a:chExt cx="2743200" cy="2259330"/>
              </a:xfrm>
            </p:grpSpPr>
            <p:pic>
              <p:nvPicPr>
                <p:cNvPr id="44046" name="Picture 8" descr="Corn image.jpg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8074" y="4598670"/>
                  <a:ext cx="2743200" cy="2259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361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669807" y="4603433"/>
                  <a:ext cx="2106788" cy="738292"/>
                </a:xfrm>
                <a:prstGeom prst="rect">
                  <a:avLst/>
                </a:prstGeom>
                <a:solidFill>
                  <a:srgbClr val="22228B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en-US" sz="2000" b="1" i="1" dirty="0" smtClean="0">
                      <a:solidFill>
                        <a:srgbClr val="FFFFFF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yriad Pro"/>
                      <a:cs typeface="Myriad Pro"/>
                    </a:rPr>
                    <a:t>GE Corn</a:t>
                  </a:r>
                  <a:endParaRPr lang="en-US" sz="800" b="1" i="1" dirty="0" smtClean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yriad Pro"/>
                    <a:cs typeface="Myriad Pro"/>
                  </a:endParaRPr>
                </a:p>
                <a:p>
                  <a:pPr algn="ctr" eaLnBrk="1" hangingPunct="1">
                    <a:defRPr/>
                  </a:pPr>
                  <a:r>
                    <a:rPr lang="en-US" sz="1600" dirty="0" smtClean="0">
                      <a:solidFill>
                        <a:srgbClr val="FFFFFF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yriad Pro"/>
                      <a:cs typeface="Myriad Pro"/>
                    </a:rPr>
                    <a:t>93% of 2014 acreage</a:t>
                  </a:r>
                </a:p>
                <a:p>
                  <a:pPr algn="ctr">
                    <a:defRPr/>
                  </a:pPr>
                  <a:r>
                    <a:rPr lang="en-US" sz="500" dirty="0" smtClean="0">
                      <a:solidFill>
                        <a:srgbClr val="FFFFFF"/>
                      </a:solidFill>
                      <a:latin typeface="Myriad Pro"/>
                      <a:cs typeface="Myriad Pro"/>
                    </a:rPr>
                    <a:t>(</a:t>
                  </a:r>
                  <a:r>
                    <a:rPr lang="en-US" sz="600" dirty="0" smtClean="0">
                      <a:solidFill>
                        <a:srgbClr val="FFFFFF"/>
                      </a:solidFill>
                      <a:latin typeface="Myriad Pro"/>
                      <a:cs typeface="Myriad Pro"/>
                    </a:rPr>
                    <a:t>Insect Resistant: 4%    Herbicide resistant: 13%   Stacked gene: 76%)</a:t>
                  </a: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 bwMode="auto">
                <a:xfrm>
                  <a:off x="367830" y="6632543"/>
                  <a:ext cx="2720622" cy="21593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800" i="1" kern="0" dirty="0">
                      <a:solidFill>
                        <a:schemeClr val="bg1"/>
                      </a:solidFill>
                      <a:latin typeface="Myriad Pro"/>
                      <a:cs typeface="Myriad Pro"/>
                    </a:rPr>
                    <a:t>Source:  USDA-ERS, 2014</a:t>
                  </a:r>
                </a:p>
              </p:txBody>
            </p:sp>
          </p:grpSp>
          <p:grpSp>
            <p:nvGrpSpPr>
              <p:cNvPr id="44042" name="Group 17"/>
              <p:cNvGrpSpPr>
                <a:grpSpLocks/>
              </p:cNvGrpSpPr>
              <p:nvPr/>
            </p:nvGrpSpPr>
            <p:grpSpPr bwMode="auto">
              <a:xfrm>
                <a:off x="6686550" y="4598988"/>
                <a:ext cx="3086100" cy="2247900"/>
                <a:chOff x="5811520" y="4610100"/>
                <a:chExt cx="2743200" cy="2247900"/>
              </a:xfrm>
            </p:grpSpPr>
            <p:pic>
              <p:nvPicPr>
                <p:cNvPr id="44043" name="Picture 16" descr="alfalfa.jpg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11520" y="4610100"/>
                  <a:ext cx="2743200" cy="2247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35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6130431" y="4610100"/>
                  <a:ext cx="2105378" cy="646112"/>
                </a:xfrm>
                <a:prstGeom prst="rect">
                  <a:avLst/>
                </a:prstGeom>
                <a:solidFill>
                  <a:srgbClr val="22228B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en-US" sz="2000" b="1" i="1" dirty="0" smtClean="0">
                      <a:solidFill>
                        <a:srgbClr val="FFFFFF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yriad Pro"/>
                      <a:cs typeface="Myriad Pro"/>
                    </a:rPr>
                    <a:t>GE Alfalfa</a:t>
                  </a:r>
                  <a:endParaRPr lang="en-US" sz="800" b="1" i="1" dirty="0" smtClean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Myriad Pro"/>
                    <a:cs typeface="Myriad Pro"/>
                  </a:endParaRPr>
                </a:p>
                <a:p>
                  <a:pPr algn="ctr" eaLnBrk="1" hangingPunct="1">
                    <a:defRPr/>
                  </a:pPr>
                  <a:r>
                    <a:rPr lang="en-US" sz="1600" dirty="0" smtClean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Myriad Pro"/>
                      <a:cs typeface="Myriad Pro"/>
                    </a:rPr>
                    <a:t>25% of 2014 acreage</a:t>
                  </a:r>
                </a:p>
              </p:txBody>
            </p:sp>
            <p:sp>
              <p:nvSpPr>
                <p:cNvPr id="44045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5820833" y="6642556"/>
                  <a:ext cx="273050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800" i="1">
                      <a:solidFill>
                        <a:srgbClr val="D9D9D9"/>
                      </a:solidFill>
                      <a:latin typeface="Myriad Pro" charset="0"/>
                      <a:cs typeface="Myriad Pro" charset="0"/>
                    </a:rPr>
                    <a:t>Source: Dan Putnam, UC ANR, 2014</a:t>
                  </a:r>
                </a:p>
              </p:txBody>
            </p:sp>
          </p:grpSp>
        </p:grpSp>
      </p:grpSp>
      <p:sp>
        <p:nvSpPr>
          <p:cNvPr id="34" name="Text Box 22"/>
          <p:cNvSpPr txBox="1">
            <a:spLocks noChangeArrowheads="1"/>
          </p:cNvSpPr>
          <p:nvPr/>
        </p:nvSpPr>
        <p:spPr bwMode="auto">
          <a:xfrm>
            <a:off x="2107729" y="324790"/>
            <a:ext cx="5688163" cy="892552"/>
          </a:xfrm>
          <a:prstGeom prst="rect">
            <a:avLst/>
          </a:prstGeom>
          <a:solidFill>
            <a:srgbClr val="FEFCFC"/>
          </a:solidFill>
          <a:ln w="19050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600" b="1" dirty="0" smtClean="0">
                <a:solidFill>
                  <a:srgbClr val="000090"/>
                </a:solidFill>
                <a:latin typeface="Chalkboard"/>
                <a:cs typeface="Chalkboard"/>
              </a:rPr>
              <a:t>Number of commercial large acreage GE crops in U.S. is </a:t>
            </a:r>
            <a:r>
              <a:rPr lang="en-US" sz="2600" b="1" dirty="0">
                <a:solidFill>
                  <a:srgbClr val="000090"/>
                </a:solidFill>
                <a:latin typeface="Chalkboard"/>
                <a:cs typeface="Chalkboard"/>
              </a:rPr>
              <a:t>limited</a:t>
            </a:r>
          </a:p>
        </p:txBody>
      </p:sp>
    </p:spTree>
    <p:extLst>
      <p:ext uri="{BB962C8B-B14F-4D97-AF65-F5344CB8AC3E}">
        <p14:creationId xmlns:p14="http://schemas.microsoft.com/office/powerpoint/2010/main" val="6590786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057400"/>
            <a:ext cx="4689475" cy="271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855" y="5791200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8053" name="Text Box 5"/>
          <p:cNvSpPr txBox="1">
            <a:spLocks noChangeArrowheads="1"/>
          </p:cNvSpPr>
          <p:nvPr/>
        </p:nvSpPr>
        <p:spPr bwMode="auto">
          <a:xfrm>
            <a:off x="469900" y="5003800"/>
            <a:ext cx="4457700" cy="1446213"/>
          </a:xfrm>
          <a:prstGeom prst="rect">
            <a:avLst/>
          </a:prstGeom>
          <a:solidFill>
            <a:srgbClr val="005400"/>
          </a:solidFill>
          <a:ln w="19050" cmpd="sng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200" b="1" dirty="0">
                <a:solidFill>
                  <a:schemeClr val="bg1"/>
                </a:solidFill>
                <a:latin typeface="Tahoma"/>
                <a:cs typeface="Tahoma"/>
              </a:rPr>
              <a:t>Insect-tolerant </a:t>
            </a:r>
            <a:r>
              <a:rPr lang="en-US" sz="2200" b="1" dirty="0" err="1">
                <a:solidFill>
                  <a:schemeClr val="bg1"/>
                </a:solidFill>
                <a:latin typeface="Tahoma"/>
                <a:cs typeface="Tahoma"/>
              </a:rPr>
              <a:t>Bt</a:t>
            </a:r>
            <a:r>
              <a:rPr lang="en-US" sz="2200" b="1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Tahoma"/>
                <a:cs typeface="Tahoma"/>
              </a:rPr>
              <a:t>crops </a:t>
            </a:r>
            <a:r>
              <a:rPr lang="en-US" sz="2200" b="1" dirty="0">
                <a:solidFill>
                  <a:schemeClr val="bg1"/>
                </a:solidFill>
                <a:latin typeface="Tahoma"/>
                <a:cs typeface="Tahoma"/>
              </a:rPr>
              <a:t>- engineered for resistance using gene from naturally occurring bacterium</a:t>
            </a:r>
          </a:p>
        </p:txBody>
      </p:sp>
      <p:sp>
        <p:nvSpPr>
          <p:cNvPr id="48132" name="Text Box 22"/>
          <p:cNvSpPr txBox="1">
            <a:spLocks noChangeArrowheads="1"/>
          </p:cNvSpPr>
          <p:nvPr/>
        </p:nvSpPr>
        <p:spPr bwMode="auto">
          <a:xfrm>
            <a:off x="322263" y="555625"/>
            <a:ext cx="4271962" cy="1200150"/>
          </a:xfrm>
          <a:prstGeom prst="rect">
            <a:avLst/>
          </a:prstGeom>
          <a:solidFill>
            <a:srgbClr val="FEFCFC"/>
          </a:solidFill>
          <a:ln w="19050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>
                <a:solidFill>
                  <a:srgbClr val="000090"/>
                </a:solidFill>
                <a:latin typeface="Chalkboard"/>
                <a:cs typeface="Chalkboard"/>
              </a:rPr>
              <a:t>Number of different traits available in large acreage GE crops is also limited</a:t>
            </a:r>
          </a:p>
        </p:txBody>
      </p:sp>
      <p:pic>
        <p:nvPicPr>
          <p:cNvPr id="48133" name="Picture 2" descr="roundup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765175"/>
            <a:ext cx="4605337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154988" y="-2322513"/>
            <a:ext cx="2205037" cy="15684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Times New Roman" charset="0"/>
                <a:cs typeface="+mn-cs"/>
              </a:rPr>
              <a:t>Roundup Ready Soybean</a:t>
            </a:r>
            <a:r>
              <a:rPr lang="en-US" sz="3200" b="1">
                <a:solidFill>
                  <a:schemeClr val="bg1"/>
                </a:solidFill>
                <a:latin typeface="Times New Roman" charset="0"/>
                <a:cs typeface="+mn-cs"/>
                <a:sym typeface="Symbol" charset="0"/>
              </a:rPr>
              <a:t></a:t>
            </a:r>
            <a:r>
              <a:rPr lang="en-US" sz="3200" b="1">
                <a:solidFill>
                  <a:schemeClr val="bg1"/>
                </a:solidFill>
                <a:latin typeface="Times New Roman" charset="0"/>
                <a:cs typeface="+mn-cs"/>
              </a:rPr>
              <a:t> 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898978" y="4084508"/>
            <a:ext cx="3825875" cy="1446212"/>
          </a:xfrm>
          <a:prstGeom prst="rect">
            <a:avLst/>
          </a:prstGeom>
          <a:solidFill>
            <a:schemeClr val="tx1"/>
          </a:solidFill>
          <a:ln w="19050" cmpd="sng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200" b="1" dirty="0">
                <a:solidFill>
                  <a:schemeClr val="bg1"/>
                </a:solidFill>
                <a:latin typeface="Tahoma"/>
                <a:cs typeface="Tahoma"/>
              </a:rPr>
              <a:t>Herbicide-tolerant - engineered with </a:t>
            </a:r>
            <a:r>
              <a:rPr lang="en-US" sz="2200" b="1" dirty="0" smtClean="0">
                <a:solidFill>
                  <a:schemeClr val="bg1"/>
                </a:solidFill>
                <a:latin typeface="Tahoma"/>
                <a:cs typeface="Tahoma"/>
              </a:rPr>
              <a:t>gene </a:t>
            </a:r>
            <a:r>
              <a:rPr lang="en-US" sz="2200" b="1" dirty="0">
                <a:solidFill>
                  <a:schemeClr val="bg1"/>
                </a:solidFill>
                <a:latin typeface="Tahoma"/>
                <a:cs typeface="Tahoma"/>
              </a:rPr>
              <a:t>to tolerate herbicide application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12955" y="5615075"/>
            <a:ext cx="4712177" cy="8309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Crops with stacked traits - both </a:t>
            </a:r>
            <a:r>
              <a:rPr lang="en-US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Bt</a:t>
            </a: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 and HT - are available</a:t>
            </a:r>
            <a:endParaRPr lang="en-US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652749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 descr="Fig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130175"/>
            <a:ext cx="7005637" cy="627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Box 6"/>
          <p:cNvSpPr txBox="1">
            <a:spLocks noChangeArrowheads="1"/>
          </p:cNvSpPr>
          <p:nvPr/>
        </p:nvSpPr>
        <p:spPr bwMode="auto">
          <a:xfrm>
            <a:off x="2019300" y="73279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80899" name="TextBox 8"/>
          <p:cNvSpPr txBox="1">
            <a:spLocks noChangeArrowheads="1"/>
          </p:cNvSpPr>
          <p:nvPr/>
        </p:nvSpPr>
        <p:spPr bwMode="auto">
          <a:xfrm>
            <a:off x="6002338" y="1181100"/>
            <a:ext cx="185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8090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3508375" y="6324600"/>
            <a:ext cx="6200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000" i="1" dirty="0"/>
              <a:t>SOURCE: Fernandez-</a:t>
            </a:r>
            <a:r>
              <a:rPr lang="en-US" sz="1000" i="1" dirty="0" err="1"/>
              <a:t>Cornejo</a:t>
            </a:r>
            <a:r>
              <a:rPr lang="en-US" sz="1000" i="1" dirty="0"/>
              <a:t>, J., Wechsler, S., Livingston, M. and Mitchell, L. 2014. Genetically Engineered Crops in the United States. USDA Economic Research Service Report No. 162, February 2014. </a:t>
            </a:r>
            <a:endParaRPr lang="en-US" sz="1000" i="1" dirty="0"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24152" y="307900"/>
            <a:ext cx="6619085" cy="523220"/>
          </a:xfrm>
          <a:prstGeom prst="rect">
            <a:avLst/>
          </a:prstGeom>
          <a:solidFill>
            <a:srgbClr val="FEFCFC"/>
          </a:soli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Chalkboard"/>
                <a:cs typeface="Chalkboard"/>
              </a:rPr>
              <a:t>Why do U.S. growers use GE crops?</a:t>
            </a:r>
            <a:endParaRPr lang="en-US" sz="2800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5376" y="5429365"/>
            <a:ext cx="6944698" cy="954107"/>
          </a:xfrm>
          <a:prstGeom prst="rect">
            <a:avLst/>
          </a:prstGeom>
          <a:solidFill>
            <a:srgbClr val="FEFCFC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90"/>
                </a:solidFill>
                <a:latin typeface="Chalkboard"/>
                <a:cs typeface="Chalkboard"/>
              </a:rPr>
              <a:t>Reasons vary from crop-to-crop but primary reason is improved yields</a:t>
            </a:r>
            <a:endParaRPr lang="en-US" sz="2800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93316189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4"/>
          <p:cNvSpPr>
            <a:spLocks noChangeArrowheads="1"/>
          </p:cNvSpPr>
          <p:nvPr/>
        </p:nvSpPr>
        <p:spPr bwMode="auto">
          <a:xfrm>
            <a:off x="7913688" y="6143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502" y="603817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li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65" y="365632"/>
            <a:ext cx="4199616" cy="6158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854102" y="695910"/>
            <a:ext cx="5255356" cy="707886"/>
          </a:xfrm>
          <a:prstGeom prst="rect">
            <a:avLst/>
          </a:prstGeom>
          <a:solidFill>
            <a:srgbClr val="FEFCFC"/>
          </a:soli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90"/>
                </a:solidFill>
                <a:latin typeface="Chalkboard"/>
                <a:cs typeface="Chalkboard"/>
              </a:rPr>
              <a:t>T</a:t>
            </a:r>
            <a:r>
              <a:rPr lang="en-US" sz="2000" b="1" dirty="0" smtClean="0">
                <a:solidFill>
                  <a:srgbClr val="000090"/>
                </a:solidFill>
                <a:latin typeface="Chalkboard"/>
                <a:cs typeface="Chalkboard"/>
              </a:rPr>
              <a:t>here seems to be doubt about many contemporary science issues</a:t>
            </a:r>
            <a:endParaRPr lang="en-US" sz="2000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6236" y="1899549"/>
            <a:ext cx="5207274" cy="2554545"/>
          </a:xfrm>
          <a:prstGeom prst="rect">
            <a:avLst/>
          </a:prstGeom>
          <a:solidFill>
            <a:srgbClr val="FEFCFC"/>
          </a:soli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90"/>
                </a:solidFill>
                <a:latin typeface="Chalkboard"/>
                <a:cs typeface="Chalkboard"/>
              </a:rPr>
              <a:t>Consider the March 2015 </a:t>
            </a:r>
            <a:r>
              <a:rPr lang="en-US" sz="2000" b="1" i="1" dirty="0" smtClean="0">
                <a:solidFill>
                  <a:srgbClr val="000090"/>
                </a:solidFill>
                <a:latin typeface="Chalkboard"/>
                <a:cs typeface="Chalkboard"/>
              </a:rPr>
              <a:t>National Geographic</a:t>
            </a:r>
            <a:r>
              <a:rPr lang="en-US" sz="2000" b="1" dirty="0" smtClean="0">
                <a:solidFill>
                  <a:srgbClr val="000090"/>
                </a:solidFill>
                <a:latin typeface="Chalkboard"/>
                <a:cs typeface="Chalkboard"/>
              </a:rPr>
              <a:t> article highlighting public concerns about:</a:t>
            </a:r>
          </a:p>
          <a:p>
            <a:pPr marL="1204913" indent="-342900">
              <a:buFont typeface="Wingdings" charset="2"/>
              <a:buChar char="Ø"/>
            </a:pPr>
            <a:r>
              <a:rPr lang="en-US" sz="2000" b="1" dirty="0" smtClean="0">
                <a:solidFill>
                  <a:srgbClr val="000090"/>
                </a:solidFill>
                <a:latin typeface="Chalkboard"/>
                <a:cs typeface="Chalkboard"/>
              </a:rPr>
              <a:t>Climate Change</a:t>
            </a:r>
          </a:p>
          <a:p>
            <a:pPr marL="1204913" indent="-342900">
              <a:buFont typeface="Wingdings" charset="2"/>
              <a:buChar char="Ø"/>
            </a:pPr>
            <a:r>
              <a:rPr lang="en-US" sz="2000" b="1" dirty="0" smtClean="0">
                <a:solidFill>
                  <a:srgbClr val="000090"/>
                </a:solidFill>
                <a:latin typeface="Chalkboard"/>
                <a:cs typeface="Chalkboard"/>
              </a:rPr>
              <a:t>Evolution</a:t>
            </a:r>
          </a:p>
          <a:p>
            <a:pPr marL="1204913" indent="-342900">
              <a:buFont typeface="Wingdings" charset="2"/>
              <a:buChar char="Ø"/>
            </a:pPr>
            <a:r>
              <a:rPr lang="en-US" sz="2000" b="1" dirty="0" smtClean="0">
                <a:solidFill>
                  <a:srgbClr val="000090"/>
                </a:solidFill>
                <a:latin typeface="Chalkboard"/>
                <a:cs typeface="Chalkboard"/>
              </a:rPr>
              <a:t>Moon Landing</a:t>
            </a:r>
          </a:p>
          <a:p>
            <a:pPr marL="1204913" indent="-342900">
              <a:buFont typeface="Wingdings" charset="2"/>
              <a:buChar char="Ø"/>
            </a:pPr>
            <a:r>
              <a:rPr lang="en-US" sz="2000" b="1" dirty="0" smtClean="0">
                <a:solidFill>
                  <a:srgbClr val="000090"/>
                </a:solidFill>
                <a:latin typeface="Chalkboard"/>
                <a:cs typeface="Chalkboard"/>
              </a:rPr>
              <a:t>Vaccination      </a:t>
            </a:r>
          </a:p>
          <a:p>
            <a:pPr marL="342900" indent="-342900" algn="ctr">
              <a:buFont typeface="Wingdings" charset="2"/>
              <a:buChar char="Ø"/>
            </a:pPr>
            <a:r>
              <a:rPr lang="en-US" sz="2000" b="1" dirty="0" smtClean="0">
                <a:solidFill>
                  <a:srgbClr val="000090"/>
                </a:solidFill>
                <a:latin typeface="Chalkboard"/>
                <a:cs typeface="Chalkboard"/>
              </a:rPr>
              <a:t>Genetically Modified Foods, GMO’s</a:t>
            </a:r>
          </a:p>
        </p:txBody>
      </p:sp>
    </p:spTree>
    <p:extLst>
      <p:ext uri="{BB962C8B-B14F-4D97-AF65-F5344CB8AC3E}">
        <p14:creationId xmlns:p14="http://schemas.microsoft.com/office/powerpoint/2010/main" val="30770983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5" name="Text Box 5"/>
          <p:cNvSpPr txBox="1">
            <a:spLocks noChangeArrowheads="1"/>
          </p:cNvSpPr>
          <p:nvPr/>
        </p:nvSpPr>
        <p:spPr bwMode="auto">
          <a:xfrm>
            <a:off x="267358" y="5491723"/>
            <a:ext cx="9375117" cy="830997"/>
          </a:xfrm>
          <a:prstGeom prst="rect">
            <a:avLst/>
          </a:prstGeom>
          <a:solidFill>
            <a:srgbClr val="FFFFFF"/>
          </a:solidFill>
          <a:ln w="9525" cmpd="sng">
            <a:solidFill>
              <a:srgbClr val="22228B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22228B"/>
                </a:solidFill>
                <a:latin typeface="Tahoma" charset="0"/>
                <a:cs typeface="+mn-cs"/>
              </a:rPr>
              <a:t>These types of large-acreage GE crops lead to estimates that </a:t>
            </a:r>
            <a:r>
              <a:rPr lang="en-US" b="1" dirty="0" smtClean="0">
                <a:solidFill>
                  <a:srgbClr val="22228B"/>
                </a:solidFill>
                <a:latin typeface="Tahoma" charset="0"/>
                <a:cs typeface="+mn-cs"/>
              </a:rPr>
              <a:t>60-80% </a:t>
            </a:r>
            <a:r>
              <a:rPr lang="en-US" b="1" dirty="0">
                <a:solidFill>
                  <a:srgbClr val="22228B"/>
                </a:solidFill>
                <a:latin typeface="Tahoma" charset="0"/>
                <a:cs typeface="+mn-cs"/>
              </a:rPr>
              <a:t>of processed foods in U.S. have GE ingredients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963" y="5991225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392238" y="258763"/>
            <a:ext cx="7129784" cy="5263833"/>
            <a:chOff x="1392238" y="258763"/>
            <a:chExt cx="7454900" cy="5503862"/>
          </a:xfrm>
        </p:grpSpPr>
        <p:pic>
          <p:nvPicPr>
            <p:cNvPr id="104960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238" y="258763"/>
              <a:ext cx="7454900" cy="5503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5060" name="TextBox 1"/>
            <p:cNvSpPr txBox="1">
              <a:spLocks noChangeArrowheads="1"/>
            </p:cNvSpPr>
            <p:nvPr/>
          </p:nvSpPr>
          <p:spPr bwMode="auto">
            <a:xfrm rot="19352480">
              <a:off x="2309813" y="812284"/>
              <a:ext cx="1419225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latin typeface="Helvetica" charset="0"/>
                  <a:cs typeface="Helvetica" charset="0"/>
                </a:rPr>
                <a:t>Canola oil</a:t>
              </a:r>
            </a:p>
          </p:txBody>
        </p:sp>
        <p:sp>
          <p:nvSpPr>
            <p:cNvPr id="45061" name="TextBox 5"/>
            <p:cNvSpPr txBox="1">
              <a:spLocks noChangeArrowheads="1"/>
            </p:cNvSpPr>
            <p:nvPr/>
          </p:nvSpPr>
          <p:spPr bwMode="auto">
            <a:xfrm rot="2002592">
              <a:off x="6383338" y="1075809"/>
              <a:ext cx="1722437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latin typeface="Helvetica" charset="0"/>
                  <a:cs typeface="Helvetica" charset="0"/>
                </a:rPr>
                <a:t>Soy lecithin</a:t>
              </a:r>
            </a:p>
          </p:txBody>
        </p:sp>
        <p:sp>
          <p:nvSpPr>
            <p:cNvPr id="45062" name="TextBox 6"/>
            <p:cNvSpPr txBox="1">
              <a:spLocks noChangeArrowheads="1"/>
            </p:cNvSpPr>
            <p:nvPr/>
          </p:nvSpPr>
          <p:spPr bwMode="auto">
            <a:xfrm rot="19352480">
              <a:off x="1566863" y="2248972"/>
              <a:ext cx="1727200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latin typeface="Helvetica" charset="0"/>
                  <a:cs typeface="Helvetica" charset="0"/>
                </a:rPr>
                <a:t>Corn starch</a:t>
              </a:r>
            </a:p>
          </p:txBody>
        </p:sp>
        <p:sp>
          <p:nvSpPr>
            <p:cNvPr id="45063" name="TextBox 7"/>
            <p:cNvSpPr txBox="1">
              <a:spLocks noChangeArrowheads="1"/>
            </p:cNvSpPr>
            <p:nvPr/>
          </p:nvSpPr>
          <p:spPr bwMode="auto">
            <a:xfrm rot="2002592">
              <a:off x="6102350" y="2183884"/>
              <a:ext cx="2055813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latin typeface="Helvetica" charset="0"/>
                  <a:cs typeface="Helvetica" charset="0"/>
                </a:rPr>
                <a:t>Cottonseed oil</a:t>
              </a:r>
            </a:p>
          </p:txBody>
        </p:sp>
        <p:sp>
          <p:nvSpPr>
            <p:cNvPr id="45064" name="TextBox 8"/>
            <p:cNvSpPr txBox="1">
              <a:spLocks noChangeArrowheads="1"/>
            </p:cNvSpPr>
            <p:nvPr/>
          </p:nvSpPr>
          <p:spPr bwMode="auto">
            <a:xfrm>
              <a:off x="4649788" y="603250"/>
              <a:ext cx="1281112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>
                  <a:latin typeface="Helvetica" charset="0"/>
                  <a:cs typeface="Helvetica" charset="0"/>
                </a:rPr>
                <a:t>Corn oil</a:t>
              </a:r>
            </a:p>
          </p:txBody>
        </p:sp>
        <p:sp>
          <p:nvSpPr>
            <p:cNvPr id="45065" name="TextBox 9"/>
            <p:cNvSpPr txBox="1">
              <a:spLocks noChangeArrowheads="1"/>
            </p:cNvSpPr>
            <p:nvPr/>
          </p:nvSpPr>
          <p:spPr bwMode="auto">
            <a:xfrm>
              <a:off x="3863975" y="1331913"/>
              <a:ext cx="1663700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>
                  <a:latin typeface="Helvetica" charset="0"/>
                  <a:cs typeface="Helvetica" charset="0"/>
                </a:rPr>
                <a:t>Soy protein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480832" y="6485188"/>
            <a:ext cx="4612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SOURCE: https</a:t>
            </a:r>
            <a:r>
              <a:rPr lang="en-US" sz="1400" i="1" dirty="0"/>
              <a:t>://</a:t>
            </a:r>
            <a:r>
              <a:rPr lang="en-US" sz="1400" i="1" dirty="0" err="1"/>
              <a:t>factsaboutgmos.org</a:t>
            </a:r>
            <a:r>
              <a:rPr lang="en-US" sz="1400" i="1" dirty="0"/>
              <a:t>/disclosure-statement</a:t>
            </a:r>
          </a:p>
          <a:p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7734364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64" name="Text Box 8"/>
          <p:cNvSpPr txBox="1">
            <a:spLocks noChangeArrowheads="1"/>
          </p:cNvSpPr>
          <p:nvPr/>
        </p:nvSpPr>
        <p:spPr bwMode="auto">
          <a:xfrm>
            <a:off x="2168249" y="1111447"/>
            <a:ext cx="5938401" cy="954107"/>
          </a:xfrm>
          <a:prstGeom prst="rect">
            <a:avLst/>
          </a:prstGeom>
          <a:solidFill>
            <a:srgbClr val="FEFCFC"/>
          </a:solidFill>
          <a:ln w="12700" cmpd="sng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90"/>
                </a:solidFill>
                <a:latin typeface="Chalkboard"/>
                <a:cs typeface="Chalkboard"/>
              </a:rPr>
              <a:t>O</a:t>
            </a:r>
            <a:r>
              <a:rPr lang="en-US" sz="2800" b="1" dirty="0" smtClean="0">
                <a:solidFill>
                  <a:srgbClr val="000090"/>
                </a:solidFill>
                <a:latin typeface="Chalkboard"/>
                <a:cs typeface="Chalkboard"/>
              </a:rPr>
              <a:t>nly a few </a:t>
            </a:r>
            <a:r>
              <a:rPr lang="en-US" sz="2800" b="1" dirty="0">
                <a:solidFill>
                  <a:srgbClr val="000090"/>
                </a:solidFill>
                <a:latin typeface="Chalkboard"/>
                <a:cs typeface="Chalkboard"/>
              </a:rPr>
              <a:t>whole, </a:t>
            </a:r>
            <a:r>
              <a:rPr lang="en-US" sz="2800" b="1" dirty="0" smtClean="0">
                <a:solidFill>
                  <a:srgbClr val="000090"/>
                </a:solidFill>
                <a:latin typeface="Chalkboard"/>
                <a:cs typeface="Chalkboard"/>
              </a:rPr>
              <a:t>GE foods are in </a:t>
            </a:r>
            <a:r>
              <a:rPr lang="en-US" sz="2800" b="1" dirty="0">
                <a:solidFill>
                  <a:srgbClr val="000090"/>
                </a:solidFill>
                <a:latin typeface="Chalkboard"/>
                <a:cs typeface="Chalkboard"/>
              </a:rPr>
              <a:t>the </a:t>
            </a:r>
            <a:r>
              <a:rPr lang="en-US" sz="2800" b="1" dirty="0" smtClean="0">
                <a:solidFill>
                  <a:srgbClr val="000090"/>
                </a:solidFill>
                <a:latin typeface="Chalkboard"/>
                <a:cs typeface="Chalkboard"/>
              </a:rPr>
              <a:t>commercial U.S </a:t>
            </a:r>
            <a:r>
              <a:rPr lang="en-US" sz="2800" b="1" dirty="0">
                <a:solidFill>
                  <a:srgbClr val="000090"/>
                </a:solidFill>
                <a:latin typeface="Chalkboard"/>
                <a:cs typeface="Chalkboard"/>
              </a:rPr>
              <a:t>market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8561" y="2671115"/>
            <a:ext cx="9340850" cy="3330575"/>
            <a:chOff x="568325" y="3194050"/>
            <a:chExt cx="9340850" cy="3330575"/>
          </a:xfrm>
        </p:grpSpPr>
        <p:grpSp>
          <p:nvGrpSpPr>
            <p:cNvPr id="48129" name="Group 2"/>
            <p:cNvGrpSpPr>
              <a:grpSpLocks/>
            </p:cNvGrpSpPr>
            <p:nvPr/>
          </p:nvGrpSpPr>
          <p:grpSpPr bwMode="auto">
            <a:xfrm>
              <a:off x="7148513" y="3194050"/>
              <a:ext cx="2760662" cy="2235200"/>
              <a:chOff x="4512" y="383"/>
              <a:chExt cx="1739" cy="1408"/>
            </a:xfrm>
          </p:grpSpPr>
          <p:pic>
            <p:nvPicPr>
              <p:cNvPr id="48138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2" y="383"/>
                <a:ext cx="1739" cy="140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1460" name="Text Box 4"/>
              <p:cNvSpPr txBox="1">
                <a:spLocks noChangeArrowheads="1"/>
              </p:cNvSpPr>
              <p:nvPr/>
            </p:nvSpPr>
            <p:spPr bwMode="auto">
              <a:xfrm>
                <a:off x="4635" y="856"/>
                <a:ext cx="1494" cy="256"/>
              </a:xfrm>
              <a:prstGeom prst="rect">
                <a:avLst/>
              </a:prstGeom>
              <a:solidFill>
                <a:srgbClr val="162D53"/>
              </a:solidFill>
              <a:ln w="9525" cmpd="sng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2000" b="1" i="1">
                    <a:solidFill>
                      <a:schemeClr val="bg1"/>
                    </a:solidFill>
                    <a:latin typeface="Times New Roman" charset="0"/>
                    <a:cs typeface="+mn-cs"/>
                  </a:rPr>
                  <a:t>GE Papaya</a:t>
                </a:r>
                <a:endParaRPr lang="en-US" sz="1600" b="1">
                  <a:solidFill>
                    <a:schemeClr val="bg1"/>
                  </a:solidFill>
                  <a:latin typeface="Times New Roman" charset="0"/>
                  <a:cs typeface="+mn-cs"/>
                </a:endParaRPr>
              </a:p>
            </p:txBody>
          </p:sp>
        </p:grpSp>
        <p:grpSp>
          <p:nvGrpSpPr>
            <p:cNvPr id="48130" name="Group 5"/>
            <p:cNvGrpSpPr>
              <a:grpSpLocks/>
            </p:cNvGrpSpPr>
            <p:nvPr/>
          </p:nvGrpSpPr>
          <p:grpSpPr bwMode="auto">
            <a:xfrm>
              <a:off x="3933825" y="4291013"/>
              <a:ext cx="2760663" cy="2233612"/>
              <a:chOff x="4512" y="2145"/>
              <a:chExt cx="1739" cy="1407"/>
            </a:xfrm>
          </p:grpSpPr>
          <p:pic>
            <p:nvPicPr>
              <p:cNvPr id="48136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2" y="2145"/>
                <a:ext cx="1739" cy="1407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1463" name="Text Box 7"/>
              <p:cNvSpPr txBox="1">
                <a:spLocks noChangeArrowheads="1"/>
              </p:cNvSpPr>
              <p:nvPr/>
            </p:nvSpPr>
            <p:spPr bwMode="auto">
              <a:xfrm>
                <a:off x="4635" y="2608"/>
                <a:ext cx="1494" cy="256"/>
              </a:xfrm>
              <a:prstGeom prst="rect">
                <a:avLst/>
              </a:prstGeom>
              <a:solidFill>
                <a:srgbClr val="162D53"/>
              </a:solidFill>
              <a:ln w="9525" cmpd="sng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2000" b="1" i="1">
                    <a:solidFill>
                      <a:schemeClr val="bg1"/>
                    </a:solidFill>
                    <a:latin typeface="Times New Roman" charset="0"/>
                    <a:cs typeface="+mn-cs"/>
                  </a:rPr>
                  <a:t>GE Squash</a:t>
                </a:r>
                <a:endParaRPr lang="en-US" sz="1600" b="1">
                  <a:solidFill>
                    <a:schemeClr val="bg1"/>
                  </a:solidFill>
                  <a:latin typeface="Times New Roman" charset="0"/>
                  <a:cs typeface="+mn-cs"/>
                </a:endParaRPr>
              </a:p>
            </p:txBody>
          </p:sp>
        </p:grpSp>
        <p:grpSp>
          <p:nvGrpSpPr>
            <p:cNvPr id="48132" name="Group 9"/>
            <p:cNvGrpSpPr>
              <a:grpSpLocks/>
            </p:cNvGrpSpPr>
            <p:nvPr/>
          </p:nvGrpSpPr>
          <p:grpSpPr bwMode="auto">
            <a:xfrm>
              <a:off x="568325" y="3228975"/>
              <a:ext cx="2797175" cy="2230438"/>
              <a:chOff x="2527" y="2151"/>
              <a:chExt cx="1762" cy="1405"/>
            </a:xfrm>
          </p:grpSpPr>
          <p:pic>
            <p:nvPicPr>
              <p:cNvPr id="48134" name="Picture 10" descr="sweet corn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7" y="2151"/>
                <a:ext cx="1762" cy="140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1467" name="Text Box 11"/>
              <p:cNvSpPr txBox="1">
                <a:spLocks noChangeArrowheads="1"/>
              </p:cNvSpPr>
              <p:nvPr/>
            </p:nvSpPr>
            <p:spPr bwMode="auto">
              <a:xfrm>
                <a:off x="2634" y="2623"/>
                <a:ext cx="1494" cy="256"/>
              </a:xfrm>
              <a:prstGeom prst="rect">
                <a:avLst/>
              </a:prstGeom>
              <a:solidFill>
                <a:srgbClr val="162D53"/>
              </a:solidFill>
              <a:ln w="9525" cmpd="sng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2000" b="1" i="1">
                    <a:solidFill>
                      <a:schemeClr val="bg1"/>
                    </a:solidFill>
                    <a:latin typeface="Times New Roman" charset="0"/>
                    <a:cs typeface="+mn-cs"/>
                  </a:rPr>
                  <a:t>GE Sweet Corn</a:t>
                </a:r>
                <a:endParaRPr lang="en-US" sz="1600" b="1">
                  <a:solidFill>
                    <a:schemeClr val="bg1"/>
                  </a:solidFill>
                  <a:latin typeface="Times New Roman" charset="0"/>
                  <a:cs typeface="+mn-cs"/>
                </a:endParaRPr>
              </a:p>
            </p:txBody>
          </p:sp>
        </p:grpSp>
      </p:grpSp>
      <p:pic>
        <p:nvPicPr>
          <p:cNvPr id="48133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25" y="5992813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B49 Cover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1196" r="885" b="748"/>
          <a:stretch>
            <a:fillRect/>
          </a:stretch>
        </p:blipFill>
        <p:spPr bwMode="auto">
          <a:xfrm>
            <a:off x="663903" y="304800"/>
            <a:ext cx="8829675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93700" y="146730"/>
            <a:ext cx="9428163" cy="830997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Despite limited </a:t>
            </a:r>
            <a:r>
              <a:rPr lang="en-US" b="1" dirty="0">
                <a:solidFill>
                  <a:srgbClr val="000090"/>
                </a:solidFill>
                <a:latin typeface="Chalkboard"/>
                <a:cs typeface="Chalkboard"/>
              </a:rPr>
              <a:t>crop and trait types, worldwide acreage is increasing in 20 developing, 8 developed countries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0443" y="5238240"/>
            <a:ext cx="9025402" cy="1200328"/>
          </a:xfrm>
          <a:prstGeom prst="rect">
            <a:avLst/>
          </a:prstGeom>
          <a:solidFill>
            <a:schemeClr val="bg1"/>
          </a:solidFill>
          <a:ln w="12700">
            <a:solidFill>
              <a:srgbClr val="00009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2014: 18 </a:t>
            </a:r>
            <a:r>
              <a:rPr lang="en-US" b="1" dirty="0">
                <a:solidFill>
                  <a:srgbClr val="000090"/>
                </a:solidFill>
                <a:latin typeface="Chalkboard"/>
                <a:cs typeface="Chalkboard"/>
              </a:rPr>
              <a:t>million farmers in </a:t>
            </a: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28 </a:t>
            </a:r>
            <a:r>
              <a:rPr lang="en-US" b="1" dirty="0">
                <a:solidFill>
                  <a:srgbClr val="000090"/>
                </a:solidFill>
                <a:latin typeface="Chalkboard"/>
                <a:cs typeface="Chalkboard"/>
              </a:rPr>
              <a:t>countries </a:t>
            </a: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planted</a:t>
            </a:r>
          </a:p>
          <a:p>
            <a:pPr algn="ctr" eaLnBrk="1" hangingPunct="1">
              <a:spcBef>
                <a:spcPts val="0"/>
              </a:spcBef>
            </a:pPr>
            <a:r>
              <a:rPr lang="en-US" b="1" dirty="0">
                <a:solidFill>
                  <a:srgbClr val="000090"/>
                </a:solidFill>
                <a:latin typeface="Chalkboard"/>
                <a:cs typeface="Chalkboard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        448M </a:t>
            </a:r>
            <a:r>
              <a:rPr lang="en-US" b="1" dirty="0">
                <a:solidFill>
                  <a:srgbClr val="000090"/>
                </a:solidFill>
                <a:latin typeface="Chalkboard"/>
                <a:cs typeface="Chalkboard"/>
              </a:rPr>
              <a:t>acres (</a:t>
            </a: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&gt;4X </a:t>
            </a:r>
            <a:r>
              <a:rPr lang="en-US" b="1" dirty="0">
                <a:solidFill>
                  <a:srgbClr val="000090"/>
                </a:solidFill>
                <a:latin typeface="Chalkboard"/>
                <a:cs typeface="Chalkboard"/>
              </a:rPr>
              <a:t>size of California</a:t>
            </a: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) </a:t>
            </a:r>
          </a:p>
          <a:p>
            <a:pPr algn="ctr" eaLnBrk="1" hangingPunct="1">
              <a:spcBef>
                <a:spcPts val="0"/>
              </a:spcBef>
            </a:pP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        &gt;90% </a:t>
            </a:r>
            <a:r>
              <a:rPr lang="en-US" b="1" dirty="0">
                <a:solidFill>
                  <a:srgbClr val="000090"/>
                </a:solidFill>
                <a:latin typeface="Chalkboard"/>
                <a:cs typeface="Chalkboard"/>
              </a:rPr>
              <a:t>small acreage </a:t>
            </a: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farmers in developing countries</a:t>
            </a:r>
            <a:endParaRPr lang="en-US" b="1" u="sng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55891" y="6457767"/>
            <a:ext cx="62286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Times New Roman"/>
                <a:cs typeface="Times New Roman"/>
              </a:rPr>
              <a:t>Clive </a:t>
            </a:r>
            <a:r>
              <a:rPr lang="en-US" sz="1000" i="1" dirty="0">
                <a:latin typeface="Times New Roman"/>
                <a:cs typeface="Times New Roman"/>
              </a:rPr>
              <a:t>James 2014 http://</a:t>
            </a:r>
            <a:r>
              <a:rPr lang="en-US" sz="1000" i="1" dirty="0" err="1">
                <a:latin typeface="Times New Roman"/>
                <a:cs typeface="Times New Roman"/>
              </a:rPr>
              <a:t>www.isaaa.org</a:t>
            </a:r>
            <a:r>
              <a:rPr lang="en-US" sz="1000" i="1" dirty="0">
                <a:latin typeface="Times New Roman"/>
                <a:cs typeface="Times New Roman"/>
              </a:rPr>
              <a:t>/resources/publications/briefs/46/</a:t>
            </a:r>
            <a:r>
              <a:rPr lang="en-US" sz="1000" i="1" dirty="0" err="1">
                <a:latin typeface="Times New Roman"/>
                <a:cs typeface="Times New Roman"/>
              </a:rPr>
              <a:t>executivesummary</a:t>
            </a:r>
            <a:r>
              <a:rPr lang="en-US" sz="1000" i="1" dirty="0">
                <a:latin typeface="Times New Roman"/>
                <a:cs typeface="Times New Roman"/>
              </a:rPr>
              <a:t>/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25" y="5992813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4250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25" y="5992813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719838" y="2538761"/>
            <a:ext cx="6940765" cy="1200329"/>
          </a:xfrm>
          <a:prstGeom prst="rect">
            <a:avLst/>
          </a:prstGeom>
          <a:solidFill>
            <a:srgbClr val="FEFCFC"/>
          </a:solidFill>
          <a:ln w="19050" cmpd="sng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000090"/>
                </a:solidFill>
                <a:latin typeface="Chalkboard"/>
                <a:cs typeface="Chalkboard"/>
              </a:rPr>
              <a:t>What Kinds of GE Crops and Foods </a:t>
            </a:r>
            <a:r>
              <a:rPr lang="en-US" sz="3600" b="1" dirty="0">
                <a:solidFill>
                  <a:srgbClr val="000090"/>
                </a:solidFill>
                <a:latin typeface="Chalkboard"/>
                <a:cs typeface="Chalkboard"/>
              </a:rPr>
              <a:t>A</a:t>
            </a:r>
            <a:r>
              <a:rPr lang="en-US" sz="3600" b="1" dirty="0" smtClean="0">
                <a:solidFill>
                  <a:srgbClr val="000090"/>
                </a:solidFill>
                <a:latin typeface="Chalkboard"/>
                <a:cs typeface="Chalkboard"/>
              </a:rPr>
              <a:t>re in the Pipeline?</a:t>
            </a:r>
            <a:endParaRPr lang="en-US" sz="3600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canola-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95000" cy="707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238" y="5954713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9892" name="Text Box 4"/>
          <p:cNvSpPr txBox="1">
            <a:spLocks noChangeArrowheads="1"/>
          </p:cNvSpPr>
          <p:nvPr/>
        </p:nvSpPr>
        <p:spPr bwMode="auto">
          <a:xfrm>
            <a:off x="763588" y="6518275"/>
            <a:ext cx="8966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DC06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000" i="1">
                <a:solidFill>
                  <a:schemeClr val="bg1"/>
                </a:solidFill>
                <a:latin typeface="Times New Roman" charset="0"/>
                <a:cs typeface="+mn-cs"/>
              </a:rPr>
              <a:t>SOURCE: http://archives.foodsafety.ksu.edu/agnet/2007/4-2007/agnet_april_10.htm#story0</a:t>
            </a:r>
            <a:endParaRPr lang="en-US">
              <a:solidFill>
                <a:schemeClr val="bg1"/>
              </a:solidFill>
              <a:cs typeface="+mn-cs"/>
            </a:endParaRPr>
          </a:p>
        </p:txBody>
      </p:sp>
      <p:sp>
        <p:nvSpPr>
          <p:cNvPr id="549893" name="Text Box 5"/>
          <p:cNvSpPr txBox="1">
            <a:spLocks noChangeArrowheads="1"/>
          </p:cNvSpPr>
          <p:nvPr/>
        </p:nvSpPr>
        <p:spPr bwMode="auto">
          <a:xfrm>
            <a:off x="1214438" y="5121275"/>
            <a:ext cx="8180387" cy="1079500"/>
          </a:xfrm>
          <a:prstGeom prst="rect">
            <a:avLst/>
          </a:prstGeom>
          <a:solidFill>
            <a:srgbClr val="FFEE0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200" b="1" i="1" dirty="0">
                <a:latin typeface="Times"/>
                <a:cs typeface="Times"/>
              </a:rPr>
              <a:t>Arcadia Biosciences in Davis </a:t>
            </a:r>
            <a:r>
              <a:rPr lang="en-US" sz="3200" b="1" i="1" dirty="0" smtClean="0">
                <a:latin typeface="Times"/>
                <a:cs typeface="Times"/>
              </a:rPr>
              <a:t>developed </a:t>
            </a:r>
            <a:r>
              <a:rPr lang="en-US" sz="3200" b="1" i="1" dirty="0">
                <a:latin typeface="Times"/>
                <a:cs typeface="Times"/>
              </a:rPr>
              <a:t>GE canola that uses 50% less nitrogen fertilizer</a:t>
            </a:r>
            <a:endParaRPr lang="en-US" sz="32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600560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954713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381000" y="6324600"/>
            <a:ext cx="9318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000" i="1">
                <a:latin typeface="Times New Roman" charset="0"/>
              </a:rPr>
              <a:t>SOURCE: Rivero, R.M., Kojima, M., Gepstein, A., Sakakibara, H., Mittler, R., Gepstein, S. and Blumwald, E. 2007. Delayed leaf senescence induces extreme drought tolerance in a flowering plant. Proceedings of the National Academy of Sciences USA 104: 19631-19636.</a:t>
            </a:r>
            <a:endParaRPr lang="en-US">
              <a:latin typeface="Arial" charset="0"/>
            </a:endParaRPr>
          </a:p>
        </p:txBody>
      </p:sp>
      <p:pic>
        <p:nvPicPr>
          <p:cNvPr id="53251" name="Picture 4" descr="Rivero fig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63575"/>
            <a:ext cx="8534400" cy="552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512763" y="0"/>
            <a:ext cx="9256712" cy="1138238"/>
          </a:xfrm>
          <a:prstGeom prst="rect">
            <a:avLst/>
          </a:prstGeom>
          <a:solidFill>
            <a:srgbClr val="F9E3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400" b="1" i="1">
                <a:latin typeface="Times New Roman" charset="0"/>
              </a:rPr>
              <a:t>UC Davis researcher engineers drought tolerance: vigorous growth after prolonged drought</a:t>
            </a:r>
            <a:endParaRPr lang="en-US" sz="3400"/>
          </a:p>
        </p:txBody>
      </p:sp>
      <p:sp>
        <p:nvSpPr>
          <p:cNvPr id="53253" name="TextBox 1"/>
          <p:cNvSpPr txBox="1">
            <a:spLocks noChangeArrowheads="1"/>
          </p:cNvSpPr>
          <p:nvPr/>
        </p:nvSpPr>
        <p:spPr bwMode="auto">
          <a:xfrm>
            <a:off x="1931988" y="4702175"/>
            <a:ext cx="1027112" cy="368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22228B"/>
                </a:solidFill>
                <a:latin typeface="Tahoma" charset="0"/>
                <a:cs typeface="Tahoma" charset="0"/>
              </a:rPr>
              <a:t>Drought </a:t>
            </a:r>
          </a:p>
        </p:txBody>
      </p:sp>
      <p:sp>
        <p:nvSpPr>
          <p:cNvPr id="53254" name="TextBox 6"/>
          <p:cNvSpPr txBox="1">
            <a:spLocks noChangeArrowheads="1"/>
          </p:cNvSpPr>
          <p:nvPr/>
        </p:nvSpPr>
        <p:spPr bwMode="auto">
          <a:xfrm>
            <a:off x="6164263" y="4718050"/>
            <a:ext cx="1685925" cy="3698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22228B"/>
                </a:solidFill>
                <a:latin typeface="Tahoma" charset="0"/>
                <a:cs typeface="Tahoma" charset="0"/>
              </a:rPr>
              <a:t>Normal water</a:t>
            </a:r>
          </a:p>
        </p:txBody>
      </p:sp>
      <p:sp>
        <p:nvSpPr>
          <p:cNvPr id="53255" name="TextBox 2"/>
          <p:cNvSpPr txBox="1">
            <a:spLocks noChangeArrowheads="1"/>
          </p:cNvSpPr>
          <p:nvPr/>
        </p:nvSpPr>
        <p:spPr bwMode="auto">
          <a:xfrm>
            <a:off x="2797175" y="5322888"/>
            <a:ext cx="620713" cy="369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22228B"/>
                </a:solidFill>
                <a:latin typeface="Tahoma" charset="0"/>
                <a:cs typeface="Tahoma" charset="0"/>
              </a:rPr>
              <a:t>GE</a:t>
            </a:r>
          </a:p>
        </p:txBody>
      </p:sp>
      <p:sp>
        <p:nvSpPr>
          <p:cNvPr id="53256" name="TextBox 8"/>
          <p:cNvSpPr txBox="1">
            <a:spLocks noChangeArrowheads="1"/>
          </p:cNvSpPr>
          <p:nvPr/>
        </p:nvSpPr>
        <p:spPr bwMode="auto">
          <a:xfrm>
            <a:off x="3962400" y="5326063"/>
            <a:ext cx="622300" cy="369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22228B"/>
                </a:solidFill>
                <a:latin typeface="Tahoma" charset="0"/>
                <a:cs typeface="Tahoma" charset="0"/>
              </a:rPr>
              <a:t>GE</a:t>
            </a:r>
          </a:p>
        </p:txBody>
      </p:sp>
      <p:sp>
        <p:nvSpPr>
          <p:cNvPr id="53257" name="TextBox 9"/>
          <p:cNvSpPr txBox="1">
            <a:spLocks noChangeArrowheads="1"/>
          </p:cNvSpPr>
          <p:nvPr/>
        </p:nvSpPr>
        <p:spPr bwMode="auto">
          <a:xfrm>
            <a:off x="6573838" y="5303838"/>
            <a:ext cx="622300" cy="368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22228B"/>
                </a:solidFill>
                <a:latin typeface="Tahoma" charset="0"/>
                <a:cs typeface="Tahoma" charset="0"/>
              </a:rPr>
              <a:t>GE</a:t>
            </a:r>
          </a:p>
        </p:txBody>
      </p:sp>
      <p:sp>
        <p:nvSpPr>
          <p:cNvPr id="53258" name="TextBox 10"/>
          <p:cNvSpPr txBox="1">
            <a:spLocks noChangeArrowheads="1"/>
          </p:cNvSpPr>
          <p:nvPr/>
        </p:nvSpPr>
        <p:spPr bwMode="auto">
          <a:xfrm>
            <a:off x="8118475" y="5267325"/>
            <a:ext cx="620713" cy="368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22228B"/>
                </a:solidFill>
                <a:latin typeface="Tahoma" charset="0"/>
                <a:cs typeface="Tahoma" charset="0"/>
              </a:rPr>
              <a:t>GE</a:t>
            </a:r>
          </a:p>
        </p:txBody>
      </p:sp>
      <p:sp>
        <p:nvSpPr>
          <p:cNvPr id="53259" name="TextBox 11"/>
          <p:cNvSpPr txBox="1">
            <a:spLocks noChangeArrowheads="1"/>
          </p:cNvSpPr>
          <p:nvPr/>
        </p:nvSpPr>
        <p:spPr bwMode="auto">
          <a:xfrm>
            <a:off x="5340350" y="5313363"/>
            <a:ext cx="622300" cy="369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22228B"/>
                </a:solidFill>
                <a:latin typeface="Tahoma" charset="0"/>
                <a:cs typeface="Tahoma" charset="0"/>
              </a:rPr>
              <a:t>Con</a:t>
            </a:r>
          </a:p>
        </p:txBody>
      </p:sp>
      <p:sp>
        <p:nvSpPr>
          <p:cNvPr id="53260" name="TextBox 12"/>
          <p:cNvSpPr txBox="1">
            <a:spLocks noChangeArrowheads="1"/>
          </p:cNvSpPr>
          <p:nvPr/>
        </p:nvSpPr>
        <p:spPr bwMode="auto">
          <a:xfrm>
            <a:off x="1412875" y="5330825"/>
            <a:ext cx="620713" cy="368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22228B"/>
                </a:solidFill>
                <a:latin typeface="Tahoma" charset="0"/>
                <a:cs typeface="Tahoma" charset="0"/>
              </a:rPr>
              <a:t>Con</a:t>
            </a:r>
          </a:p>
        </p:txBody>
      </p:sp>
    </p:spTree>
    <p:extLst>
      <p:ext uri="{BB962C8B-B14F-4D97-AF65-F5344CB8AC3E}">
        <p14:creationId xmlns:p14="http://schemas.microsoft.com/office/powerpoint/2010/main" val="10931144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7" name="Group 30"/>
          <p:cNvGrpSpPr>
            <a:grpSpLocks/>
          </p:cNvGrpSpPr>
          <p:nvPr/>
        </p:nvGrpSpPr>
        <p:grpSpPr bwMode="auto">
          <a:xfrm>
            <a:off x="1897063" y="1677988"/>
            <a:ext cx="6823075" cy="4214812"/>
            <a:chOff x="1698170" y="1772816"/>
            <a:chExt cx="5582195" cy="4157721"/>
          </a:xfrm>
        </p:grpSpPr>
        <p:pic>
          <p:nvPicPr>
            <p:cNvPr id="1027" name="Picture 3" descr="Z:\Crop science\Project specific\RMIS 6269_FP7 AMIGA\Field pictures 2013\IMG_085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9" r="2912" b="6114"/>
            <a:stretch/>
          </p:blipFill>
          <p:spPr bwMode="auto">
            <a:xfrm>
              <a:off x="1698170" y="1772816"/>
              <a:ext cx="5582195" cy="41577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cxnSp>
          <p:nvCxnSpPr>
            <p:cNvPr id="5" name="Straight Connector 4"/>
            <p:cNvCxnSpPr/>
            <p:nvPr/>
          </p:nvCxnSpPr>
          <p:spPr>
            <a:xfrm flipH="1">
              <a:off x="3276198" y="1916888"/>
              <a:ext cx="359765" cy="49642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180223" y="1909057"/>
              <a:ext cx="288331" cy="504251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276198" y="2413308"/>
              <a:ext cx="2192356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1821555" y="3246418"/>
              <a:ext cx="1239045" cy="24789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816629" y="3246418"/>
              <a:ext cx="1367625" cy="24789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060599" y="3246418"/>
              <a:ext cx="2756030" cy="9396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635963" y="1909057"/>
              <a:ext cx="1544260" cy="783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834542" y="5725392"/>
              <a:ext cx="5330230" cy="0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443742" y="5357382"/>
              <a:ext cx="1901427" cy="45413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IE" b="1" dirty="0">
                  <a:solidFill>
                    <a:schemeClr val="bg1"/>
                  </a:solidFill>
                </a:rPr>
                <a:t>Non-GE Desiree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03507" y="2449327"/>
              <a:ext cx="863695" cy="30380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IE" sz="1400" b="1" dirty="0">
                  <a:solidFill>
                    <a:schemeClr val="bg1"/>
                  </a:solidFill>
                </a:rPr>
                <a:t>GE Desiree</a:t>
              </a:r>
            </a:p>
          </p:txBody>
        </p:sp>
      </p:grpSp>
      <p:pic>
        <p:nvPicPr>
          <p:cNvPr id="55298" name="Picture 3" descr="amiga logo final 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6008688"/>
            <a:ext cx="18811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31"/>
          <p:cNvSpPr txBox="1">
            <a:spLocks noChangeArrowheads="1"/>
          </p:cNvSpPr>
          <p:nvPr/>
        </p:nvSpPr>
        <p:spPr bwMode="auto">
          <a:xfrm>
            <a:off x="635000" y="150813"/>
            <a:ext cx="9017000" cy="1570037"/>
          </a:xfrm>
          <a:prstGeom prst="rect">
            <a:avLst/>
          </a:prstGeom>
          <a:solidFill>
            <a:srgbClr val="7AB24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IE" sz="3200" b="1" i="1">
                <a:cs typeface="Times" charset="0"/>
              </a:rPr>
              <a:t>2013 GE potato field study – Ireland </a:t>
            </a:r>
          </a:p>
          <a:p>
            <a:pPr algn="ctr" eaLnBrk="1" hangingPunct="1"/>
            <a:r>
              <a:rPr lang="en-IE" sz="3200" b="1" i="1">
                <a:cs typeface="Times" charset="0"/>
              </a:rPr>
              <a:t>Desiree potato variety, highly susceptible to late blight, engineered with gene from wild potato variety  </a:t>
            </a:r>
          </a:p>
        </p:txBody>
      </p:sp>
      <p:pic>
        <p:nvPicPr>
          <p:cNvPr id="55300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6319838"/>
            <a:ext cx="24923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8" y="6130925"/>
            <a:ext cx="20955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954713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8886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Box 4"/>
          <p:cNvSpPr txBox="1">
            <a:spLocks noChangeArrowheads="1"/>
          </p:cNvSpPr>
          <p:nvPr/>
        </p:nvSpPr>
        <p:spPr bwMode="auto">
          <a:xfrm>
            <a:off x="523875" y="4300538"/>
            <a:ext cx="9347200" cy="1754187"/>
          </a:xfrm>
          <a:prstGeom prst="rect">
            <a:avLst/>
          </a:prstGeom>
          <a:solidFill>
            <a:srgbClr val="B7826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i="1">
                <a:latin typeface="Times New Roman" charset="0"/>
                <a:cs typeface="Times New Roman" charset="0"/>
              </a:rPr>
              <a:t>Chestnuts engineered with a wheat gene prevents cankers from forming; replanted with $104K raised through crowd funding campaign </a:t>
            </a:r>
          </a:p>
        </p:txBody>
      </p:sp>
      <p:pic>
        <p:nvPicPr>
          <p:cNvPr id="5" name="Picture 4" descr="CCFA  Chestnuts (3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38" y="350838"/>
            <a:ext cx="5589587" cy="374173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 descr="CCFA  Chestnuts (1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413" y="573088"/>
            <a:ext cx="2212975" cy="330358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6324" name="TextBox 1"/>
          <p:cNvSpPr txBox="1">
            <a:spLocks noChangeArrowheads="1"/>
          </p:cNvSpPr>
          <p:nvPr/>
        </p:nvSpPr>
        <p:spPr bwMode="auto">
          <a:xfrm>
            <a:off x="3729038" y="6350000"/>
            <a:ext cx="6323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/>
              <a:t>http://www.newscientist.com/article/dn25644-american-chestnut</a:t>
            </a:r>
          </a:p>
        </p:txBody>
      </p:sp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0" y="6049963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5754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3989"/>
            <a:ext cx="10560215" cy="5635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4" name="TextBox 1"/>
          <p:cNvSpPr txBox="1">
            <a:spLocks noChangeArrowheads="1"/>
          </p:cNvSpPr>
          <p:nvPr/>
        </p:nvSpPr>
        <p:spPr bwMode="auto">
          <a:xfrm>
            <a:off x="0" y="5473005"/>
            <a:ext cx="10287000" cy="1384995"/>
          </a:xfrm>
          <a:prstGeom prst="rect">
            <a:avLst/>
          </a:prstGeom>
          <a:solidFill>
            <a:srgbClr val="8C79A8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i="1" dirty="0">
                <a:cs typeface="Times" charset="0"/>
              </a:rPr>
              <a:t>High anthocyanin purple GE tomatoes protect against cardiovascular disease and certain cancers. Diets with 10% purple tomatoes increase lifespan of cancer-prone mice 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888" y="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5385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8" descr="file39212620149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313"/>
            <a:ext cx="10533063" cy="701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6" name="Rectangle 4"/>
          <p:cNvSpPr>
            <a:spLocks noChangeArrowheads="1"/>
          </p:cNvSpPr>
          <p:nvPr/>
        </p:nvSpPr>
        <p:spPr bwMode="auto">
          <a:xfrm>
            <a:off x="7913688" y="6143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2878138" y="6335713"/>
            <a:ext cx="6831012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1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SOURCE: “Chinese Researchers Stop Wheat Disease with Gene Editing”, MIT Technology Review, July 21, 2014</a:t>
            </a:r>
          </a:p>
          <a:p>
            <a:pPr algn="r">
              <a:defRPr/>
            </a:pPr>
            <a:r>
              <a:rPr lang="en-US" sz="10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http://www.technologyreview.com/news/529181/chinese-researchers-stop-wheat-disease-with-gene-editing/</a:t>
            </a:r>
          </a:p>
        </p:txBody>
      </p:sp>
      <p:pic>
        <p:nvPicPr>
          <p:cNvPr id="1597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45106" y="3907303"/>
            <a:ext cx="9002713" cy="1200329"/>
          </a:xfrm>
          <a:prstGeom prst="rect">
            <a:avLst/>
          </a:prstGeom>
          <a:solidFill>
            <a:srgbClr val="472A0A"/>
          </a:solidFill>
          <a:ln>
            <a:solidFill>
              <a:srgbClr val="80808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A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dvanced </a:t>
            </a:r>
            <a:r>
              <a:rPr lang="en-US" sz="36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genome-editing 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techniques used to create </a:t>
            </a:r>
            <a:r>
              <a:rPr lang="en-US" sz="36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wheat resistant to powdery 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mildew</a:t>
            </a:r>
            <a:endParaRPr lang="en-US" sz="3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Picture 5" descr="Beijing Researchers Use Gene Editing to Create Disease-Resistant Wheat _ MIT Technology Review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71" y="325157"/>
            <a:ext cx="5919788" cy="3238500"/>
          </a:xfrm>
          <a:prstGeom prst="rect">
            <a:avLst/>
          </a:prstGeom>
          <a:ln>
            <a:solidFill>
              <a:srgbClr val="8080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29497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ChangeArrowheads="1"/>
          </p:cNvSpPr>
          <p:nvPr/>
        </p:nvSpPr>
        <p:spPr bwMode="auto">
          <a:xfrm>
            <a:off x="7913688" y="6143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3733800" y="6275388"/>
            <a:ext cx="5961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Pew Research Center, January 29, 2015, “Public and Scientists’ Views on Science and Society”</a:t>
            </a:r>
          </a:p>
          <a:p>
            <a:pPr algn="r">
              <a:defRPr/>
            </a:pP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http://www.pewinternet.org/2015/01/29/public-and-scientists-views-on-science-and-society/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7295" y="217569"/>
            <a:ext cx="8670991" cy="830997"/>
          </a:xfrm>
          <a:prstGeom prst="rect">
            <a:avLst/>
          </a:prstGeom>
          <a:solidFill>
            <a:srgbClr val="FEFCFC"/>
          </a:soli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But, views of the public and scientists often disagree on these issues</a:t>
            </a:r>
            <a:endParaRPr lang="en-US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74838" y="1285673"/>
            <a:ext cx="6497637" cy="4359275"/>
            <a:chOff x="1874838" y="979493"/>
            <a:chExt cx="6497637" cy="4359275"/>
          </a:xfrm>
        </p:grpSpPr>
        <p:pic>
          <p:nvPicPr>
            <p:cNvPr id="31748" name="Picture 1" descr="Agree to disagree graphic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4838" y="979493"/>
              <a:ext cx="6497637" cy="43592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/>
            <p:cNvSpPr/>
            <p:nvPr/>
          </p:nvSpPr>
          <p:spPr bwMode="auto">
            <a:xfrm>
              <a:off x="5748700" y="2982479"/>
              <a:ext cx="2165685" cy="362888"/>
            </a:xfrm>
            <a:prstGeom prst="ellips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753698" y="3441065"/>
              <a:ext cx="2165685" cy="362888"/>
            </a:xfrm>
            <a:prstGeom prst="ellips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9" name="Oval 8"/>
          <p:cNvSpPr/>
          <p:nvPr/>
        </p:nvSpPr>
        <p:spPr bwMode="auto">
          <a:xfrm>
            <a:off x="5724679" y="2788303"/>
            <a:ext cx="2165685" cy="36288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31729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Text Box 2"/>
          <p:cNvSpPr txBox="1">
            <a:spLocks noChangeArrowheads="1"/>
          </p:cNvSpPr>
          <p:nvPr/>
        </p:nvSpPr>
        <p:spPr bwMode="auto">
          <a:xfrm>
            <a:off x="6445834" y="5715000"/>
            <a:ext cx="27499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000" b="1">
                <a:solidFill>
                  <a:srgbClr val="000090"/>
                </a:solidFill>
                <a:latin typeface="Arial" charset="0"/>
                <a:cs typeface="+mn-cs"/>
              </a:rPr>
              <a:t>1700 books</a:t>
            </a:r>
          </a:p>
          <a:p>
            <a:pPr algn="ctr" eaLnBrk="1" hangingPunct="1">
              <a:defRPr/>
            </a:pPr>
            <a:r>
              <a:rPr lang="en-US" sz="2000" b="1">
                <a:solidFill>
                  <a:srgbClr val="000090"/>
                </a:solidFill>
                <a:latin typeface="Arial" charset="0"/>
                <a:cs typeface="+mn-cs"/>
              </a:rPr>
              <a:t>(or 1.7 million pages)</a:t>
            </a:r>
          </a:p>
        </p:txBody>
      </p:sp>
      <p:sp>
        <p:nvSpPr>
          <p:cNvPr id="1037315" name="Text Box 3"/>
          <p:cNvSpPr txBox="1">
            <a:spLocks noChangeArrowheads="1"/>
          </p:cNvSpPr>
          <p:nvPr/>
        </p:nvSpPr>
        <p:spPr bwMode="auto">
          <a:xfrm>
            <a:off x="1864528" y="228600"/>
            <a:ext cx="6620431" cy="701675"/>
          </a:xfrm>
          <a:prstGeom prst="rect">
            <a:avLst/>
          </a:prstGeom>
          <a:solidFill>
            <a:srgbClr val="FEFCFC"/>
          </a:solidFill>
          <a:ln w="9525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000090"/>
                </a:solidFill>
                <a:latin typeface="Chalkboard"/>
                <a:cs typeface="Chalkboard"/>
              </a:rPr>
              <a:t>What is Genome Editing?</a:t>
            </a:r>
            <a:endParaRPr lang="en-US" sz="4000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sp>
        <p:nvSpPr>
          <p:cNvPr id="1037316" name="Text Box 4"/>
          <p:cNvSpPr txBox="1">
            <a:spLocks noChangeArrowheads="1"/>
          </p:cNvSpPr>
          <p:nvPr/>
        </p:nvSpPr>
        <p:spPr bwMode="auto">
          <a:xfrm>
            <a:off x="-283877" y="5699125"/>
            <a:ext cx="26477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000090"/>
                </a:solidFill>
                <a:latin typeface="Arial" charset="0"/>
                <a:cs typeface="+mn-cs"/>
              </a:rPr>
              <a:t>1700 books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000090"/>
                </a:solidFill>
                <a:latin typeface="Arial" charset="0"/>
                <a:cs typeface="+mn-cs"/>
              </a:rPr>
              <a:t>(or 1.7 million pages)</a:t>
            </a:r>
          </a:p>
        </p:txBody>
      </p:sp>
      <p:sp>
        <p:nvSpPr>
          <p:cNvPr id="1037324" name="Line 12"/>
          <p:cNvSpPr>
            <a:spLocks noChangeShapeType="1"/>
          </p:cNvSpPr>
          <p:nvPr/>
        </p:nvSpPr>
        <p:spPr bwMode="auto">
          <a:xfrm flipV="1">
            <a:off x="5953125" y="3321763"/>
            <a:ext cx="1233488" cy="19050"/>
          </a:xfrm>
          <a:prstGeom prst="line">
            <a:avLst/>
          </a:prstGeom>
          <a:noFill/>
          <a:ln w="76200">
            <a:solidFill>
              <a:srgbClr val="00009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90"/>
              </a:solidFill>
              <a:cs typeface="+mn-cs"/>
            </a:endParaRPr>
          </a:p>
        </p:txBody>
      </p:sp>
      <p:sp>
        <p:nvSpPr>
          <p:cNvPr id="1037325" name="Text Box 13"/>
          <p:cNvSpPr txBox="1">
            <a:spLocks noChangeArrowheads="1"/>
          </p:cNvSpPr>
          <p:nvPr/>
        </p:nvSpPr>
        <p:spPr bwMode="auto">
          <a:xfrm>
            <a:off x="1553884" y="2593133"/>
            <a:ext cx="76137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000" b="1" dirty="0">
                <a:solidFill>
                  <a:srgbClr val="000090"/>
                </a:solidFill>
                <a:latin typeface="Arial" charset="0"/>
                <a:cs typeface="+mn-cs"/>
              </a:rPr>
              <a:t>+</a:t>
            </a:r>
          </a:p>
        </p:txBody>
      </p:sp>
      <p:pic>
        <p:nvPicPr>
          <p:cNvPr id="40971" name="Picture 14" descr="Genome analogy_1_st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57" y="1171575"/>
            <a:ext cx="738188" cy="4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15" descr="Genome analogy_4_half_p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776" y="2362200"/>
            <a:ext cx="30480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791200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17" descr="Genome analogy_4_stack_one_b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1171575"/>
            <a:ext cx="7334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202388" y="5850206"/>
            <a:ext cx="4030383" cy="830997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Genome editing </a:t>
            </a:r>
            <a:r>
              <a:rPr lang="en-US" b="1" u="sng" dirty="0" smtClean="0">
                <a:solidFill>
                  <a:srgbClr val="000090"/>
                </a:solidFill>
                <a:latin typeface="Chalkboard"/>
                <a:cs typeface="Chalkboard"/>
              </a:rPr>
              <a:t>may or may not </a:t>
            </a: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be GE or GMO </a:t>
            </a:r>
            <a:endParaRPr lang="en-US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65410" y="1441332"/>
            <a:ext cx="9097794" cy="4210433"/>
            <a:chOff x="1165410" y="1441332"/>
            <a:chExt cx="9097794" cy="4210433"/>
          </a:xfrm>
        </p:grpSpPr>
        <p:grpSp>
          <p:nvGrpSpPr>
            <p:cNvPr id="3" name="Group 2"/>
            <p:cNvGrpSpPr/>
            <p:nvPr/>
          </p:nvGrpSpPr>
          <p:grpSpPr>
            <a:xfrm>
              <a:off x="8221835" y="1694011"/>
              <a:ext cx="2041369" cy="3458139"/>
              <a:chOff x="8086725" y="1761561"/>
              <a:chExt cx="2195513" cy="3458139"/>
            </a:xfrm>
          </p:grpSpPr>
          <p:sp>
            <p:nvSpPr>
              <p:cNvPr id="1037318" name="Text Box 6"/>
              <p:cNvSpPr txBox="1">
                <a:spLocks noChangeArrowheads="1"/>
              </p:cNvSpPr>
              <p:nvPr/>
            </p:nvSpPr>
            <p:spPr bwMode="auto">
              <a:xfrm>
                <a:off x="8232589" y="1761561"/>
                <a:ext cx="2024529" cy="120032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9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b="1" dirty="0">
                    <a:solidFill>
                      <a:srgbClr val="000090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halkboard"/>
                    <a:cs typeface="Chalkboard"/>
                  </a:rPr>
                  <a:t>Inserts </a:t>
                </a:r>
                <a:r>
                  <a:rPr lang="en-US" b="1" dirty="0" smtClean="0">
                    <a:solidFill>
                      <a:srgbClr val="000090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halkboard"/>
                    <a:cs typeface="Chalkboard"/>
                  </a:rPr>
                  <a:t>specifically </a:t>
                </a:r>
                <a:r>
                  <a:rPr lang="en-US" b="1" dirty="0">
                    <a:solidFill>
                      <a:srgbClr val="000090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halkboard"/>
                    <a:cs typeface="Chalkboard"/>
                  </a:rPr>
                  <a:t>in genome</a:t>
                </a:r>
              </a:p>
            </p:txBody>
          </p:sp>
          <p:sp>
            <p:nvSpPr>
              <p:cNvPr id="1037319" name="Text Box 7"/>
              <p:cNvSpPr txBox="1">
                <a:spLocks noChangeArrowheads="1"/>
              </p:cNvSpPr>
              <p:nvPr/>
            </p:nvSpPr>
            <p:spPr bwMode="auto">
              <a:xfrm>
                <a:off x="8151748" y="3733800"/>
                <a:ext cx="2130490" cy="83099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9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b="1" dirty="0" smtClean="0">
                    <a:solidFill>
                      <a:srgbClr val="000090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halkboard"/>
                    <a:cs typeface="Chalkboard"/>
                  </a:rPr>
                  <a:t>Insert gene edits</a:t>
                </a:r>
                <a:endParaRPr lang="en-US" b="1" dirty="0">
                  <a:solidFill>
                    <a:srgbClr val="00009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halkboard"/>
                  <a:cs typeface="Chalkboard"/>
                </a:endParaRPr>
              </a:p>
            </p:txBody>
          </p:sp>
          <p:sp>
            <p:nvSpPr>
              <p:cNvPr id="1037320" name="Line 8"/>
              <p:cNvSpPr>
                <a:spLocks noChangeShapeType="1"/>
              </p:cNvSpPr>
              <p:nvPr/>
            </p:nvSpPr>
            <p:spPr bwMode="auto">
              <a:xfrm flipV="1">
                <a:off x="9344025" y="3048000"/>
                <a:ext cx="0" cy="685800"/>
              </a:xfrm>
              <a:prstGeom prst="line">
                <a:avLst/>
              </a:prstGeom>
              <a:noFill/>
              <a:ln w="57150">
                <a:solidFill>
                  <a:srgbClr val="00009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90"/>
                  </a:solidFill>
                  <a:latin typeface="Chalkboard"/>
                  <a:cs typeface="Chalkboard"/>
                </a:endParaRPr>
              </a:p>
            </p:txBody>
          </p:sp>
          <p:grpSp>
            <p:nvGrpSpPr>
              <p:cNvPr id="40968" name="Group 9"/>
              <p:cNvGrpSpPr>
                <a:grpSpLocks/>
              </p:cNvGrpSpPr>
              <p:nvPr/>
            </p:nvGrpSpPr>
            <p:grpSpPr bwMode="auto">
              <a:xfrm>
                <a:off x="8086725" y="4559300"/>
                <a:ext cx="1228725" cy="660400"/>
                <a:chOff x="4608" y="2836"/>
                <a:chExt cx="624" cy="384"/>
              </a:xfrm>
            </p:grpSpPr>
            <p:sp>
              <p:nvSpPr>
                <p:cNvPr id="1037322" name="Line 10"/>
                <p:cNvSpPr>
                  <a:spLocks noChangeShapeType="1"/>
                </p:cNvSpPr>
                <p:nvPr/>
              </p:nvSpPr>
              <p:spPr bwMode="auto">
                <a:xfrm rot="16200000" flipV="1">
                  <a:off x="4852" y="2972"/>
                  <a:ext cx="0" cy="488"/>
                </a:xfrm>
                <a:prstGeom prst="line">
                  <a:avLst/>
                </a:prstGeom>
                <a:noFill/>
                <a:ln w="57150">
                  <a:solidFill>
                    <a:srgbClr val="00009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000090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halkboard"/>
                    <a:cs typeface="Chalkboard"/>
                  </a:endParaRPr>
                </a:p>
              </p:txBody>
            </p:sp>
            <p:sp>
              <p:nvSpPr>
                <p:cNvPr id="103732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5088" y="2836"/>
                  <a:ext cx="144" cy="384"/>
                </a:xfrm>
                <a:prstGeom prst="line">
                  <a:avLst/>
                </a:prstGeom>
                <a:noFill/>
                <a:ln w="57150">
                  <a:solidFill>
                    <a:srgbClr val="00009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000090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halkboard"/>
                    <a:cs typeface="Chalkboard"/>
                  </a:endParaRPr>
                </a:p>
              </p:txBody>
            </p:sp>
          </p:grpSp>
        </p:grpSp>
        <p:grpSp>
          <p:nvGrpSpPr>
            <p:cNvPr id="4" name="Group 3"/>
            <p:cNvGrpSpPr/>
            <p:nvPr/>
          </p:nvGrpSpPr>
          <p:grpSpPr>
            <a:xfrm>
              <a:off x="1165410" y="1441332"/>
              <a:ext cx="6290236" cy="4210433"/>
              <a:chOff x="1165410" y="1481862"/>
              <a:chExt cx="6290236" cy="4210433"/>
            </a:xfrm>
          </p:grpSpPr>
          <p:sp>
            <p:nvSpPr>
              <p:cNvPr id="1037317" name="Text Box 5"/>
              <p:cNvSpPr txBox="1">
                <a:spLocks noChangeArrowheads="1"/>
              </p:cNvSpPr>
              <p:nvPr/>
            </p:nvSpPr>
            <p:spPr bwMode="auto">
              <a:xfrm>
                <a:off x="1165410" y="4861298"/>
                <a:ext cx="6290236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b="1" dirty="0" smtClean="0">
                    <a:solidFill>
                      <a:srgbClr val="000090"/>
                    </a:solidFill>
                    <a:latin typeface="Chalkboard"/>
                    <a:cs typeface="Chalkboard"/>
                  </a:rPr>
                  <a:t>Find target text, cut out, paste in new modified text</a:t>
                </a:r>
                <a:endParaRPr lang="en-US" b="1" dirty="0">
                  <a:solidFill>
                    <a:srgbClr val="000090"/>
                  </a:solidFill>
                  <a:latin typeface="Chalkboard"/>
                  <a:cs typeface="Chalkboard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1351109" y="1481862"/>
                <a:ext cx="5904343" cy="58477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  <a:latin typeface="Courier"/>
                    <a:cs typeface="Courier"/>
                  </a:rPr>
                  <a:t>It is </a:t>
                </a:r>
                <a:r>
                  <a:rPr lang="en-US" sz="1600" u="sng" dirty="0" smtClean="0">
                    <a:solidFill>
                      <a:srgbClr val="000000"/>
                    </a:solidFill>
                    <a:latin typeface="Courier"/>
                    <a:cs typeface="Courier"/>
                  </a:rPr>
                  <a:t>this one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Courier"/>
                    <a:cs typeface="Courier"/>
                  </a:rPr>
                  <a:t> sentence which will be modified</a:t>
                </a:r>
              </a:p>
              <a:p>
                <a:r>
                  <a:rPr lang="en-US" sz="1600" dirty="0" smtClean="0">
                    <a:solidFill>
                      <a:srgbClr val="000000"/>
                    </a:solidFill>
                    <a:latin typeface="Courier"/>
                    <a:cs typeface="Courier"/>
                  </a:rPr>
                  <a:t>It is </a:t>
                </a:r>
                <a:r>
                  <a:rPr lang="en-US" sz="1600" u="sng" dirty="0" smtClean="0">
                    <a:solidFill>
                      <a:srgbClr val="000000"/>
                    </a:solidFill>
                    <a:latin typeface="Courier"/>
                    <a:cs typeface="Courier"/>
                  </a:rPr>
                  <a:t>that new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Courier"/>
                    <a:cs typeface="Courier"/>
                  </a:rPr>
                  <a:t> sentence which will be modified</a:t>
                </a:r>
                <a:endParaRPr lang="en-US" sz="1600" dirty="0">
                  <a:solidFill>
                    <a:srgbClr val="000000"/>
                  </a:solidFill>
                  <a:latin typeface="Courier"/>
                  <a:cs typeface="Courie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69630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6" name="Text Box 2"/>
          <p:cNvSpPr txBox="1">
            <a:spLocks noChangeArrowheads="1"/>
          </p:cNvSpPr>
          <p:nvPr/>
        </p:nvSpPr>
        <p:spPr bwMode="auto">
          <a:xfrm>
            <a:off x="38100" y="1435100"/>
            <a:ext cx="10287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cs typeface="Tahoma"/>
            </a:endParaRPr>
          </a:p>
        </p:txBody>
      </p:sp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25" y="5992813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665794" y="2525251"/>
            <a:ext cx="6940765" cy="1200329"/>
          </a:xfrm>
          <a:prstGeom prst="rect">
            <a:avLst/>
          </a:prstGeom>
          <a:solidFill>
            <a:srgbClr val="FEFCFC"/>
          </a:solidFill>
          <a:ln w="19050" cmpd="sng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000090"/>
                </a:solidFill>
                <a:latin typeface="Chalkboard"/>
                <a:cs typeface="Chalkboard"/>
              </a:rPr>
              <a:t>How are GE crops and foods regulated in the U.S.?</a:t>
            </a:r>
            <a:endParaRPr lang="en-US" sz="3600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42567009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113" y="14288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5012" name="Rectangle 4"/>
          <p:cNvSpPr>
            <a:spLocks noChangeArrowheads="1"/>
          </p:cNvSpPr>
          <p:nvPr/>
        </p:nvSpPr>
        <p:spPr bwMode="auto">
          <a:xfrm>
            <a:off x="1580753" y="318180"/>
            <a:ext cx="7377092" cy="769938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9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4400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/>
                <a:cs typeface="Chalkboard"/>
              </a:rPr>
              <a:t>U.S. Regulatory Agencies</a:t>
            </a:r>
          </a:p>
        </p:txBody>
      </p:sp>
      <p:grpSp>
        <p:nvGrpSpPr>
          <p:cNvPr id="66563" name="Group 10"/>
          <p:cNvGrpSpPr>
            <a:grpSpLocks/>
          </p:cNvGrpSpPr>
          <p:nvPr/>
        </p:nvGrpSpPr>
        <p:grpSpPr bwMode="auto">
          <a:xfrm>
            <a:off x="175401" y="1483793"/>
            <a:ext cx="9945223" cy="1189037"/>
            <a:chOff x="119" y="1405"/>
            <a:chExt cx="6256" cy="749"/>
          </a:xfrm>
        </p:grpSpPr>
        <p:sp>
          <p:nvSpPr>
            <p:cNvPr id="555013" name="Text Box 5"/>
            <p:cNvSpPr txBox="1">
              <a:spLocks noChangeArrowheads="1"/>
            </p:cNvSpPr>
            <p:nvPr/>
          </p:nvSpPr>
          <p:spPr bwMode="auto">
            <a:xfrm>
              <a:off x="119" y="1405"/>
              <a:ext cx="1983" cy="7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90"/>
              </a:solidFill>
              <a:miter lim="800000"/>
              <a:headEnd/>
              <a:tailEnd/>
            </a:ln>
            <a:effectLst>
              <a:prstShdw prst="shdw17" dist="17961" dir="2700000">
                <a:srgbClr val="5952AE">
                  <a:gamma/>
                  <a:shade val="60000"/>
                  <a:invGamma/>
                </a:srgbClr>
              </a:prst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7200" b="1" dirty="0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halkboard"/>
                  <a:cs typeface="Chalkboard"/>
                </a:rPr>
                <a:t>USDA</a:t>
              </a:r>
            </a:p>
          </p:txBody>
        </p:sp>
        <p:sp>
          <p:nvSpPr>
            <p:cNvPr id="555014" name="Text Box 6"/>
            <p:cNvSpPr txBox="1">
              <a:spLocks noChangeArrowheads="1"/>
            </p:cNvSpPr>
            <p:nvPr/>
          </p:nvSpPr>
          <p:spPr bwMode="auto">
            <a:xfrm>
              <a:off x="2252" y="1405"/>
              <a:ext cx="1983" cy="7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90"/>
              </a:solidFill>
              <a:miter lim="800000"/>
              <a:headEnd/>
              <a:tailEnd/>
            </a:ln>
            <a:effectLst>
              <a:prstShdw prst="shdw17" dist="17961" dir="2700000">
                <a:srgbClr val="5952AE">
                  <a:gamma/>
                  <a:shade val="60000"/>
                  <a:invGamma/>
                </a:srgbClr>
              </a:prst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7200" b="1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halkboard"/>
                  <a:cs typeface="Chalkboard"/>
                </a:rPr>
                <a:t>FDA</a:t>
              </a:r>
            </a:p>
          </p:txBody>
        </p:sp>
        <p:sp>
          <p:nvSpPr>
            <p:cNvPr id="555015" name="Text Box 7"/>
            <p:cNvSpPr txBox="1">
              <a:spLocks noChangeArrowheads="1"/>
            </p:cNvSpPr>
            <p:nvPr/>
          </p:nvSpPr>
          <p:spPr bwMode="auto">
            <a:xfrm>
              <a:off x="4392" y="1405"/>
              <a:ext cx="1983" cy="7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90"/>
              </a:solidFill>
              <a:miter lim="800000"/>
              <a:headEnd/>
              <a:tailEnd/>
            </a:ln>
            <a:effectLst>
              <a:prstShdw prst="shdw17" dist="17961" dir="2700000">
                <a:srgbClr val="5952AE">
                  <a:gamma/>
                  <a:shade val="60000"/>
                  <a:invGamma/>
                </a:srgbClr>
              </a:prst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7200" b="1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halkboard"/>
                  <a:cs typeface="Chalkboard"/>
                </a:rPr>
                <a:t>EPA</a:t>
              </a:r>
            </a:p>
          </p:txBody>
        </p:sp>
      </p:grpSp>
      <p:grpSp>
        <p:nvGrpSpPr>
          <p:cNvPr id="44036" name="Group 11"/>
          <p:cNvGrpSpPr>
            <a:grpSpLocks/>
          </p:cNvGrpSpPr>
          <p:nvPr/>
        </p:nvGrpSpPr>
        <p:grpSpPr bwMode="auto">
          <a:xfrm>
            <a:off x="215899" y="2951258"/>
            <a:ext cx="9894353" cy="2490787"/>
            <a:chOff x="136" y="2378"/>
            <a:chExt cx="6224" cy="1569"/>
          </a:xfrm>
          <a:solidFill>
            <a:srgbClr val="FFFFFF"/>
          </a:solidFill>
        </p:grpSpPr>
        <p:sp>
          <p:nvSpPr>
            <p:cNvPr id="44040" name="Text Box 3"/>
            <p:cNvSpPr txBox="1">
              <a:spLocks noChangeArrowheads="1"/>
            </p:cNvSpPr>
            <p:nvPr/>
          </p:nvSpPr>
          <p:spPr bwMode="auto">
            <a:xfrm>
              <a:off x="136" y="2378"/>
              <a:ext cx="1922" cy="1551"/>
            </a:xfrm>
            <a:prstGeom prst="rect">
              <a:avLst/>
            </a:prstGeom>
            <a:grpFill/>
            <a:ln w="28575">
              <a:solidFill>
                <a:srgbClr val="00009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marL="341313" indent="-341313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buFontTx/>
                <a:buChar char="•"/>
                <a:defRPr/>
              </a:pPr>
              <a:r>
                <a:rPr lang="en-US" sz="2200" b="1" dirty="0" smtClean="0">
                  <a:solidFill>
                    <a:srgbClr val="000090"/>
                  </a:solidFill>
                  <a:latin typeface="Chalkboard"/>
                  <a:cs typeface="Chalkboard"/>
                </a:rPr>
                <a:t>Field testing</a:t>
              </a:r>
            </a:p>
            <a:p>
              <a:pPr lvl="1">
                <a:buFontTx/>
                <a:buChar char="-"/>
                <a:defRPr/>
              </a:pPr>
              <a:r>
                <a:rPr lang="en-US" sz="2200" b="1" dirty="0" smtClean="0">
                  <a:solidFill>
                    <a:srgbClr val="000090"/>
                  </a:solidFill>
                  <a:latin typeface="Chalkboard"/>
                  <a:cs typeface="Chalkboard"/>
                </a:rPr>
                <a:t>Permits</a:t>
              </a:r>
            </a:p>
            <a:p>
              <a:pPr lvl="1">
                <a:buFontTx/>
                <a:buChar char="-"/>
                <a:defRPr/>
              </a:pPr>
              <a:r>
                <a:rPr lang="en-US" sz="2200" b="1" dirty="0" smtClean="0">
                  <a:solidFill>
                    <a:srgbClr val="000090"/>
                  </a:solidFill>
                  <a:latin typeface="Chalkboard"/>
                  <a:cs typeface="Chalkboard"/>
                </a:rPr>
                <a:t>Notifications</a:t>
              </a:r>
            </a:p>
            <a:p>
              <a:pPr lvl="1">
                <a:defRPr/>
              </a:pPr>
              <a:endParaRPr lang="en-US" sz="2200" b="1" dirty="0" smtClean="0">
                <a:solidFill>
                  <a:srgbClr val="000090"/>
                </a:solidFill>
                <a:latin typeface="Chalkboard"/>
                <a:cs typeface="Chalkboard"/>
              </a:endParaRPr>
            </a:p>
            <a:p>
              <a:pPr>
                <a:buFontTx/>
                <a:buChar char="•"/>
                <a:defRPr/>
              </a:pPr>
              <a:r>
                <a:rPr lang="en-US" sz="2200" b="1" dirty="0" smtClean="0">
                  <a:solidFill>
                    <a:srgbClr val="000090"/>
                  </a:solidFill>
                  <a:latin typeface="Chalkboard"/>
                  <a:cs typeface="Chalkboard"/>
                </a:rPr>
                <a:t>Determination of</a:t>
              </a:r>
            </a:p>
            <a:p>
              <a:pPr>
                <a:defRPr/>
              </a:pPr>
              <a:r>
                <a:rPr lang="en-US" sz="2200" b="1" dirty="0" smtClean="0">
                  <a:solidFill>
                    <a:srgbClr val="000090"/>
                  </a:solidFill>
                  <a:latin typeface="Chalkboard"/>
                  <a:cs typeface="Chalkboard"/>
                </a:rPr>
                <a:t>	non-regulated status</a:t>
              </a:r>
            </a:p>
          </p:txBody>
        </p:sp>
        <p:sp>
          <p:nvSpPr>
            <p:cNvPr id="44041" name="Text Box 8"/>
            <p:cNvSpPr txBox="1">
              <a:spLocks noChangeArrowheads="1"/>
            </p:cNvSpPr>
            <p:nvPr/>
          </p:nvSpPr>
          <p:spPr bwMode="auto">
            <a:xfrm>
              <a:off x="2511" y="2378"/>
              <a:ext cx="1457" cy="709"/>
            </a:xfrm>
            <a:prstGeom prst="rect">
              <a:avLst/>
            </a:prstGeom>
            <a:grpFill/>
            <a:ln w="28575">
              <a:solidFill>
                <a:srgbClr val="00009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marL="341313" indent="-341313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buFontTx/>
                <a:buChar char="•"/>
                <a:defRPr/>
              </a:pPr>
              <a:r>
                <a:rPr lang="en-US" sz="2200" b="1" smtClean="0">
                  <a:solidFill>
                    <a:srgbClr val="000090"/>
                  </a:solidFill>
                  <a:latin typeface="Chalkboard"/>
                  <a:cs typeface="Chalkboard"/>
                </a:rPr>
                <a:t>Food safety</a:t>
              </a:r>
            </a:p>
            <a:p>
              <a:pPr lvl="1">
                <a:defRPr/>
              </a:pPr>
              <a:endParaRPr lang="en-US" sz="2200" b="1" smtClean="0">
                <a:solidFill>
                  <a:srgbClr val="000090"/>
                </a:solidFill>
                <a:latin typeface="Chalkboard"/>
                <a:cs typeface="Chalkboard"/>
              </a:endParaRPr>
            </a:p>
            <a:p>
              <a:pPr>
                <a:buFontTx/>
                <a:buChar char="•"/>
                <a:defRPr/>
              </a:pPr>
              <a:r>
                <a:rPr lang="en-US" sz="2200" b="1" smtClean="0">
                  <a:solidFill>
                    <a:srgbClr val="000090"/>
                  </a:solidFill>
                  <a:latin typeface="Chalkboard"/>
                  <a:cs typeface="Chalkboard"/>
                </a:rPr>
                <a:t>Feed safety</a:t>
              </a:r>
            </a:p>
          </p:txBody>
        </p:sp>
        <p:sp>
          <p:nvSpPr>
            <p:cNvPr id="44042" name="Text Box 9"/>
            <p:cNvSpPr txBox="1">
              <a:spLocks noChangeArrowheads="1"/>
            </p:cNvSpPr>
            <p:nvPr/>
          </p:nvSpPr>
          <p:spPr bwMode="auto">
            <a:xfrm>
              <a:off x="4409" y="2394"/>
              <a:ext cx="1951" cy="1553"/>
            </a:xfrm>
            <a:prstGeom prst="rect">
              <a:avLst/>
            </a:prstGeom>
            <a:grpFill/>
            <a:ln w="28575">
              <a:solidFill>
                <a:srgbClr val="00009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marL="341313" indent="-341313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buFontTx/>
                <a:buChar char="•"/>
                <a:defRPr/>
              </a:pPr>
              <a:r>
                <a:rPr lang="en-US" sz="2200" b="1" smtClean="0">
                  <a:solidFill>
                    <a:srgbClr val="000090"/>
                  </a:solidFill>
                  <a:latin typeface="Chalkboard"/>
                  <a:cs typeface="Chalkboard"/>
                </a:rPr>
                <a:t>Pesticidal plants</a:t>
              </a:r>
            </a:p>
            <a:p>
              <a:pPr lvl="1">
                <a:buFontTx/>
                <a:buChar char="-"/>
                <a:defRPr/>
              </a:pPr>
              <a:r>
                <a:rPr lang="en-US" sz="2200" b="1" smtClean="0">
                  <a:solidFill>
                    <a:srgbClr val="000090"/>
                  </a:solidFill>
                  <a:latin typeface="Chalkboard"/>
                  <a:cs typeface="Chalkboard"/>
                </a:rPr>
                <a:t>tolerance exemption</a:t>
              </a:r>
            </a:p>
            <a:p>
              <a:pPr lvl="1">
                <a:buFontTx/>
                <a:buChar char="-"/>
                <a:defRPr/>
              </a:pPr>
              <a:r>
                <a:rPr lang="en-US" sz="2200" b="1" smtClean="0">
                  <a:solidFill>
                    <a:srgbClr val="000090"/>
                  </a:solidFill>
                  <a:latin typeface="Chalkboard"/>
                  <a:cs typeface="Chalkboard"/>
                </a:rPr>
                <a:t>registrations</a:t>
              </a:r>
            </a:p>
            <a:p>
              <a:pPr lvl="1">
                <a:defRPr/>
              </a:pPr>
              <a:endParaRPr lang="en-US" sz="2200" b="1" smtClean="0">
                <a:solidFill>
                  <a:srgbClr val="000090"/>
                </a:solidFill>
                <a:latin typeface="Chalkboard"/>
                <a:cs typeface="Chalkboard"/>
              </a:endParaRPr>
            </a:p>
            <a:p>
              <a:pPr>
                <a:buFontTx/>
                <a:buChar char="•"/>
                <a:defRPr/>
              </a:pPr>
              <a:r>
                <a:rPr lang="en-US" sz="2200" b="1" smtClean="0">
                  <a:solidFill>
                    <a:srgbClr val="000090"/>
                  </a:solidFill>
                  <a:latin typeface="Chalkboard"/>
                  <a:cs typeface="Chalkboard"/>
                </a:rPr>
                <a:t>Herbicide registration</a:t>
              </a:r>
            </a:p>
          </p:txBody>
        </p:sp>
      </p:grpSp>
      <p:sp>
        <p:nvSpPr>
          <p:cNvPr id="217100" name="Text Box 12"/>
          <p:cNvSpPr txBox="1">
            <a:spLocks noChangeArrowheads="1"/>
          </p:cNvSpPr>
          <p:nvPr/>
        </p:nvSpPr>
        <p:spPr bwMode="auto">
          <a:xfrm>
            <a:off x="363754" y="5790745"/>
            <a:ext cx="2859648" cy="492125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90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600" b="1">
                <a:solidFill>
                  <a:srgbClr val="000090"/>
                </a:solidFill>
                <a:latin typeface="Chalkboard"/>
                <a:cs typeface="Chalkboard"/>
              </a:rPr>
              <a:t>Plant pest?</a:t>
            </a:r>
          </a:p>
        </p:txBody>
      </p:sp>
      <p:sp>
        <p:nvSpPr>
          <p:cNvPr id="217101" name="Text Box 13"/>
          <p:cNvSpPr txBox="1">
            <a:spLocks noChangeArrowheads="1"/>
          </p:cNvSpPr>
          <p:nvPr/>
        </p:nvSpPr>
        <p:spPr bwMode="auto">
          <a:xfrm>
            <a:off x="3765766" y="5789158"/>
            <a:ext cx="2859648" cy="892552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90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600" b="1">
                <a:solidFill>
                  <a:srgbClr val="000090"/>
                </a:solidFill>
                <a:latin typeface="Chalkboard"/>
                <a:cs typeface="Chalkboard"/>
              </a:rPr>
              <a:t>Danger to people?</a:t>
            </a:r>
          </a:p>
        </p:txBody>
      </p:sp>
      <p:sp>
        <p:nvSpPr>
          <p:cNvPr id="217102" name="Text Box 14"/>
          <p:cNvSpPr txBox="1">
            <a:spLocks noChangeArrowheads="1"/>
          </p:cNvSpPr>
          <p:nvPr/>
        </p:nvSpPr>
        <p:spPr bwMode="auto">
          <a:xfrm>
            <a:off x="6998741" y="5774870"/>
            <a:ext cx="3039993" cy="892552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90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600" b="1" dirty="0">
                <a:solidFill>
                  <a:srgbClr val="000090"/>
                </a:solidFill>
                <a:latin typeface="Chalkboard"/>
                <a:cs typeface="Chalkboard"/>
              </a:rPr>
              <a:t>Risk to environment?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3657014" y="378279"/>
            <a:ext cx="1058354" cy="340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8903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100" grpId="0" animBg="1"/>
      <p:bldP spid="217101" grpId="0" animBg="1"/>
      <p:bldP spid="21710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12738" y="-42863"/>
            <a:ext cx="9740900" cy="1546226"/>
          </a:xfrm>
        </p:spPr>
        <p:txBody>
          <a:bodyPr/>
          <a:lstStyle/>
          <a:p>
            <a:pPr defTabSz="1019175">
              <a:defRPr/>
            </a:pPr>
            <a:r>
              <a:rPr lang="en-US" sz="3500" b="1" dirty="0" smtClean="0">
                <a:solidFill>
                  <a:schemeClr val="bg1"/>
                </a:solidFill>
                <a:latin typeface="Chalkboard"/>
                <a:cs typeface="Chalkboard"/>
              </a:rPr>
              <a:t>USDA APHIS Determines </a:t>
            </a:r>
            <a:br>
              <a:rPr lang="en-US" sz="3500" b="1" dirty="0" smtClean="0">
                <a:solidFill>
                  <a:schemeClr val="bg1"/>
                </a:solidFill>
                <a:latin typeface="Chalkboard"/>
                <a:cs typeface="Chalkboard"/>
              </a:rPr>
            </a:br>
            <a:r>
              <a:rPr lang="en-US" sz="3500" b="1" dirty="0" err="1" smtClean="0">
                <a:solidFill>
                  <a:schemeClr val="bg1"/>
                </a:solidFill>
                <a:latin typeface="Chalkboard"/>
                <a:cs typeface="Chalkboard"/>
              </a:rPr>
              <a:t>Nonregulated</a:t>
            </a:r>
            <a:r>
              <a:rPr lang="en-US" sz="3500" b="1" dirty="0" smtClean="0">
                <a:solidFill>
                  <a:schemeClr val="bg1"/>
                </a:solidFill>
                <a:latin typeface="Chalkboard"/>
                <a:cs typeface="Chalkboard"/>
              </a:rPr>
              <a:t> Status</a:t>
            </a:r>
            <a:r>
              <a:rPr lang="en-US" sz="1800" b="1" dirty="0" smtClean="0">
                <a:solidFill>
                  <a:schemeClr val="bg1"/>
                </a:solidFill>
                <a:latin typeface="Chalkboard"/>
                <a:cs typeface="Chalkboard"/>
              </a:rPr>
              <a:t>  </a:t>
            </a:r>
            <a:br>
              <a:rPr lang="en-US" sz="1800" b="1" dirty="0" smtClean="0">
                <a:solidFill>
                  <a:schemeClr val="bg1"/>
                </a:solidFill>
                <a:latin typeface="Chalkboard"/>
                <a:cs typeface="Chalkboard"/>
              </a:rPr>
            </a:br>
            <a:r>
              <a:rPr lang="en-US" sz="1800" b="1" dirty="0" smtClean="0">
                <a:solidFill>
                  <a:schemeClr val="bg1"/>
                </a:solidFill>
                <a:latin typeface="Chalkboard"/>
                <a:cs typeface="Chalkboard"/>
              </a:rPr>
              <a:t>111 granted: 8-2-2014 </a:t>
            </a: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2113" y="2601913"/>
            <a:ext cx="4400550" cy="2932112"/>
          </a:xfrm>
        </p:spPr>
        <p:txBody>
          <a:bodyPr/>
          <a:lstStyle/>
          <a:p>
            <a:pPr defTabSz="1019175">
              <a:lnSpc>
                <a:spcPct val="90000"/>
              </a:lnSpc>
              <a:buFont typeface="Wingdings" charset="2"/>
              <a:buChar char="ü"/>
              <a:defRPr/>
            </a:pPr>
            <a:r>
              <a:rPr lang="en-US" sz="2100" b="1" dirty="0" smtClean="0">
                <a:solidFill>
                  <a:srgbClr val="22228B"/>
                </a:solidFill>
                <a:latin typeface="Arial" charset="0"/>
                <a:cs typeface="+mn-cs"/>
              </a:rPr>
              <a:t> Alfalfa - HT – </a:t>
            </a:r>
            <a:r>
              <a:rPr lang="en-US" sz="1600" b="1" dirty="0" smtClean="0">
                <a:solidFill>
                  <a:srgbClr val="22228B"/>
                </a:solidFill>
                <a:latin typeface="Arial" charset="0"/>
                <a:cs typeface="+mn-cs"/>
              </a:rPr>
              <a:t>removed, reinstated</a:t>
            </a:r>
          </a:p>
          <a:p>
            <a:pPr marL="0" indent="0" defTabSz="1019175">
              <a:lnSpc>
                <a:spcPct val="90000"/>
              </a:lnSpc>
              <a:buFontTx/>
              <a:buNone/>
              <a:defRPr/>
            </a:pPr>
            <a:r>
              <a:rPr lang="en-US" sz="2100" b="1" dirty="0" smtClean="0">
                <a:solidFill>
                  <a:srgbClr val="22228B"/>
                </a:solidFill>
                <a:latin typeface="Arial" charset="0"/>
                <a:cs typeface="+mn-cs"/>
              </a:rPr>
              <a:t>     Apple </a:t>
            </a:r>
            <a:r>
              <a:rPr lang="en-US" sz="2100" b="1" dirty="0">
                <a:solidFill>
                  <a:srgbClr val="22228B"/>
                </a:solidFill>
                <a:latin typeface="Arial" charset="0"/>
                <a:cs typeface="+mn-cs"/>
              </a:rPr>
              <a:t>-</a:t>
            </a:r>
            <a:r>
              <a:rPr lang="en-US" sz="2100" b="1" dirty="0" smtClean="0">
                <a:solidFill>
                  <a:srgbClr val="22228B"/>
                </a:solidFill>
                <a:latin typeface="Arial" charset="0"/>
                <a:cs typeface="+mn-cs"/>
              </a:rPr>
              <a:t> PQ</a:t>
            </a:r>
          </a:p>
          <a:p>
            <a:pPr marL="382588" indent="-382588" defTabSz="1019175">
              <a:lnSpc>
                <a:spcPct val="90000"/>
              </a:lnSpc>
              <a:buFont typeface="Wingdings" charset="0"/>
              <a:buChar char="ü"/>
              <a:defRPr/>
            </a:pPr>
            <a:r>
              <a:rPr lang="en-US" sz="2100" b="1" dirty="0" smtClean="0">
                <a:solidFill>
                  <a:srgbClr val="22228B"/>
                </a:solidFill>
                <a:latin typeface="Arial" charset="0"/>
                <a:cs typeface="+mn-cs"/>
              </a:rPr>
              <a:t>Corn - HT, IR, AP</a:t>
            </a:r>
          </a:p>
          <a:p>
            <a:pPr marL="382588" indent="-382588" defTabSz="1019175">
              <a:lnSpc>
                <a:spcPct val="90000"/>
              </a:lnSpc>
              <a:buFont typeface="Wingdings" charset="0"/>
              <a:buChar char="ü"/>
              <a:defRPr/>
            </a:pPr>
            <a:r>
              <a:rPr lang="en-US" sz="2100" b="1" dirty="0" smtClean="0">
                <a:solidFill>
                  <a:srgbClr val="22228B"/>
                </a:solidFill>
                <a:latin typeface="Arial" charset="0"/>
                <a:cs typeface="+mn-cs"/>
              </a:rPr>
              <a:t>Cotton - HT, IR</a:t>
            </a:r>
          </a:p>
          <a:p>
            <a:pPr marL="382588" indent="-382588" defTabSz="1019175">
              <a:lnSpc>
                <a:spcPct val="90000"/>
              </a:lnSpc>
              <a:buFont typeface="Wingdings" charset="0"/>
              <a:buChar char="ü"/>
              <a:defRPr/>
            </a:pPr>
            <a:r>
              <a:rPr lang="en-US" sz="2100" b="1" dirty="0" smtClean="0">
                <a:solidFill>
                  <a:srgbClr val="22228B"/>
                </a:solidFill>
                <a:latin typeface="Arial" charset="0"/>
                <a:cs typeface="+mn-cs"/>
              </a:rPr>
              <a:t>Soybean - HT, PQ</a:t>
            </a:r>
          </a:p>
          <a:p>
            <a:pPr marL="382588" indent="-382588" defTabSz="1019175">
              <a:lnSpc>
                <a:spcPct val="90000"/>
              </a:lnSpc>
              <a:buFont typeface="Wingdings" charset="0"/>
              <a:buChar char="v"/>
              <a:defRPr/>
            </a:pPr>
            <a:r>
              <a:rPr lang="en-US" sz="2100" b="1" dirty="0" smtClean="0">
                <a:solidFill>
                  <a:srgbClr val="22228B"/>
                </a:solidFill>
                <a:latin typeface="Arial" charset="0"/>
                <a:cs typeface="+mn-cs"/>
              </a:rPr>
              <a:t>Potato - IR, VR</a:t>
            </a:r>
          </a:p>
          <a:p>
            <a:pPr marL="382588" indent="-382588" defTabSz="1019175">
              <a:lnSpc>
                <a:spcPct val="90000"/>
              </a:lnSpc>
              <a:buFont typeface="Wingdings" charset="0"/>
              <a:buChar char="v"/>
              <a:defRPr/>
            </a:pPr>
            <a:r>
              <a:rPr lang="en-US" sz="2100" b="1" dirty="0" smtClean="0">
                <a:solidFill>
                  <a:srgbClr val="22228B"/>
                </a:solidFill>
                <a:latin typeface="Arial" charset="0"/>
                <a:cs typeface="+mn-cs"/>
              </a:rPr>
              <a:t>Tomato  - PQ</a:t>
            </a:r>
          </a:p>
          <a:p>
            <a:pPr marL="382588" indent="-382588" defTabSz="1019175">
              <a:lnSpc>
                <a:spcPct val="90000"/>
              </a:lnSpc>
              <a:buClr>
                <a:srgbClr val="3333FF"/>
              </a:buClr>
              <a:buFontTx/>
              <a:buNone/>
              <a:defRPr/>
            </a:pPr>
            <a:r>
              <a:rPr lang="en-US" sz="2100" b="1" dirty="0" smtClean="0">
                <a:solidFill>
                  <a:srgbClr val="22228B"/>
                </a:solidFill>
                <a:latin typeface="Arial" charset="0"/>
                <a:cs typeface="+mn-cs"/>
              </a:rPr>
              <a:t>     Squash - VR</a:t>
            </a:r>
          </a:p>
          <a:p>
            <a:pPr marL="382588" indent="-382588" defTabSz="1019175">
              <a:lnSpc>
                <a:spcPct val="90000"/>
              </a:lnSpc>
              <a:buFont typeface="Wingdings" charset="0"/>
              <a:buChar char="ü"/>
              <a:defRPr/>
            </a:pPr>
            <a:r>
              <a:rPr lang="en-US" sz="2100" b="1" dirty="0" smtClean="0">
                <a:solidFill>
                  <a:srgbClr val="22228B"/>
                </a:solidFill>
                <a:latin typeface="Arial" charset="0"/>
                <a:cs typeface="+mn-cs"/>
              </a:rPr>
              <a:t>Canola – HT</a:t>
            </a:r>
          </a:p>
          <a:p>
            <a:pPr marL="382588" indent="-382588" defTabSz="1019175">
              <a:lnSpc>
                <a:spcPct val="90000"/>
              </a:lnSpc>
              <a:buFont typeface="Wingdings" charset="0"/>
              <a:buNone/>
              <a:defRPr/>
            </a:pPr>
            <a:endParaRPr lang="en-US" sz="2100" b="1" dirty="0" smtClean="0">
              <a:solidFill>
                <a:srgbClr val="22228B"/>
              </a:solidFill>
              <a:latin typeface="Arial" charset="0"/>
              <a:cs typeface="+mn-cs"/>
            </a:endParaRPr>
          </a:p>
        </p:txBody>
      </p:sp>
      <p:sp>
        <p:nvSpPr>
          <p:cNvPr id="9594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06950" y="2593975"/>
            <a:ext cx="5456238" cy="3630613"/>
          </a:xfrm>
        </p:spPr>
        <p:txBody>
          <a:bodyPr/>
          <a:lstStyle/>
          <a:p>
            <a:pPr marL="382588" indent="-382588" defTabSz="1019175">
              <a:lnSpc>
                <a:spcPct val="90000"/>
              </a:lnSpc>
              <a:buClr>
                <a:srgbClr val="3333FF"/>
              </a:buClr>
              <a:buFontTx/>
              <a:buNone/>
              <a:defRPr/>
            </a:pPr>
            <a:r>
              <a:rPr lang="en-US" sz="2100" b="1" dirty="0" smtClean="0">
                <a:solidFill>
                  <a:srgbClr val="22228B"/>
                </a:solidFill>
                <a:latin typeface="Arial" charset="0"/>
                <a:cs typeface="+mn-cs"/>
              </a:rPr>
              <a:t>     Papaya </a:t>
            </a:r>
            <a:r>
              <a:rPr lang="en-US" sz="2100" b="1" dirty="0">
                <a:solidFill>
                  <a:srgbClr val="22228B"/>
                </a:solidFill>
                <a:latin typeface="Arial" charset="0"/>
                <a:cs typeface="+mn-cs"/>
              </a:rPr>
              <a:t>-</a:t>
            </a:r>
            <a:r>
              <a:rPr lang="en-US" sz="2100" b="1" dirty="0" smtClean="0">
                <a:solidFill>
                  <a:srgbClr val="22228B"/>
                </a:solidFill>
                <a:latin typeface="Arial" charset="0"/>
                <a:cs typeface="+mn-cs"/>
              </a:rPr>
              <a:t> VR</a:t>
            </a:r>
          </a:p>
          <a:p>
            <a:pPr defTabSz="1019175">
              <a:lnSpc>
                <a:spcPct val="90000"/>
              </a:lnSpc>
              <a:buClr>
                <a:srgbClr val="3333FF"/>
              </a:buClr>
              <a:buFont typeface="Wingdings" charset="2"/>
              <a:buChar char="v"/>
              <a:defRPr/>
            </a:pPr>
            <a:r>
              <a:rPr lang="en-US" sz="2100" b="1" dirty="0" smtClean="0">
                <a:solidFill>
                  <a:srgbClr val="22228B"/>
                </a:solidFill>
                <a:latin typeface="Arial" charset="0"/>
                <a:cs typeface="+mn-cs"/>
              </a:rPr>
              <a:t>Plum - VR</a:t>
            </a:r>
          </a:p>
          <a:p>
            <a:pPr marL="0" indent="0" defTabSz="1019175">
              <a:lnSpc>
                <a:spcPct val="90000"/>
              </a:lnSpc>
              <a:buClr>
                <a:srgbClr val="3333FF"/>
              </a:buClr>
              <a:buFontTx/>
              <a:buNone/>
              <a:defRPr/>
            </a:pPr>
            <a:r>
              <a:rPr lang="en-US" sz="2100" b="1" dirty="0" smtClean="0">
                <a:solidFill>
                  <a:srgbClr val="22228B"/>
                </a:solidFill>
                <a:latin typeface="Arial" charset="0"/>
                <a:cs typeface="+mn-cs"/>
              </a:rPr>
              <a:t>     Potato - PQ</a:t>
            </a:r>
          </a:p>
          <a:p>
            <a:pPr marL="382588" indent="-382588" defTabSz="1019175">
              <a:lnSpc>
                <a:spcPct val="90000"/>
              </a:lnSpc>
              <a:buFont typeface="Wingdings" charset="0"/>
              <a:buChar char="v"/>
              <a:defRPr/>
            </a:pPr>
            <a:r>
              <a:rPr lang="en-US" sz="2100" b="1" dirty="0" smtClean="0">
                <a:solidFill>
                  <a:srgbClr val="22228B"/>
                </a:solidFill>
                <a:latin typeface="Arial" charset="0"/>
                <a:cs typeface="+mn-cs"/>
              </a:rPr>
              <a:t>Rice - HT</a:t>
            </a:r>
          </a:p>
          <a:p>
            <a:pPr marL="382588" indent="-382588" defTabSz="1019175">
              <a:lnSpc>
                <a:spcPct val="90000"/>
              </a:lnSpc>
              <a:buClr>
                <a:srgbClr val="3333FF"/>
              </a:buClr>
              <a:buFontTx/>
              <a:buNone/>
              <a:defRPr/>
            </a:pPr>
            <a:r>
              <a:rPr lang="en-US" sz="2100" b="1" dirty="0" smtClean="0">
                <a:solidFill>
                  <a:srgbClr val="22228B"/>
                </a:solidFill>
                <a:latin typeface="Arial" charset="0"/>
                <a:cs typeface="+mn-cs"/>
              </a:rPr>
              <a:t>     Rapeseed - HT, AP, PQ </a:t>
            </a:r>
          </a:p>
          <a:p>
            <a:pPr defTabSz="1019175">
              <a:lnSpc>
                <a:spcPct val="90000"/>
              </a:lnSpc>
              <a:buFont typeface="Wingdings" charset="2"/>
              <a:buChar char="ü"/>
              <a:defRPr/>
            </a:pPr>
            <a:r>
              <a:rPr lang="en-US" sz="2100" b="1" dirty="0" smtClean="0">
                <a:solidFill>
                  <a:srgbClr val="22228B"/>
                </a:solidFill>
                <a:latin typeface="Arial" charset="0"/>
                <a:cs typeface="+mn-cs"/>
              </a:rPr>
              <a:t> Sugar beet - HT - </a:t>
            </a:r>
            <a:r>
              <a:rPr lang="en-US" sz="1600" b="1" dirty="0">
                <a:solidFill>
                  <a:srgbClr val="22228B"/>
                </a:solidFill>
                <a:latin typeface="Arial" charset="0"/>
              </a:rPr>
              <a:t>removed, reinstated</a:t>
            </a:r>
            <a:endParaRPr lang="en-US" sz="1600" b="1" dirty="0" smtClean="0">
              <a:solidFill>
                <a:srgbClr val="22228B"/>
              </a:solidFill>
              <a:latin typeface="Arial" charset="0"/>
              <a:cs typeface="+mn-cs"/>
            </a:endParaRPr>
          </a:p>
          <a:p>
            <a:pPr marL="382588" indent="-382588" defTabSz="1019175">
              <a:lnSpc>
                <a:spcPct val="90000"/>
              </a:lnSpc>
              <a:buFont typeface="Wingdings" charset="0"/>
              <a:buChar char="v"/>
              <a:defRPr/>
            </a:pPr>
            <a:r>
              <a:rPr lang="en-US" sz="2100" b="1" dirty="0" smtClean="0">
                <a:solidFill>
                  <a:srgbClr val="22228B"/>
                </a:solidFill>
                <a:latin typeface="Arial" charset="0"/>
                <a:cs typeface="+mn-cs"/>
              </a:rPr>
              <a:t>Flax - HT</a:t>
            </a:r>
            <a:endParaRPr lang="en-US" sz="2100" b="1" dirty="0" smtClean="0">
              <a:solidFill>
                <a:schemeClr val="accent6">
                  <a:lumMod val="50000"/>
                </a:schemeClr>
              </a:solidFill>
              <a:latin typeface="Arial" charset="0"/>
              <a:cs typeface="+mn-cs"/>
            </a:endParaRPr>
          </a:p>
          <a:p>
            <a:pPr defTabSz="1019175">
              <a:lnSpc>
                <a:spcPct val="90000"/>
              </a:lnSpc>
              <a:buClr>
                <a:srgbClr val="3333FF"/>
              </a:buClr>
              <a:buFont typeface="Wingdings" charset="2"/>
              <a:buChar char="v"/>
              <a:defRPr/>
            </a:pPr>
            <a:r>
              <a:rPr lang="en-US" sz="21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  <a:cs typeface="+mn-cs"/>
              </a:rPr>
              <a:t> Chicory</a:t>
            </a:r>
            <a:r>
              <a:rPr lang="en-US" sz="2100" b="1" dirty="0" smtClean="0">
                <a:solidFill>
                  <a:srgbClr val="22228B"/>
                </a:solidFill>
                <a:latin typeface="Arial" charset="0"/>
                <a:cs typeface="+mn-cs"/>
              </a:rPr>
              <a:t> - AP</a:t>
            </a:r>
          </a:p>
          <a:p>
            <a:pPr defTabSz="1019175">
              <a:lnSpc>
                <a:spcPct val="90000"/>
              </a:lnSpc>
              <a:buClr>
                <a:srgbClr val="3333FF"/>
              </a:buClr>
              <a:buFont typeface="Wingdings" charset="2"/>
              <a:buChar char="v"/>
              <a:defRPr/>
            </a:pPr>
            <a:r>
              <a:rPr lang="en-US" sz="2100" b="1" dirty="0" smtClean="0">
                <a:solidFill>
                  <a:srgbClr val="22228B"/>
                </a:solidFill>
                <a:latin typeface="Arial" charset="0"/>
                <a:cs typeface="+mn-cs"/>
              </a:rPr>
              <a:t> Tobacco – PQ</a:t>
            </a:r>
          </a:p>
          <a:p>
            <a:pPr defTabSz="1019175">
              <a:lnSpc>
                <a:spcPct val="90000"/>
              </a:lnSpc>
              <a:buClr>
                <a:srgbClr val="3333FF"/>
              </a:buClr>
              <a:buFont typeface="Wingdings" charset="2"/>
              <a:buChar char="v"/>
              <a:defRPr/>
            </a:pPr>
            <a:r>
              <a:rPr lang="en-US" sz="2100" b="1" dirty="0">
                <a:solidFill>
                  <a:srgbClr val="22228B"/>
                </a:solidFill>
                <a:latin typeface="Arial" charset="0"/>
                <a:cs typeface="+mn-cs"/>
              </a:rPr>
              <a:t> </a:t>
            </a:r>
            <a:r>
              <a:rPr lang="en-US" sz="2100" b="1" dirty="0" smtClean="0">
                <a:solidFill>
                  <a:srgbClr val="22228B"/>
                </a:solidFill>
                <a:latin typeface="Arial" charset="0"/>
                <a:cs typeface="+mn-cs"/>
              </a:rPr>
              <a:t>Rose - PQ</a:t>
            </a:r>
          </a:p>
          <a:p>
            <a:pPr marL="382588" indent="-382588" defTabSz="1019175">
              <a:lnSpc>
                <a:spcPct val="90000"/>
              </a:lnSpc>
              <a:buFontTx/>
              <a:buNone/>
              <a:defRPr/>
            </a:pPr>
            <a:endParaRPr lang="en-US" sz="2100" b="1" dirty="0" smtClean="0">
              <a:solidFill>
                <a:srgbClr val="22228B"/>
              </a:solidFill>
              <a:latin typeface="Arial" charset="0"/>
              <a:cs typeface="+mn-cs"/>
            </a:endParaRPr>
          </a:p>
          <a:p>
            <a:pPr marL="382588" indent="-382588" defTabSz="1019175">
              <a:lnSpc>
                <a:spcPct val="90000"/>
              </a:lnSpc>
              <a:defRPr/>
            </a:pPr>
            <a:endParaRPr lang="en-US" dirty="0" smtClean="0">
              <a:solidFill>
                <a:srgbClr val="22228B"/>
              </a:solidFill>
              <a:cs typeface="+mn-cs"/>
            </a:endParaRPr>
          </a:p>
        </p:txBody>
      </p:sp>
      <p:sp>
        <p:nvSpPr>
          <p:cNvPr id="959493" name="Text Box 5"/>
          <p:cNvSpPr txBox="1">
            <a:spLocks noChangeArrowheads="1"/>
          </p:cNvSpPr>
          <p:nvPr/>
        </p:nvSpPr>
        <p:spPr bwMode="auto">
          <a:xfrm>
            <a:off x="1012825" y="5781675"/>
            <a:ext cx="3770313" cy="10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1967" tIns="40982" rIns="81967" bIns="40982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ü"/>
              <a:defRPr/>
            </a:pPr>
            <a:r>
              <a:rPr lang="en-US" sz="2200" dirty="0" smtClean="0">
                <a:solidFill>
                  <a:srgbClr val="22228B"/>
                </a:solidFill>
                <a:latin typeface="Arial" charset="0"/>
                <a:cs typeface="+mn-cs"/>
              </a:rPr>
              <a:t>Large-scale production</a:t>
            </a:r>
          </a:p>
          <a:p>
            <a:pPr>
              <a:buFont typeface="Wingdings" charset="0"/>
              <a:buChar char="v"/>
              <a:defRPr/>
            </a:pPr>
            <a:r>
              <a:rPr lang="en-US" sz="2200" dirty="0" smtClean="0">
                <a:solidFill>
                  <a:srgbClr val="22228B"/>
                </a:solidFill>
                <a:latin typeface="Arial" charset="0"/>
                <a:cs typeface="+mn-cs"/>
              </a:rPr>
              <a:t>Not on market	</a:t>
            </a:r>
          </a:p>
          <a:p>
            <a:pPr>
              <a:defRPr/>
            </a:pPr>
            <a:endParaRPr lang="en-US" sz="1800" dirty="0" smtClean="0">
              <a:solidFill>
                <a:srgbClr val="22228B"/>
              </a:solidFill>
              <a:latin typeface="Arial" charset="0"/>
              <a:cs typeface="+mn-cs"/>
            </a:endParaRPr>
          </a:p>
        </p:txBody>
      </p:sp>
      <p:sp>
        <p:nvSpPr>
          <p:cNvPr id="68613" name="Text Box 6"/>
          <p:cNvSpPr txBox="1">
            <a:spLocks noChangeArrowheads="1"/>
          </p:cNvSpPr>
          <p:nvPr/>
        </p:nvSpPr>
        <p:spPr bwMode="auto">
          <a:xfrm>
            <a:off x="401036" y="1517073"/>
            <a:ext cx="9624873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22228B"/>
                </a:solidFill>
                <a:latin typeface="Chalkboard"/>
                <a:cs typeface="Chalkboard"/>
              </a:rPr>
              <a:t>When sufficient data is collected, crops are deregulated and no longer require APHIS review for release or movement in </a:t>
            </a:r>
            <a:r>
              <a:rPr lang="en-US" b="1" dirty="0" smtClean="0">
                <a:solidFill>
                  <a:srgbClr val="22228B"/>
                </a:solidFill>
                <a:latin typeface="Chalkboard"/>
                <a:cs typeface="Chalkboard"/>
              </a:rPr>
              <a:t>U.S</a:t>
            </a:r>
            <a:r>
              <a:rPr lang="en-US" b="1" dirty="0">
                <a:solidFill>
                  <a:srgbClr val="22228B"/>
                </a:solidFill>
                <a:latin typeface="Chalkboard"/>
                <a:cs typeface="Chalkboard"/>
              </a:rPr>
              <a:t>.</a:t>
            </a:r>
          </a:p>
        </p:txBody>
      </p:sp>
      <p:pic>
        <p:nvPicPr>
          <p:cNvPr id="6861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3" y="5972175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9496" name="Text Box 8"/>
          <p:cNvSpPr txBox="1">
            <a:spLocks noChangeArrowheads="1"/>
          </p:cNvSpPr>
          <p:nvPr/>
        </p:nvSpPr>
        <p:spPr bwMode="auto">
          <a:xfrm>
            <a:off x="4930775" y="1279525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3600" b="1">
              <a:cs typeface="+mn-cs"/>
            </a:endParaRPr>
          </a:p>
        </p:txBody>
      </p:sp>
      <p:sp>
        <p:nvSpPr>
          <p:cNvPr id="959497" name="Text Box 9"/>
          <p:cNvSpPr txBox="1">
            <a:spLocks noChangeArrowheads="1"/>
          </p:cNvSpPr>
          <p:nvPr/>
        </p:nvSpPr>
        <p:spPr bwMode="auto">
          <a:xfrm>
            <a:off x="4051300" y="6426200"/>
            <a:ext cx="5499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22228B"/>
                </a:solidFill>
                <a:latin typeface="Tahoma" charset="0"/>
                <a:cs typeface="+mn-cs"/>
              </a:rPr>
              <a:t>(http://</a:t>
            </a:r>
            <a:r>
              <a:rPr lang="en-US" sz="1600" b="1" dirty="0" err="1">
                <a:solidFill>
                  <a:srgbClr val="22228B"/>
                </a:solidFill>
                <a:latin typeface="Tahoma" charset="0"/>
                <a:cs typeface="+mn-cs"/>
              </a:rPr>
              <a:t>www.aphis.usda.gov</a:t>
            </a:r>
            <a:r>
              <a:rPr lang="en-US" sz="1600" b="1" dirty="0">
                <a:solidFill>
                  <a:srgbClr val="22228B"/>
                </a:solidFill>
                <a:latin typeface="Tahoma" charset="0"/>
                <a:cs typeface="+mn-cs"/>
              </a:rPr>
              <a:t>/</a:t>
            </a:r>
            <a:r>
              <a:rPr lang="en-US" sz="1600" b="1" dirty="0" err="1">
                <a:solidFill>
                  <a:srgbClr val="22228B"/>
                </a:solidFill>
                <a:latin typeface="Tahoma" charset="0"/>
                <a:cs typeface="+mn-cs"/>
              </a:rPr>
              <a:t>brs</a:t>
            </a:r>
            <a:r>
              <a:rPr lang="en-US" sz="1600" b="1" dirty="0">
                <a:solidFill>
                  <a:srgbClr val="22228B"/>
                </a:solidFill>
                <a:latin typeface="Tahoma" charset="0"/>
                <a:cs typeface="+mn-cs"/>
              </a:rPr>
              <a:t>/</a:t>
            </a:r>
            <a:r>
              <a:rPr lang="en-US" sz="1600" b="1" dirty="0" err="1">
                <a:solidFill>
                  <a:srgbClr val="22228B"/>
                </a:solidFill>
                <a:latin typeface="Tahoma" charset="0"/>
                <a:cs typeface="+mn-cs"/>
              </a:rPr>
              <a:t>not_reg.html</a:t>
            </a:r>
            <a:r>
              <a:rPr lang="en-US" sz="1600" b="1" dirty="0">
                <a:solidFill>
                  <a:srgbClr val="22228B"/>
                </a:solidFill>
                <a:latin typeface="Tahoma" charset="0"/>
                <a:cs typeface="+mn-cs"/>
              </a:rPr>
              <a:t>)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93788" y="3187700"/>
            <a:ext cx="8256587" cy="5238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000090"/>
                </a:solidFill>
                <a:latin typeface="Chalkboard"/>
                <a:cs typeface="Chalkboard"/>
              </a:rPr>
              <a:t>But then the courts weighed in on regulation </a:t>
            </a:r>
          </a:p>
        </p:txBody>
      </p:sp>
    </p:spTree>
    <p:extLst>
      <p:ext uri="{BB962C8B-B14F-4D97-AF65-F5344CB8AC3E}">
        <p14:creationId xmlns:p14="http://schemas.microsoft.com/office/powerpoint/2010/main" val="12921277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3"/>
          <p:cNvSpPr txBox="1">
            <a:spLocks noChangeArrowheads="1"/>
          </p:cNvSpPr>
          <p:nvPr/>
        </p:nvSpPr>
        <p:spPr bwMode="auto">
          <a:xfrm>
            <a:off x="4786313" y="6313488"/>
            <a:ext cx="4922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000" i="1">
                <a:solidFill>
                  <a:srgbClr val="D9D9D9"/>
                </a:solidFill>
              </a:rPr>
              <a:t>SOURCE: </a:t>
            </a:r>
            <a:r>
              <a:rPr lang="ja-JP" altLang="en-US" sz="1000" i="1">
                <a:solidFill>
                  <a:srgbClr val="D9D9D9"/>
                </a:solidFill>
              </a:rPr>
              <a:t>“</a:t>
            </a:r>
            <a:r>
              <a:rPr lang="en-US" altLang="ja-JP" sz="1000" i="1">
                <a:solidFill>
                  <a:srgbClr val="D9D9D9"/>
                </a:solidFill>
              </a:rPr>
              <a:t>Appeals court rules biobeet challenge moot</a:t>
            </a:r>
            <a:r>
              <a:rPr lang="ja-JP" altLang="en-US" sz="1000" i="1">
                <a:solidFill>
                  <a:srgbClr val="D9D9D9"/>
                </a:solidFill>
              </a:rPr>
              <a:t>”</a:t>
            </a:r>
            <a:r>
              <a:rPr lang="en-US" altLang="ja-JP" sz="1000" i="1">
                <a:solidFill>
                  <a:srgbClr val="D9D9D9"/>
                </a:solidFill>
              </a:rPr>
              <a:t>, Capital Press, December 19, 2012</a:t>
            </a:r>
          </a:p>
          <a:p>
            <a:pPr algn="r" eaLnBrk="1" hangingPunct="1"/>
            <a:r>
              <a:rPr lang="en-US" sz="1000" i="1">
                <a:solidFill>
                  <a:srgbClr val="D9D9D9"/>
                </a:solidFill>
              </a:rPr>
              <a:t>http://www.capitalpress.com/newest/mp-biotech-sidebar-121712</a:t>
            </a:r>
          </a:p>
        </p:txBody>
      </p:sp>
      <p:sp>
        <p:nvSpPr>
          <p:cNvPr id="69634" name="TextBox 6"/>
          <p:cNvSpPr txBox="1">
            <a:spLocks noChangeArrowheads="1"/>
          </p:cNvSpPr>
          <p:nvPr/>
        </p:nvSpPr>
        <p:spPr bwMode="auto">
          <a:xfrm>
            <a:off x="2019300" y="73279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9635" name="TextBox 8"/>
          <p:cNvSpPr txBox="1">
            <a:spLocks noChangeArrowheads="1"/>
          </p:cNvSpPr>
          <p:nvPr/>
        </p:nvSpPr>
        <p:spPr bwMode="auto">
          <a:xfrm>
            <a:off x="6002338" y="1181100"/>
            <a:ext cx="185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6963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0287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77825" y="1922463"/>
            <a:ext cx="9475788" cy="2062162"/>
          </a:xfrm>
          <a:prstGeom prst="rect">
            <a:avLst/>
          </a:prstGeom>
          <a:solidFill>
            <a:srgbClr val="60102C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b="1" i="1" dirty="0" smtClean="0">
                <a:solidFill>
                  <a:schemeClr val="bg1"/>
                </a:solidFill>
              </a:rPr>
              <a:t>Although deregulated, U.S. Circuit Court directed APHIS to demand full environmental impact statement,  preventing growers from planting GE sugar beets and GE alfalfa until statement was complete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pic>
        <p:nvPicPr>
          <p:cNvPr id="696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4179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17742" y="2771775"/>
            <a:ext cx="9456518" cy="3225041"/>
            <a:chOff x="455704" y="2784532"/>
            <a:chExt cx="8404961" cy="3226109"/>
          </a:xfrm>
        </p:grpSpPr>
        <p:pic>
          <p:nvPicPr>
            <p:cNvPr id="106501" name="Picture 1" descr="Fescue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237" y="2801680"/>
              <a:ext cx="3364002" cy="2922904"/>
            </a:xfrm>
            <a:prstGeom prst="rect">
              <a:avLst/>
            </a:prstGeom>
            <a:noFill/>
            <a:ln w="9525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504" name="Picture 2" descr="turf-tye tall fescue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329" y="2784532"/>
              <a:ext cx="1429757" cy="216611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503" name="TextBox 5"/>
            <p:cNvSpPr txBox="1">
              <a:spLocks noChangeArrowheads="1"/>
            </p:cNvSpPr>
            <p:nvPr/>
          </p:nvSpPr>
          <p:spPr bwMode="auto">
            <a:xfrm>
              <a:off x="455704" y="5179644"/>
              <a:ext cx="8404961" cy="830997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9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000090"/>
                  </a:solidFill>
                  <a:latin typeface="Chalkboard"/>
                  <a:cs typeface="Chalkboard"/>
                </a:rPr>
                <a:t>GE </a:t>
              </a:r>
              <a:r>
                <a:rPr lang="en-US" b="1" dirty="0" err="1">
                  <a:solidFill>
                    <a:srgbClr val="000090"/>
                  </a:solidFill>
                  <a:latin typeface="Chalkboard"/>
                  <a:cs typeface="Chalkboard"/>
                </a:rPr>
                <a:t>turfgrass</a:t>
              </a:r>
              <a:r>
                <a:rPr lang="en-US" b="1" dirty="0">
                  <a:solidFill>
                    <a:srgbClr val="000090"/>
                  </a:solidFill>
                  <a:latin typeface="Chalkboard"/>
                  <a:cs typeface="Chalkboard"/>
                </a:rPr>
                <a:t>: created </a:t>
              </a:r>
              <a:r>
                <a:rPr lang="en-US" b="1" dirty="0" smtClean="0">
                  <a:solidFill>
                    <a:srgbClr val="000090"/>
                  </a:solidFill>
                  <a:latin typeface="Chalkboard"/>
                  <a:cs typeface="Chalkboard"/>
                </a:rPr>
                <a:t>without </a:t>
              </a:r>
              <a:r>
                <a:rPr lang="en-US" b="1" dirty="0">
                  <a:solidFill>
                    <a:srgbClr val="000090"/>
                  </a:solidFill>
                  <a:latin typeface="Chalkboard"/>
                  <a:cs typeface="Chalkboard"/>
                </a:rPr>
                <a:t>using a plant pest or plant pest </a:t>
              </a:r>
              <a:r>
                <a:rPr lang="en-US" b="1" dirty="0" smtClean="0">
                  <a:solidFill>
                    <a:srgbClr val="000090"/>
                  </a:solidFill>
                  <a:latin typeface="Chalkboard"/>
                  <a:cs typeface="Chalkboard"/>
                </a:rPr>
                <a:t>part – sidestepping USDA regulation</a:t>
              </a:r>
              <a:endParaRPr lang="en-US" b="1" dirty="0">
                <a:solidFill>
                  <a:srgbClr val="000090"/>
                </a:solidFill>
                <a:latin typeface="Chalkboard"/>
                <a:cs typeface="Chalkboard"/>
              </a:endParaRPr>
            </a:p>
          </p:txBody>
        </p:sp>
      </p:grpSp>
      <p:pic>
        <p:nvPicPr>
          <p:cNvPr id="1064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475" y="6003925"/>
            <a:ext cx="36671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12700" y="841375"/>
            <a:ext cx="10272713" cy="1431161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solidFill>
                  <a:srgbClr val="000090"/>
                </a:solidFill>
                <a:latin typeface="Chalkboard"/>
                <a:cs typeface="Chalkboard"/>
              </a:rPr>
              <a:t>Regulation of </a:t>
            </a:r>
            <a:r>
              <a:rPr lang="en-US" sz="2100" b="1" dirty="0">
                <a:solidFill>
                  <a:srgbClr val="000090"/>
                </a:solidFill>
                <a:latin typeface="Chalkboard"/>
                <a:cs typeface="Chalkboard"/>
              </a:rPr>
              <a:t>GE products unchanged </a:t>
            </a:r>
            <a:r>
              <a:rPr lang="en-US" sz="2100" b="1" dirty="0" smtClean="0">
                <a:solidFill>
                  <a:srgbClr val="000090"/>
                </a:solidFill>
                <a:latin typeface="Chalkboard"/>
                <a:cs typeface="Chalkboard"/>
              </a:rPr>
              <a:t>since </a:t>
            </a:r>
            <a:r>
              <a:rPr lang="en-US" sz="2100" b="1" dirty="0">
                <a:solidFill>
                  <a:srgbClr val="000090"/>
                </a:solidFill>
                <a:latin typeface="Chalkboard"/>
                <a:cs typeface="Chalkboard"/>
              </a:rPr>
              <a:t>1986 </a:t>
            </a:r>
            <a:r>
              <a:rPr lang="en-US" sz="2100" b="1" dirty="0" smtClean="0">
                <a:solidFill>
                  <a:srgbClr val="000090"/>
                </a:solidFill>
                <a:latin typeface="Chalkboard"/>
                <a:cs typeface="Chalkboard"/>
              </a:rPr>
              <a:t>causing increased </a:t>
            </a:r>
            <a:r>
              <a:rPr lang="en-US" sz="2100" b="1" dirty="0">
                <a:solidFill>
                  <a:srgbClr val="000090"/>
                </a:solidFill>
                <a:latin typeface="Chalkboard"/>
                <a:cs typeface="Chalkboard"/>
              </a:rPr>
              <a:t>problems. 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lang="en-US" sz="2200" b="1" dirty="0">
                <a:solidFill>
                  <a:srgbClr val="000090"/>
                </a:solidFill>
                <a:latin typeface="Chalkboard"/>
                <a:cs typeface="Chalkboard"/>
              </a:rPr>
              <a:t>New products emerge with no rules to govern them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lang="en-US" sz="2200" b="1" dirty="0">
                <a:solidFill>
                  <a:srgbClr val="000090"/>
                </a:solidFill>
                <a:latin typeface="Chalkboard"/>
                <a:cs typeface="Chalkboard"/>
              </a:rPr>
              <a:t>N</a:t>
            </a:r>
            <a:r>
              <a:rPr lang="en-US" sz="2200" b="1" dirty="0" smtClean="0">
                <a:solidFill>
                  <a:srgbClr val="000090"/>
                </a:solidFill>
                <a:latin typeface="Chalkboard"/>
                <a:cs typeface="Chalkboard"/>
              </a:rPr>
              <a:t>o </a:t>
            </a:r>
            <a:r>
              <a:rPr lang="en-US" sz="2200" b="1" dirty="0">
                <a:solidFill>
                  <a:srgbClr val="000090"/>
                </a:solidFill>
                <a:latin typeface="Chalkboard"/>
                <a:cs typeface="Chalkboard"/>
              </a:rPr>
              <a:t>clear path for </a:t>
            </a:r>
            <a:r>
              <a:rPr lang="en-US" sz="2200" b="1" dirty="0" smtClean="0">
                <a:solidFill>
                  <a:srgbClr val="000090"/>
                </a:solidFill>
                <a:latin typeface="Chalkboard"/>
                <a:cs typeface="Chalkboard"/>
              </a:rPr>
              <a:t>commercialization of some old products</a:t>
            </a:r>
            <a:endParaRPr lang="en-US" sz="2200" b="1" dirty="0">
              <a:solidFill>
                <a:srgbClr val="000090"/>
              </a:solidFill>
              <a:latin typeface="Chalkboard"/>
              <a:cs typeface="Chalkboard"/>
            </a:endParaRPr>
          </a:p>
          <a:p>
            <a:pPr marL="342900" indent="-342900" algn="ctr">
              <a:buFont typeface="Arial"/>
              <a:buChar char="•"/>
              <a:defRPr/>
            </a:pPr>
            <a:r>
              <a:rPr lang="en-US" sz="2200" b="1" dirty="0">
                <a:solidFill>
                  <a:srgbClr val="000090"/>
                </a:solidFill>
                <a:latin typeface="Chalkboard"/>
                <a:cs typeface="Chalkboard"/>
              </a:rPr>
              <a:t>New products created to step around </a:t>
            </a:r>
            <a:r>
              <a:rPr lang="en-US" sz="2200" b="1" dirty="0" smtClean="0">
                <a:solidFill>
                  <a:srgbClr val="000090"/>
                </a:solidFill>
                <a:latin typeface="Chalkboard"/>
                <a:cs typeface="Chalkboard"/>
              </a:rPr>
              <a:t>regulation</a:t>
            </a:r>
            <a:endParaRPr lang="en-US" sz="2200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sp>
        <p:nvSpPr>
          <p:cNvPr id="106500" name="TextBox 2"/>
          <p:cNvSpPr txBox="1">
            <a:spLocks noChangeArrowheads="1"/>
          </p:cNvSpPr>
          <p:nvPr/>
        </p:nvSpPr>
        <p:spPr bwMode="auto">
          <a:xfrm>
            <a:off x="173718" y="176213"/>
            <a:ext cx="9962892" cy="49244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000090"/>
                </a:solidFill>
                <a:latin typeface="Chalkboard"/>
                <a:cs typeface="Chalkboard"/>
              </a:rPr>
              <a:t>There are Other Regulatory Issues with </a:t>
            </a:r>
            <a:r>
              <a:rPr lang="en-US" sz="2600" b="1" dirty="0">
                <a:solidFill>
                  <a:srgbClr val="000090"/>
                </a:solidFill>
                <a:latin typeface="Chalkboard"/>
                <a:cs typeface="Chalkboard"/>
              </a:rPr>
              <a:t>GE Crops and Foods</a:t>
            </a:r>
          </a:p>
        </p:txBody>
      </p:sp>
    </p:spTree>
    <p:extLst>
      <p:ext uri="{BB962C8B-B14F-4D97-AF65-F5344CB8AC3E}">
        <p14:creationId xmlns:p14="http://schemas.microsoft.com/office/powerpoint/2010/main" val="275011099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 descr="CRISPR - THE SCIENTIS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1262035"/>
            <a:ext cx="4522788" cy="3890962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3" y="5972175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3050" y="176213"/>
            <a:ext cx="9461500" cy="8925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173038" algn="ctr">
              <a:defRPr/>
            </a:pPr>
            <a:r>
              <a:rPr lang="en-US" sz="2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Crops, being created using ‘genome editing’, were never </a:t>
            </a:r>
            <a:r>
              <a:rPr lang="en-US" sz="2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imagined when regulations were created</a:t>
            </a:r>
            <a:r>
              <a:rPr lang="en-US" sz="26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.</a:t>
            </a:r>
            <a:endParaRPr lang="en-US" sz="2600" b="1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halkboard"/>
              <a:cs typeface="Chalkboard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92623" y="4822937"/>
            <a:ext cx="9149223" cy="169277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b="1" dirty="0">
                <a:solidFill>
                  <a:srgbClr val="000090"/>
                </a:solidFill>
                <a:latin typeface="Chalkboard"/>
                <a:cs typeface="Chalkboard"/>
              </a:rPr>
              <a:t>These new methods may avoid regulatory rules and </a:t>
            </a:r>
            <a:r>
              <a:rPr lang="en-US" sz="2600" b="1" dirty="0" smtClean="0">
                <a:solidFill>
                  <a:srgbClr val="000090"/>
                </a:solidFill>
                <a:latin typeface="Chalkboard"/>
                <a:cs typeface="Chalkboard"/>
              </a:rPr>
              <a:t>costs ($10-20M per event) and may provide opportunities for smaller companies and university researchers to engineer less common crops</a:t>
            </a:r>
            <a:endParaRPr lang="en-US" sz="2600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3153367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2"/>
          <p:cNvSpPr txBox="1">
            <a:spLocks noChangeArrowheads="1"/>
          </p:cNvSpPr>
          <p:nvPr/>
        </p:nvSpPr>
        <p:spPr bwMode="auto">
          <a:xfrm>
            <a:off x="1200150" y="32385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latin typeface="Times New Roman" charset="0"/>
            </a:endParaRPr>
          </a:p>
        </p:txBody>
      </p:sp>
      <p:pic>
        <p:nvPicPr>
          <p:cNvPr id="716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3" y="5972175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102870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6"/>
          <p:cNvSpPr>
            <a:spLocks noChangeArrowheads="1"/>
          </p:cNvSpPr>
          <p:nvPr/>
        </p:nvSpPr>
        <p:spPr bwMode="auto">
          <a:xfrm>
            <a:off x="0" y="5105400"/>
            <a:ext cx="102870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685" name="Rectangle 7"/>
          <p:cNvSpPr>
            <a:spLocks noChangeArrowheads="1"/>
          </p:cNvSpPr>
          <p:nvPr/>
        </p:nvSpPr>
        <p:spPr bwMode="auto">
          <a:xfrm>
            <a:off x="10201275" y="1905000"/>
            <a:ext cx="85725" cy="3276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755650" y="493713"/>
            <a:ext cx="9029700" cy="120015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50850" indent="-4508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000090"/>
                </a:solidFill>
                <a:latin typeface="Chalkboard"/>
                <a:cs typeface="Chalkboard"/>
              </a:rPr>
              <a:t>Why Are GE (GMO) Crops and Foods So Controversial?</a:t>
            </a:r>
          </a:p>
        </p:txBody>
      </p:sp>
    </p:spTree>
    <p:extLst>
      <p:ext uri="{BB962C8B-B14F-4D97-AF65-F5344CB8AC3E}">
        <p14:creationId xmlns:p14="http://schemas.microsoft.com/office/powerpoint/2010/main" val="42401428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yellow suits spraying 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4425" y="-349250"/>
            <a:ext cx="12087225" cy="732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365125" y="255588"/>
            <a:ext cx="9693275" cy="1200328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000090"/>
                </a:solidFill>
                <a:latin typeface="Chalkboard"/>
                <a:cs typeface="Chalkboard"/>
              </a:rPr>
              <a:t>Look what greeted residents in </a:t>
            </a: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California </a:t>
            </a:r>
            <a:r>
              <a:rPr lang="en-US" b="1" dirty="0">
                <a:solidFill>
                  <a:srgbClr val="000090"/>
                </a:solidFill>
                <a:latin typeface="Chalkboard"/>
                <a:cs typeface="Chalkboard"/>
              </a:rPr>
              <a:t>in late 80’s during first field test of </a:t>
            </a: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GE organism, </a:t>
            </a:r>
            <a:r>
              <a:rPr lang="en-US" b="1" dirty="0">
                <a:solidFill>
                  <a:srgbClr val="000090"/>
                </a:solidFill>
                <a:latin typeface="Chalkboard"/>
                <a:cs typeface="Chalkboard"/>
              </a:rPr>
              <a:t>“ice minus bacterium” – men in moon suits spraying the organism on local fields. </a:t>
            </a:r>
          </a:p>
        </p:txBody>
      </p:sp>
      <p:pic>
        <p:nvPicPr>
          <p:cNvPr id="737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475" y="5715000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4110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3"/>
          <p:cNvSpPr>
            <a:spLocks noChangeArrowheads="1"/>
          </p:cNvSpPr>
          <p:nvPr/>
        </p:nvSpPr>
        <p:spPr bwMode="auto">
          <a:xfrm>
            <a:off x="161925" y="491118"/>
            <a:ext cx="9958388" cy="830263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4025" indent="-454025" algn="ctr"/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Then </a:t>
            </a:r>
            <a:r>
              <a:rPr lang="en-US" b="1" dirty="0">
                <a:solidFill>
                  <a:srgbClr val="000090"/>
                </a:solidFill>
                <a:latin typeface="Chalkboard"/>
                <a:cs typeface="Chalkboard"/>
              </a:rPr>
              <a:t>large-scale pushback started in the late 90’s in Europe: Factors that fueled and continue to fuel controversy there</a:t>
            </a:r>
          </a:p>
        </p:txBody>
      </p:sp>
      <p:pic>
        <p:nvPicPr>
          <p:cNvPr id="74754" name="Picture 2" descr="Lord Melchett-Grenpeace.jpeg                                   00048223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1789113"/>
            <a:ext cx="4448175" cy="259556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TextBox 2"/>
          <p:cNvSpPr txBox="1">
            <a:spLocks noChangeArrowheads="1"/>
          </p:cNvSpPr>
          <p:nvPr/>
        </p:nvSpPr>
        <p:spPr bwMode="auto">
          <a:xfrm>
            <a:off x="5526088" y="4491038"/>
            <a:ext cx="4610100" cy="646112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000090"/>
                </a:solidFill>
                <a:latin typeface="Chalkboard"/>
                <a:cs typeface="Chalkboard"/>
              </a:rPr>
              <a:t>1999</a:t>
            </a:r>
          </a:p>
          <a:p>
            <a:pPr algn="ctr" eaLnBrk="1" hangingPunct="1"/>
            <a:r>
              <a:rPr lang="en-US" sz="1800">
                <a:solidFill>
                  <a:srgbClr val="000090"/>
                </a:solidFill>
                <a:latin typeface="Chalkboard"/>
                <a:cs typeface="Chalkboard"/>
              </a:rPr>
              <a:t>Lord Melchett participating in GM protest</a:t>
            </a:r>
            <a:endParaRPr lang="en-US" sz="1800" b="1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pic>
        <p:nvPicPr>
          <p:cNvPr id="747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8275" y="1713493"/>
            <a:ext cx="5222875" cy="4681538"/>
            <a:chOff x="168171" y="2067964"/>
            <a:chExt cx="5222751" cy="4680112"/>
          </a:xfrm>
        </p:grpSpPr>
        <p:sp>
          <p:nvSpPr>
            <p:cNvPr id="74759" name="TextBox 2"/>
            <p:cNvSpPr txBox="1">
              <a:spLocks noChangeArrowheads="1"/>
            </p:cNvSpPr>
            <p:nvPr/>
          </p:nvSpPr>
          <p:spPr bwMode="auto">
            <a:xfrm>
              <a:off x="168171" y="2067964"/>
              <a:ext cx="5222751" cy="156966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9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marL="457200" indent="-338138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Char char="•"/>
              </a:pPr>
              <a:r>
                <a:rPr lang="en-US" b="1">
                  <a:solidFill>
                    <a:srgbClr val="000090"/>
                  </a:solidFill>
                  <a:latin typeface="Chalkboard"/>
                  <a:cs typeface="Chalkboard"/>
                </a:rPr>
                <a:t>Food safety scares</a:t>
              </a:r>
            </a:p>
            <a:p>
              <a:pPr eaLnBrk="1" hangingPunct="1">
                <a:buFontTx/>
                <a:buChar char="•"/>
              </a:pPr>
              <a:r>
                <a:rPr lang="en-US" b="1">
                  <a:solidFill>
                    <a:srgbClr val="000090"/>
                  </a:solidFill>
                  <a:latin typeface="Chalkboard"/>
                  <a:cs typeface="Chalkboard"/>
                </a:rPr>
                <a:t>Involuntary nature of change</a:t>
              </a:r>
            </a:p>
            <a:p>
              <a:pPr eaLnBrk="1" hangingPunct="1">
                <a:buFontTx/>
                <a:buChar char="•"/>
              </a:pPr>
              <a:r>
                <a:rPr lang="en-US" b="1">
                  <a:solidFill>
                    <a:srgbClr val="000090"/>
                  </a:solidFill>
                  <a:latin typeface="Chalkboard"/>
                  <a:cs typeface="Chalkboard"/>
                </a:rPr>
                <a:t>Cultural differences</a:t>
              </a:r>
            </a:p>
            <a:p>
              <a:pPr eaLnBrk="1" hangingPunct="1">
                <a:buFontTx/>
                <a:buChar char="•"/>
              </a:pPr>
              <a:r>
                <a:rPr lang="en-US" b="1">
                  <a:solidFill>
                    <a:srgbClr val="000090"/>
                  </a:solidFill>
                  <a:latin typeface="Chalkboard"/>
                  <a:cs typeface="Chalkboard"/>
                </a:rPr>
                <a:t>Economic incentives</a:t>
              </a:r>
            </a:p>
          </p:txBody>
        </p:sp>
        <p:pic>
          <p:nvPicPr>
            <p:cNvPr id="74760" name="Picture 3" descr="gmo protests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703" y="3756568"/>
              <a:ext cx="3812353" cy="22688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761" name="TextBox 2"/>
            <p:cNvSpPr txBox="1">
              <a:spLocks noChangeArrowheads="1"/>
            </p:cNvSpPr>
            <p:nvPr/>
          </p:nvSpPr>
          <p:spPr bwMode="auto">
            <a:xfrm>
              <a:off x="476667" y="6101963"/>
              <a:ext cx="4609448" cy="646113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9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>
                  <a:solidFill>
                    <a:srgbClr val="000090"/>
                  </a:solidFill>
                  <a:latin typeface="Chalkboard"/>
                  <a:cs typeface="Chalkboard"/>
                </a:rPr>
                <a:t>2014</a:t>
              </a:r>
            </a:p>
            <a:p>
              <a:pPr algn="ctr" eaLnBrk="1" hangingPunct="1"/>
              <a:r>
                <a:rPr lang="en-US" sz="1800">
                  <a:solidFill>
                    <a:srgbClr val="000090"/>
                  </a:solidFill>
                  <a:latin typeface="Chalkboard"/>
                  <a:cs typeface="Chalkboard"/>
                </a:rPr>
                <a:t>GM maize protest in Germany</a:t>
              </a:r>
              <a:endParaRPr lang="en-US" sz="1800" b="1">
                <a:solidFill>
                  <a:srgbClr val="000090"/>
                </a:solidFill>
                <a:latin typeface="Chalkboard"/>
                <a:cs typeface="Chalkboard"/>
              </a:endParaRPr>
            </a:p>
          </p:txBody>
        </p:sp>
      </p:grp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932363" y="5202238"/>
            <a:ext cx="5232400" cy="4302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>
                <a:solidFill>
                  <a:srgbClr val="000090"/>
                </a:solidFill>
                <a:latin typeface="Chalkboard"/>
                <a:cs typeface="Chalkboard"/>
              </a:rPr>
              <a:t>And there are issues in the U.S. too</a:t>
            </a:r>
          </a:p>
        </p:txBody>
      </p:sp>
    </p:spTree>
    <p:extLst>
      <p:ext uri="{BB962C8B-B14F-4D97-AF65-F5344CB8AC3E}">
        <p14:creationId xmlns:p14="http://schemas.microsoft.com/office/powerpoint/2010/main" val="37577717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hlink">
                <a:gamma/>
                <a:shade val="46275"/>
                <a:invGamma/>
              </a:schemeClr>
            </a:gs>
            <a:gs pos="100000">
              <a:srgbClr val="C0CFF5">
                <a:alpha val="74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monsa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49" y="947738"/>
            <a:ext cx="3098601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idden foods DVD smi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931864"/>
            <a:ext cx="3016449" cy="43513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3" descr="GMO super chick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15" y="3556000"/>
            <a:ext cx="3641526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2" descr="vegg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194" y="2946400"/>
            <a:ext cx="2853928" cy="18494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19" descr="birthrate-1910-2009-by-decad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547" y="990601"/>
            <a:ext cx="2932509" cy="1763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7" name="Picture 1" descr="GR destruction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5032376"/>
            <a:ext cx="2800350" cy="165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8" name="Picture 2" descr="ice minus field test1.jpg                                      00001EC3Trixie                         ABA78158: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5" y="5457825"/>
            <a:ext cx="2305645" cy="1339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1" name="TextBox 1"/>
          <p:cNvSpPr txBox="1">
            <a:spLocks noChangeArrowheads="1"/>
          </p:cNvSpPr>
          <p:nvPr/>
        </p:nvSpPr>
        <p:spPr bwMode="auto">
          <a:xfrm>
            <a:off x="294806" y="85725"/>
            <a:ext cx="9864634" cy="707886"/>
          </a:xfrm>
          <a:prstGeom prst="rect">
            <a:avLst/>
          </a:prstGeom>
          <a:solidFill>
            <a:srgbClr val="FEFCFC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rgbClr val="000090"/>
                </a:solidFill>
                <a:latin typeface="Chalkboard"/>
                <a:cs typeface="Chalkboard"/>
              </a:rPr>
              <a:t>My focus today will be </a:t>
            </a:r>
            <a:r>
              <a:rPr lang="en-US" sz="2000" b="1" dirty="0">
                <a:solidFill>
                  <a:srgbClr val="000090"/>
                </a:solidFill>
                <a:latin typeface="Chalkboard"/>
                <a:cs typeface="Chalkboard"/>
              </a:rPr>
              <a:t>primarily </a:t>
            </a:r>
            <a:r>
              <a:rPr lang="en-US" sz="2000" b="1" dirty="0" smtClean="0">
                <a:solidFill>
                  <a:srgbClr val="000090"/>
                </a:solidFill>
                <a:latin typeface="Chalkboard"/>
                <a:cs typeface="Chalkboard"/>
              </a:rPr>
              <a:t>on genetically engineered </a:t>
            </a:r>
          </a:p>
          <a:p>
            <a:pPr algn="ctr" eaLnBrk="1" hangingPunct="1"/>
            <a:r>
              <a:rPr lang="en-US" sz="2000" b="1" dirty="0" smtClean="0">
                <a:solidFill>
                  <a:srgbClr val="000090"/>
                </a:solidFill>
                <a:latin typeface="Chalkboard"/>
                <a:cs typeface="Chalkboard"/>
              </a:rPr>
              <a:t>(GE, GMO) crops and foods and some of the issues.</a:t>
            </a:r>
            <a:endParaRPr lang="en-US" sz="2000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057" y="6034380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Seralini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554" y="5400307"/>
            <a:ext cx="1472037" cy="1424269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gmo protests.tif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602" y="5303761"/>
            <a:ext cx="2610824" cy="15542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4957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8625" y="1447800"/>
            <a:ext cx="9515475" cy="4813300"/>
          </a:xfrm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/>
                <a:cs typeface="Chalkboard"/>
              </a:rPr>
              <a:t>Lack of peer-reviewed food safety tests </a:t>
            </a: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/>
                <a:cs typeface="Chalkboard"/>
              </a:rPr>
              <a:t>Labeling</a:t>
            </a: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/>
                <a:cs typeface="Chalkboard"/>
              </a:rPr>
              <a:t>Creation of allergens or activation of toxins</a:t>
            </a:r>
          </a:p>
          <a:p>
            <a:pPr>
              <a:lnSpc>
                <a:spcPct val="120000"/>
              </a:lnSpc>
              <a:defRPr/>
            </a:pPr>
            <a:r>
              <a:rPr lang="en-US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/>
                <a:cs typeface="Chalkboard"/>
              </a:rPr>
              <a:t>Pharma</a:t>
            </a:r>
            <a:r>
              <a:rPr 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/>
                <a:cs typeface="Chalkboard"/>
              </a:rPr>
              <a:t> crops contaminating food supply</a:t>
            </a: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/>
                <a:cs typeface="Chalkboard"/>
              </a:rPr>
              <a:t>Gene flow from food to intestinal bacteria increasing antibiotic resistance</a:t>
            </a:r>
          </a:p>
        </p:txBody>
      </p:sp>
      <p:pic>
        <p:nvPicPr>
          <p:cNvPr id="757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15498" y="598488"/>
            <a:ext cx="7924534" cy="584200"/>
          </a:xfrm>
          <a:prstGeom prst="rect">
            <a:avLst/>
          </a:prstGeom>
          <a:solidFill>
            <a:schemeClr val="bg1"/>
          </a:solidFill>
          <a:ln w="38100">
            <a:solidFill>
              <a:srgbClr val="22228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22228B"/>
                </a:solidFill>
                <a:latin typeface="Chalkboard"/>
                <a:cs typeface="Chalkboard"/>
              </a:rPr>
              <a:t>What are some food safety issues?</a:t>
            </a:r>
          </a:p>
        </p:txBody>
      </p:sp>
    </p:spTree>
    <p:extLst>
      <p:ext uri="{BB962C8B-B14F-4D97-AF65-F5344CB8AC3E}">
        <p14:creationId xmlns:p14="http://schemas.microsoft.com/office/powerpoint/2010/main" val="11038481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5" name="Group 5"/>
          <p:cNvGrpSpPr>
            <a:grpSpLocks/>
          </p:cNvGrpSpPr>
          <p:nvPr/>
        </p:nvGrpSpPr>
        <p:grpSpPr bwMode="auto">
          <a:xfrm>
            <a:off x="2716213" y="333375"/>
            <a:ext cx="7392987" cy="5803900"/>
            <a:chOff x="1316248" y="335791"/>
            <a:chExt cx="7928752" cy="6056685"/>
          </a:xfrm>
        </p:grpSpPr>
        <p:pic>
          <p:nvPicPr>
            <p:cNvPr id="77829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6248" y="335791"/>
              <a:ext cx="7928752" cy="605668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30" name="Picture 3" descr="Seralini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361" y="2979179"/>
              <a:ext cx="1971514" cy="1856109"/>
            </a:xfrm>
            <a:prstGeom prst="rect">
              <a:avLst/>
            </a:prstGeom>
            <a:noFill/>
            <a:ln w="9525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238" name="TextBox 4"/>
            <p:cNvSpPr txBox="1">
              <a:spLocks noChangeArrowheads="1"/>
            </p:cNvSpPr>
            <p:nvPr/>
          </p:nvSpPr>
          <p:spPr bwMode="auto">
            <a:xfrm>
              <a:off x="3435916" y="3052685"/>
              <a:ext cx="1321175" cy="163676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19050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600" b="1" dirty="0" smtClean="0">
                  <a:solidFill>
                    <a:srgbClr val="FFFFFF"/>
                  </a:solidFill>
                </a:rPr>
                <a:t>Claim that Monsanto’s RR corn causes tumors in rats</a:t>
              </a:r>
            </a:p>
          </p:txBody>
        </p:sp>
      </p:grpSp>
      <p:sp>
        <p:nvSpPr>
          <p:cNvPr id="77826" name="TextBox 6"/>
          <p:cNvSpPr txBox="1">
            <a:spLocks noChangeArrowheads="1"/>
          </p:cNvSpPr>
          <p:nvPr/>
        </p:nvSpPr>
        <p:spPr bwMode="auto">
          <a:xfrm>
            <a:off x="180974" y="316836"/>
            <a:ext cx="2459181" cy="3000821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b="1">
                <a:solidFill>
                  <a:srgbClr val="22228B"/>
                </a:solidFill>
                <a:latin typeface="Chalkboard"/>
                <a:cs typeface="Chalkboard"/>
              </a:rPr>
              <a:t>On occasion widely publicized studies cast doubt on safety of  GE foods, e.g., one by French researcher in Sept. 2012  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8437" y="3679161"/>
            <a:ext cx="2397241" cy="2677656"/>
          </a:xfrm>
          <a:prstGeom prst="rect">
            <a:avLst/>
          </a:prstGeom>
          <a:solidFill>
            <a:schemeClr val="bg1"/>
          </a:solidFill>
          <a:ln w="19050">
            <a:solidFill>
              <a:srgbClr val="22228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b="1">
                <a:solidFill>
                  <a:srgbClr val="22228B"/>
                </a:solidFill>
                <a:latin typeface="Chalkboard"/>
                <a:cs typeface="Chalkboard"/>
              </a:rPr>
              <a:t>Later reviewed by European Food Safety Authority: study had no merit – but that was not as widely publicized</a:t>
            </a:r>
          </a:p>
        </p:txBody>
      </p:sp>
      <p:sp>
        <p:nvSpPr>
          <p:cNvPr id="77828" name="TextBox 2"/>
          <p:cNvSpPr txBox="1">
            <a:spLocks noChangeArrowheads="1"/>
          </p:cNvSpPr>
          <p:nvPr/>
        </p:nvSpPr>
        <p:spPr bwMode="auto">
          <a:xfrm>
            <a:off x="3052763" y="2012950"/>
            <a:ext cx="6634162" cy="708025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22228B"/>
                </a:solidFill>
                <a:latin typeface="Chalkboard"/>
                <a:cs typeface="Chalkboard"/>
              </a:rPr>
              <a:t>Featured on Dr. Oz Show</a:t>
            </a:r>
          </a:p>
        </p:txBody>
      </p:sp>
    </p:spTree>
    <p:extLst>
      <p:ext uri="{BB962C8B-B14F-4D97-AF65-F5344CB8AC3E}">
        <p14:creationId xmlns:p14="http://schemas.microsoft.com/office/powerpoint/2010/main" val="39921650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Text Box 5"/>
          <p:cNvSpPr txBox="1">
            <a:spLocks noChangeArrowheads="1"/>
          </p:cNvSpPr>
          <p:nvPr/>
        </p:nvSpPr>
        <p:spPr bwMode="auto">
          <a:xfrm>
            <a:off x="188913" y="6334125"/>
            <a:ext cx="950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en-US" sz="1000" i="1">
                <a:solidFill>
                  <a:srgbClr val="1D316E"/>
                </a:solidFill>
                <a:latin typeface="Times New Roman" charset="0"/>
              </a:rPr>
              <a:t>SOURCE: Snell C, Bernheim A, Berge J-P, Kuntz M, Pascal G, Paris A, Ricroch AE. 2012. Assessment of the health impact of GM plant diets in long-term and multigenerational animal feeding trials: A literature review. Food and Chemical Toxicology 50: 1134-1148.</a:t>
            </a:r>
          </a:p>
        </p:txBody>
      </p:sp>
      <p:sp>
        <p:nvSpPr>
          <p:cNvPr id="78851" name="TextBox 6"/>
          <p:cNvSpPr txBox="1">
            <a:spLocks noChangeArrowheads="1"/>
          </p:cNvSpPr>
          <p:nvPr/>
        </p:nvSpPr>
        <p:spPr bwMode="auto">
          <a:xfrm>
            <a:off x="114300" y="2079625"/>
            <a:ext cx="9986963" cy="769938"/>
          </a:xfrm>
          <a:prstGeom prst="rect">
            <a:avLst/>
          </a:prstGeom>
          <a:solidFill>
            <a:srgbClr val="FFFFFF"/>
          </a:solidFill>
          <a:ln w="28575">
            <a:solidFill>
              <a:srgbClr val="22228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200" b="1">
                <a:solidFill>
                  <a:srgbClr val="22228B"/>
                </a:solidFill>
                <a:latin typeface="Chalkboard"/>
                <a:cs typeface="Chalkboard"/>
              </a:rPr>
              <a:t>Based on 12 </a:t>
            </a:r>
            <a:r>
              <a:rPr lang="en-US" sz="2200" b="1" u="sng">
                <a:solidFill>
                  <a:srgbClr val="22228B"/>
                </a:solidFill>
                <a:latin typeface="Chalkboard"/>
                <a:cs typeface="Chalkboard"/>
              </a:rPr>
              <a:t>long-term </a:t>
            </a:r>
            <a:r>
              <a:rPr lang="en-US" sz="2200" b="1">
                <a:solidFill>
                  <a:srgbClr val="22228B"/>
                </a:solidFill>
                <a:latin typeface="Chalkboard"/>
                <a:cs typeface="Chalkboard"/>
              </a:rPr>
              <a:t>(&gt;90d to 2yr) and 12 </a:t>
            </a:r>
            <a:r>
              <a:rPr lang="en-US" sz="2200" b="1" u="sng">
                <a:solidFill>
                  <a:srgbClr val="22228B"/>
                </a:solidFill>
                <a:latin typeface="Chalkboard"/>
                <a:cs typeface="Chalkboard"/>
              </a:rPr>
              <a:t>multigenerational</a:t>
            </a:r>
            <a:r>
              <a:rPr lang="en-US" sz="2200" b="1">
                <a:solidFill>
                  <a:srgbClr val="22228B"/>
                </a:solidFill>
                <a:latin typeface="Chalkboard"/>
                <a:cs typeface="Chalkboard"/>
              </a:rPr>
              <a:t> (2 to 5 generations) feeding trials of GE feed in animals </a:t>
            </a:r>
          </a:p>
        </p:txBody>
      </p:sp>
      <p:sp>
        <p:nvSpPr>
          <p:cNvPr id="89092" name="TextBox 1"/>
          <p:cNvSpPr txBox="1">
            <a:spLocks noChangeArrowheads="1"/>
          </p:cNvSpPr>
          <p:nvPr/>
        </p:nvSpPr>
        <p:spPr bwMode="auto">
          <a:xfrm>
            <a:off x="323850" y="200025"/>
            <a:ext cx="9390063" cy="1570038"/>
          </a:xfrm>
          <a:prstGeom prst="rect">
            <a:avLst/>
          </a:prstGeom>
          <a:solidFill>
            <a:srgbClr val="FFFFFF"/>
          </a:solidFill>
          <a:ln w="28575">
            <a:solidFill>
              <a:srgbClr val="22228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rgbClr val="22228B"/>
                </a:solidFill>
                <a:latin typeface="Chalkboard"/>
                <a:cs typeface="Chalkboard"/>
              </a:rPr>
              <a:t> But are GM foods safe? 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22228B"/>
                </a:solidFill>
                <a:latin typeface="Chalkboard"/>
                <a:cs typeface="Chalkboard"/>
              </a:rPr>
              <a:t>2012 French review of published results showed GE foods are: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lang="en-US" b="1" dirty="0" smtClean="0">
                <a:solidFill>
                  <a:srgbClr val="22228B"/>
                </a:solidFill>
                <a:latin typeface="Chalkboard"/>
                <a:cs typeface="Chalkboard"/>
              </a:rPr>
              <a:t>nutritionally equivalent to non GE foods  </a:t>
            </a:r>
          </a:p>
          <a:p>
            <a:pPr marL="342900" indent="-342900" algn="ctr">
              <a:buFont typeface="Arial"/>
              <a:buChar char="•"/>
              <a:defRPr/>
            </a:pPr>
            <a:r>
              <a:rPr lang="en-US" b="1" dirty="0" smtClean="0">
                <a:solidFill>
                  <a:srgbClr val="22228B"/>
                </a:solidFill>
                <a:latin typeface="Chalkboard"/>
                <a:cs typeface="Chalkboard"/>
              </a:rPr>
              <a:t>can be safely consumed in food and feed. </a:t>
            </a:r>
          </a:p>
        </p:txBody>
      </p:sp>
      <p:pic>
        <p:nvPicPr>
          <p:cNvPr id="7885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3217863"/>
            <a:ext cx="1763712" cy="1323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4198938"/>
            <a:ext cx="1716088" cy="1549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05325" y="3284538"/>
            <a:ext cx="1784350" cy="13382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8" y="4351338"/>
            <a:ext cx="1806575" cy="13557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3200400"/>
            <a:ext cx="1622425" cy="1346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8" name="TextBox 7"/>
          <p:cNvSpPr txBox="1">
            <a:spLocks noChangeArrowheads="1"/>
          </p:cNvSpPr>
          <p:nvPr/>
        </p:nvSpPr>
        <p:spPr bwMode="auto">
          <a:xfrm>
            <a:off x="1049338" y="4684713"/>
            <a:ext cx="11350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1B2E6D"/>
                </a:solidFill>
                <a:latin typeface="Chalkboard"/>
                <a:cs typeface="Chalkboard"/>
              </a:rPr>
              <a:t>maize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78859" name="TextBox 11"/>
          <p:cNvSpPr txBox="1">
            <a:spLocks noChangeArrowheads="1"/>
          </p:cNvSpPr>
          <p:nvPr/>
        </p:nvSpPr>
        <p:spPr bwMode="auto">
          <a:xfrm>
            <a:off x="8466138" y="4843463"/>
            <a:ext cx="1371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1B2E6D"/>
                </a:solidFill>
                <a:latin typeface="Chalkboard"/>
                <a:cs typeface="Chalkboard"/>
              </a:rPr>
              <a:t>triticale</a:t>
            </a:r>
            <a:endParaRPr lang="en-US">
              <a:latin typeface="Chalkboard"/>
              <a:cs typeface="Chalkboard"/>
            </a:endParaRPr>
          </a:p>
        </p:txBody>
      </p:sp>
      <p:sp>
        <p:nvSpPr>
          <p:cNvPr id="78860" name="TextBox 12"/>
          <p:cNvSpPr txBox="1">
            <a:spLocks noChangeArrowheads="1"/>
          </p:cNvSpPr>
          <p:nvPr/>
        </p:nvSpPr>
        <p:spPr bwMode="auto">
          <a:xfrm>
            <a:off x="6738938" y="3759200"/>
            <a:ext cx="1135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1B2E6D"/>
                </a:solidFill>
                <a:latin typeface="Chalkboard"/>
                <a:cs typeface="Chalkboard"/>
              </a:rPr>
              <a:t>rice</a:t>
            </a:r>
            <a:endParaRPr lang="en-US">
              <a:latin typeface="Chalkboard"/>
              <a:cs typeface="Chalkboard"/>
            </a:endParaRPr>
          </a:p>
        </p:txBody>
      </p:sp>
      <p:sp>
        <p:nvSpPr>
          <p:cNvPr id="78861" name="TextBox 13"/>
          <p:cNvSpPr txBox="1">
            <a:spLocks noChangeArrowheads="1"/>
          </p:cNvSpPr>
          <p:nvPr/>
        </p:nvSpPr>
        <p:spPr bwMode="auto">
          <a:xfrm>
            <a:off x="4808538" y="4786313"/>
            <a:ext cx="11350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1B2E6D"/>
                </a:solidFill>
                <a:latin typeface="Chalkboard"/>
                <a:cs typeface="Chalkboard"/>
              </a:rPr>
              <a:t>soy</a:t>
            </a:r>
            <a:endParaRPr lang="en-US">
              <a:latin typeface="Chalkboard"/>
              <a:cs typeface="Chalkboard"/>
            </a:endParaRPr>
          </a:p>
        </p:txBody>
      </p:sp>
      <p:sp>
        <p:nvSpPr>
          <p:cNvPr id="78862" name="TextBox 14"/>
          <p:cNvSpPr txBox="1">
            <a:spLocks noChangeArrowheads="1"/>
          </p:cNvSpPr>
          <p:nvPr/>
        </p:nvSpPr>
        <p:spPr bwMode="auto">
          <a:xfrm>
            <a:off x="2963863" y="3516313"/>
            <a:ext cx="1133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1B2E6D"/>
                </a:solidFill>
                <a:latin typeface="Chalkboard"/>
                <a:cs typeface="Chalkboard"/>
              </a:rPr>
              <a:t>potato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78863" name="TextBox 1"/>
          <p:cNvSpPr txBox="1">
            <a:spLocks noChangeArrowheads="1"/>
          </p:cNvSpPr>
          <p:nvPr/>
        </p:nvSpPr>
        <p:spPr bwMode="auto">
          <a:xfrm>
            <a:off x="808038" y="5849938"/>
            <a:ext cx="8601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845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 descr="mo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Rectangle 4"/>
          <p:cNvSpPr>
            <a:spLocks noChangeArrowheads="1"/>
          </p:cNvSpPr>
          <p:nvPr/>
        </p:nvSpPr>
        <p:spPr bwMode="auto">
          <a:xfrm>
            <a:off x="7913688" y="614362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2000250" y="5997575"/>
            <a:ext cx="7624763" cy="646113"/>
          </a:xfrm>
          <a:prstGeom prst="rect">
            <a:avLst/>
          </a:prstGeom>
          <a:solidFill>
            <a:srgbClr val="165C11">
              <a:alpha val="31000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12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SOURCE: </a:t>
            </a:r>
            <a:r>
              <a:rPr lang="en-US" sz="1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Van Eenennaam, A.L. and Young, A.E. 2014. Prevalence and impacts of genetically engineered feedstuffs on livestock populations. Journal of Animal Science, published online on September 2, 2014, doi:10.2527/jas.2014-8124.</a:t>
            </a:r>
          </a:p>
          <a:p>
            <a:pPr algn="r">
              <a:defRPr/>
            </a:pPr>
            <a:r>
              <a:rPr lang="en-US" sz="1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http://www.journalofanimalscience.org/content/early/2014/08/27/jas.2014-8124</a:t>
            </a:r>
          </a:p>
        </p:txBody>
      </p:sp>
      <p:pic>
        <p:nvPicPr>
          <p:cNvPr id="8090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TextBox 1"/>
          <p:cNvSpPr txBox="1">
            <a:spLocks noChangeArrowheads="1"/>
          </p:cNvSpPr>
          <p:nvPr/>
        </p:nvSpPr>
        <p:spPr bwMode="auto">
          <a:xfrm>
            <a:off x="419100" y="242888"/>
            <a:ext cx="9485313" cy="20928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b="1" dirty="0" smtClean="0">
                <a:solidFill>
                  <a:srgbClr val="22228B"/>
                </a:solidFill>
                <a:latin typeface="Chalkboard"/>
                <a:cs typeface="Chalkboard"/>
              </a:rPr>
              <a:t>A second larger scale </a:t>
            </a:r>
            <a:r>
              <a:rPr lang="en-US" sz="2600" b="1" dirty="0">
                <a:solidFill>
                  <a:srgbClr val="22228B"/>
                </a:solidFill>
                <a:latin typeface="Chalkboard"/>
                <a:cs typeface="Chalkboard"/>
              </a:rPr>
              <a:t>analysis in 2014, using public sources from 1983 to 2011, tracking over 100 billion animals raised on GE feed, concluded: </a:t>
            </a:r>
          </a:p>
          <a:p>
            <a:pPr algn="ctr" eaLnBrk="1" hangingPunct="1"/>
            <a:r>
              <a:rPr lang="en-US" sz="2600" b="1" dirty="0">
                <a:solidFill>
                  <a:srgbClr val="22228B"/>
                </a:solidFill>
                <a:latin typeface="Chalkboard"/>
                <a:cs typeface="Chalkboard"/>
              </a:rPr>
              <a:t>“no unfavorable or perturbed trends in livestock health and productivity”.</a:t>
            </a:r>
          </a:p>
        </p:txBody>
      </p:sp>
    </p:spTree>
    <p:extLst>
      <p:ext uri="{BB962C8B-B14F-4D97-AF65-F5344CB8AC3E}">
        <p14:creationId xmlns:p14="http://schemas.microsoft.com/office/powerpoint/2010/main" val="40129200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463" y="6073775"/>
            <a:ext cx="32543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0084" name="Text Box 4"/>
          <p:cNvSpPr txBox="1">
            <a:spLocks noChangeArrowheads="1"/>
          </p:cNvSpPr>
          <p:nvPr/>
        </p:nvSpPr>
        <p:spPr bwMode="auto">
          <a:xfrm>
            <a:off x="558800" y="228600"/>
            <a:ext cx="5499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/>
                <a:ea typeface="+mn-ea"/>
                <a:cs typeface="Chalkboard"/>
              </a:rPr>
              <a:t>What about 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/>
                <a:ea typeface="+mn-ea"/>
                <a:cs typeface="Chalkboard"/>
              </a:rPr>
              <a:t>labeling</a:t>
            </a: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/>
                <a:ea typeface="+mn-ea"/>
                <a:cs typeface="Chalkboar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879855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ChangeArrowheads="1"/>
          </p:cNvSpPr>
          <p:nvPr/>
        </p:nvSpPr>
        <p:spPr bwMode="auto">
          <a:xfrm>
            <a:off x="338138" y="2052638"/>
            <a:ext cx="10287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342900" indent="-342900">
              <a:spcBef>
                <a:spcPct val="20000"/>
              </a:spcBef>
              <a:tabLst>
                <a:tab pos="0" algn="l"/>
                <a:tab pos="7196138" algn="l"/>
                <a:tab pos="8280400" algn="l"/>
                <a:tab pos="9029700" algn="l"/>
              </a:tabLst>
            </a:pPr>
            <a:r>
              <a:rPr lang="en-US" sz="1900" dirty="0">
                <a:latin typeface="Myriad Pro" charset="0"/>
                <a:cs typeface="Myriad Pro" charset="0"/>
              </a:rPr>
              <a:t>		</a:t>
            </a:r>
            <a:r>
              <a:rPr lang="en-US" sz="1900" u="sng" dirty="0">
                <a:latin typeface="Myriad Pro" charset="0"/>
                <a:cs typeface="Myriad Pro" charset="0"/>
              </a:rPr>
              <a:t>Support</a:t>
            </a:r>
            <a:r>
              <a:rPr lang="en-US" sz="1900" dirty="0">
                <a:latin typeface="Myriad Pro" charset="0"/>
                <a:cs typeface="Myriad Pro" charset="0"/>
              </a:rPr>
              <a:t>	</a:t>
            </a:r>
            <a:r>
              <a:rPr lang="en-US" sz="1900" u="sng" dirty="0">
                <a:latin typeface="Myriad Pro" charset="0"/>
                <a:cs typeface="Myriad Pro" charset="0"/>
              </a:rPr>
              <a:t>Oppose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tabLst>
                <a:tab pos="0" algn="l"/>
                <a:tab pos="7196138" algn="l"/>
                <a:tab pos="8280400" algn="l"/>
                <a:tab pos="9029700" algn="l"/>
              </a:tabLst>
            </a:pPr>
            <a:r>
              <a:rPr lang="en-US" sz="1900" dirty="0">
                <a:latin typeface="Myriad Pro" charset="0"/>
                <a:cs typeface="Myriad Pro" charset="0"/>
              </a:rPr>
              <a:t>A tax on sugared sodas	39%	61%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tabLst>
                <a:tab pos="0" algn="l"/>
                <a:tab pos="7196138" algn="l"/>
                <a:tab pos="8280400" algn="l"/>
                <a:tab pos="9029700" algn="l"/>
              </a:tabLst>
            </a:pPr>
            <a:r>
              <a:rPr lang="en-US" sz="1900" dirty="0">
                <a:latin typeface="Myriad Pro" charset="0"/>
                <a:cs typeface="Myriad Pro" charset="0"/>
              </a:rPr>
              <a:t>A ban on the sale of marijuana	47%	53%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tabLst>
                <a:tab pos="0" algn="l"/>
                <a:tab pos="7196138" algn="l"/>
                <a:tab pos="8280400" algn="l"/>
                <a:tab pos="9029700" algn="l"/>
              </a:tabLst>
            </a:pPr>
            <a:r>
              <a:rPr lang="en-US" sz="1900" dirty="0">
                <a:latin typeface="Myriad Pro" charset="0"/>
                <a:cs typeface="Myriad Pro" charset="0"/>
              </a:rPr>
              <a:t>A ban on the sale of food products made with </a:t>
            </a:r>
            <a:r>
              <a:rPr lang="en-US" sz="1900" dirty="0" err="1">
                <a:latin typeface="Myriad Pro" charset="0"/>
                <a:cs typeface="Myriad Pro" charset="0"/>
              </a:rPr>
              <a:t>transfat</a:t>
            </a:r>
            <a:r>
              <a:rPr lang="en-US" sz="1900" dirty="0">
                <a:latin typeface="Myriad Pro" charset="0"/>
                <a:cs typeface="Myriad Pro" charset="0"/>
              </a:rPr>
              <a:t>	56%	44%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tabLst>
                <a:tab pos="0" algn="l"/>
                <a:tab pos="7196138" algn="l"/>
                <a:tab pos="8280400" algn="l"/>
                <a:tab pos="9029700" algn="l"/>
              </a:tabLst>
            </a:pPr>
            <a:r>
              <a:rPr lang="en-US" sz="1900" dirty="0">
                <a:latin typeface="Myriad Pro" charset="0"/>
                <a:cs typeface="Myriad Pro" charset="0"/>
              </a:rPr>
              <a:t>A ban on the sale of raw, unpasteurized milk	59%	41%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tabLst>
                <a:tab pos="0" algn="l"/>
                <a:tab pos="7196138" algn="l"/>
                <a:tab pos="8280400" algn="l"/>
                <a:tab pos="9029700" algn="l"/>
              </a:tabLst>
            </a:pPr>
            <a:r>
              <a:rPr lang="en-US" sz="1900" dirty="0">
                <a:latin typeface="Myriad Pro" charset="0"/>
                <a:cs typeface="Myriad Pro" charset="0"/>
              </a:rPr>
              <a:t>Calorie limits for school lunches	64%	36%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tabLst>
                <a:tab pos="0" algn="l"/>
                <a:tab pos="7196138" algn="l"/>
                <a:tab pos="8280400" algn="l"/>
                <a:tab pos="9029700" algn="l"/>
              </a:tabLst>
            </a:pPr>
            <a:r>
              <a:rPr lang="en-US" sz="1900" dirty="0">
                <a:latin typeface="Myriad Pro" charset="0"/>
                <a:cs typeface="Myriad Pro" charset="0"/>
              </a:rPr>
              <a:t>Mandatory calorie labels on restaurant menus	69%	30%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tabLst>
                <a:tab pos="0" algn="l"/>
                <a:tab pos="7196138" algn="l"/>
                <a:tab pos="8280400" algn="l"/>
                <a:tab pos="9029700" algn="l"/>
              </a:tabLst>
            </a:pPr>
            <a:r>
              <a:rPr lang="en-US" sz="1900" dirty="0">
                <a:latin typeface="Myriad Pro" charset="0"/>
                <a:cs typeface="Myriad Pro" charset="0"/>
              </a:rPr>
              <a:t>Mandatory labels on foods containing DNA	80%	20%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tabLst>
                <a:tab pos="0" algn="l"/>
                <a:tab pos="7196138" algn="l"/>
                <a:tab pos="8280400" algn="l"/>
                <a:tab pos="9029700" algn="l"/>
              </a:tabLst>
            </a:pPr>
            <a:r>
              <a:rPr lang="en-US" sz="1900" dirty="0">
                <a:latin typeface="Myriad Pro" charset="0"/>
                <a:cs typeface="Myriad Pro" charset="0"/>
              </a:rPr>
              <a:t>Mandatory labels on foods produced with genetic engineering	82%	18%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tabLst>
                <a:tab pos="0" algn="l"/>
                <a:tab pos="7196138" algn="l"/>
                <a:tab pos="8280400" algn="l"/>
                <a:tab pos="9029700" algn="l"/>
              </a:tabLst>
            </a:pPr>
            <a:r>
              <a:rPr lang="en-US" sz="1900" dirty="0">
                <a:latin typeface="Myriad Pro" charset="0"/>
                <a:cs typeface="Myriad Pro" charset="0"/>
              </a:rPr>
              <a:t>Mandatory country of origin labels for meat	87%	13%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71114" y="6391535"/>
            <a:ext cx="974505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000" i="1" dirty="0">
                <a:solidFill>
                  <a:schemeClr val="accent4">
                    <a:lumMod val="75000"/>
                    <a:lumOff val="25000"/>
                  </a:schemeClr>
                </a:solidFill>
                <a:latin typeface="Myriad Pro"/>
                <a:ea typeface="ＭＳ Ｐゴシック" pitchFamily="-105" charset="-128"/>
                <a:cs typeface="Myriad Pro"/>
              </a:rPr>
              <a:t>SOURCE: “80% Of Americans Support Mandatory Labels On Foods Containing DNA. DNA!”, iO9, 1/18/15. </a:t>
            </a:r>
            <a:r>
              <a:rPr lang="en-US" sz="1000" i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Myriad Pro"/>
                <a:ea typeface="ＭＳ Ｐゴシック" pitchFamily="-105" charset="-128"/>
                <a:cs typeface="Myriad Pro"/>
              </a:rPr>
              <a:t>hom</a:t>
            </a:r>
            <a:r>
              <a:rPr lang="en-US" sz="1000" i="1" dirty="0">
                <a:solidFill>
                  <a:schemeClr val="accent4">
                    <a:lumMod val="75000"/>
                    <a:lumOff val="25000"/>
                  </a:schemeClr>
                </a:solidFill>
                <a:latin typeface="Myriad Pro"/>
                <a:ea typeface="ＭＳ Ｐゴシック" pitchFamily="-105" charset="-128"/>
                <a:cs typeface="Myriad Pro"/>
              </a:rPr>
              <a:t>/80-of-americans-support-mandatory-labels-on-foods-cont-</a:t>
            </a:r>
            <a:r>
              <a:rPr lang="en-US" sz="1000" i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Myriad Pro"/>
                <a:ea typeface="ＭＳ Ｐゴシック" pitchFamily="-105" charset="-128"/>
                <a:cs typeface="Myriad Pro"/>
              </a:rPr>
              <a:t>1680277802</a:t>
            </a:r>
            <a:endParaRPr lang="en-US" sz="1000" i="1" dirty="0">
              <a:solidFill>
                <a:schemeClr val="accent4">
                  <a:lumMod val="75000"/>
                  <a:lumOff val="25000"/>
                </a:schemeClr>
              </a:solidFill>
              <a:latin typeface="Myriad Pro"/>
              <a:ea typeface="ＭＳ Ｐゴシック" pitchFamily="-105" charset="-128"/>
              <a:cs typeface="Myriad Pro"/>
            </a:endParaRPr>
          </a:p>
          <a:p>
            <a:pPr algn="r">
              <a:defRPr/>
            </a:pPr>
            <a:r>
              <a:rPr lang="en-US" sz="1000" i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Myriad Pro"/>
                <a:ea typeface="ＭＳ Ｐゴシック" pitchFamily="-105" charset="-128"/>
                <a:cs typeface="Myriad Pro"/>
              </a:rPr>
              <a:t> Food </a:t>
            </a:r>
            <a:r>
              <a:rPr lang="en-US" sz="1000" i="1" dirty="0">
                <a:solidFill>
                  <a:schemeClr val="accent4">
                    <a:lumMod val="75000"/>
                    <a:lumOff val="25000"/>
                  </a:schemeClr>
                </a:solidFill>
                <a:latin typeface="Myriad Pro"/>
                <a:ea typeface="ＭＳ Ｐゴシック" pitchFamily="-105" charset="-128"/>
                <a:cs typeface="Myriad Pro"/>
              </a:rPr>
              <a:t>Demand Survey, Oklahoma State University, January 16, </a:t>
            </a:r>
            <a:r>
              <a:rPr lang="en-US" sz="1000" i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Myriad Pro"/>
                <a:ea typeface="ＭＳ Ｐゴシック" pitchFamily="-105" charset="-128"/>
                <a:cs typeface="Myriad Pro"/>
              </a:rPr>
              <a:t>2015</a:t>
            </a:r>
            <a:r>
              <a:rPr lang="en-US" sz="1000" i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Myriad Pro"/>
                <a:ea typeface="ＭＳ Ｐゴシック" pitchFamily="-105" charset="-128"/>
                <a:cs typeface="Myriad Pro"/>
                <a:hlinkClick r:id="rId4"/>
              </a:rPr>
              <a:t>ttp</a:t>
            </a:r>
            <a:r>
              <a:rPr lang="en-US" sz="1000" i="1" dirty="0">
                <a:solidFill>
                  <a:schemeClr val="accent4">
                    <a:lumMod val="75000"/>
                    <a:lumOff val="25000"/>
                  </a:schemeClr>
                </a:solidFill>
                <a:latin typeface="Myriad Pro"/>
                <a:ea typeface="ＭＳ Ｐゴシック" pitchFamily="-105" charset="-128"/>
                <a:cs typeface="Myriad Pro"/>
                <a:hlinkClick r:id="rId4"/>
              </a:rPr>
              <a:t>://agecon.okstate.edu/faculty/publications/4975.pdf</a:t>
            </a:r>
            <a:r>
              <a:rPr lang="en-US" sz="1000" i="1" dirty="0">
                <a:solidFill>
                  <a:schemeClr val="accent4">
                    <a:lumMod val="75000"/>
                    <a:lumOff val="25000"/>
                  </a:schemeClr>
                </a:solidFill>
                <a:latin typeface="Myriad Pro"/>
                <a:ea typeface="ＭＳ Ｐゴシック" pitchFamily="-105" charset="-128"/>
                <a:cs typeface="Myriad Pro"/>
              </a:rPr>
              <a:t>)</a:t>
            </a:r>
          </a:p>
          <a:p>
            <a:pPr algn="r">
              <a:defRPr/>
            </a:pPr>
            <a:endParaRPr lang="en-US" sz="1000" i="1" dirty="0">
              <a:solidFill>
                <a:schemeClr val="accent4">
                  <a:lumMod val="75000"/>
                  <a:lumOff val="25000"/>
                </a:schemeClr>
              </a:solidFill>
              <a:latin typeface="Myriad Pro"/>
              <a:ea typeface="ＭＳ Ｐゴシック" pitchFamily="-105" charset="-128"/>
              <a:cs typeface="Myriad Pro"/>
            </a:endParaRPr>
          </a:p>
        </p:txBody>
      </p:sp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736600" y="685800"/>
            <a:ext cx="91265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3200" b="1">
                <a:latin typeface="Myriad Pro" charset="0"/>
                <a:cs typeface="Myriad Pro" charset="0"/>
              </a:rPr>
              <a:t>“Do you support or oppose the following government policies?”</a:t>
            </a:r>
            <a:endParaRPr lang="en-US" sz="3200" b="1">
              <a:latin typeface="Times New Roman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39775" y="4543916"/>
            <a:ext cx="7354888" cy="334963"/>
            <a:chOff x="739775" y="4660900"/>
            <a:chExt cx="7354888" cy="334963"/>
          </a:xfrm>
        </p:grpSpPr>
        <p:cxnSp>
          <p:nvCxnSpPr>
            <p:cNvPr id="17413" name="Straight Connector 2"/>
            <p:cNvCxnSpPr>
              <a:cxnSpLocks noChangeShapeType="1"/>
            </p:cNvCxnSpPr>
            <p:nvPr/>
          </p:nvCxnSpPr>
          <p:spPr bwMode="auto">
            <a:xfrm flipV="1">
              <a:off x="739775" y="4968875"/>
              <a:ext cx="4689475" cy="14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414" name="Oval 7"/>
            <p:cNvSpPr>
              <a:spLocks noChangeArrowheads="1"/>
            </p:cNvSpPr>
            <p:nvPr/>
          </p:nvSpPr>
          <p:spPr bwMode="auto">
            <a:xfrm>
              <a:off x="7550150" y="4660900"/>
              <a:ext cx="544513" cy="33496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93750" y="4878879"/>
            <a:ext cx="7299325" cy="349250"/>
            <a:chOff x="793750" y="4995863"/>
            <a:chExt cx="7299325" cy="349250"/>
          </a:xfrm>
        </p:grpSpPr>
        <p:sp>
          <p:nvSpPr>
            <p:cNvPr id="17415" name="Oval 9"/>
            <p:cNvSpPr>
              <a:spLocks noChangeArrowheads="1"/>
            </p:cNvSpPr>
            <p:nvPr/>
          </p:nvSpPr>
          <p:spPr bwMode="auto">
            <a:xfrm>
              <a:off x="7548563" y="4995863"/>
              <a:ext cx="544512" cy="33496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17416" name="Straight Connector 10"/>
            <p:cNvCxnSpPr>
              <a:cxnSpLocks noChangeShapeType="1"/>
            </p:cNvCxnSpPr>
            <p:nvPr/>
          </p:nvCxnSpPr>
          <p:spPr bwMode="auto">
            <a:xfrm>
              <a:off x="793750" y="5343525"/>
              <a:ext cx="6546850" cy="15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TextBox 2"/>
          <p:cNvSpPr txBox="1"/>
          <p:nvPr/>
        </p:nvSpPr>
        <p:spPr>
          <a:xfrm>
            <a:off x="1121420" y="1989370"/>
            <a:ext cx="8309315" cy="1077218"/>
          </a:xfrm>
          <a:prstGeom prst="rect">
            <a:avLst/>
          </a:prstGeom>
          <a:solidFill>
            <a:srgbClr val="FEFCFC"/>
          </a:soli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90"/>
                </a:solidFill>
                <a:latin typeface="Chalkboard SE Regular" charset="0"/>
                <a:cs typeface="Chalkboard SE Regular" charset="0"/>
              </a:rPr>
              <a:t>D</a:t>
            </a:r>
            <a:r>
              <a:rPr lang="en-US" sz="3200" b="1" dirty="0" smtClean="0">
                <a:solidFill>
                  <a:srgbClr val="000090"/>
                </a:solidFill>
                <a:latin typeface="Chalkboard SE Regular" charset="0"/>
                <a:cs typeface="Chalkboard SE Regular" charset="0"/>
              </a:rPr>
              <a:t>oes the public want labels indicating they are GE? Anything else?</a:t>
            </a:r>
            <a:endParaRPr lang="en-US" sz="3200" b="1" dirty="0">
              <a:solidFill>
                <a:srgbClr val="000090"/>
              </a:solidFill>
              <a:latin typeface="Chalkboard SE Regular" charset="0"/>
              <a:cs typeface="Chalkboard S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1363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Box 6"/>
          <p:cNvSpPr txBox="1">
            <a:spLocks noChangeArrowheads="1"/>
          </p:cNvSpPr>
          <p:nvPr/>
        </p:nvSpPr>
        <p:spPr bwMode="auto">
          <a:xfrm>
            <a:off x="2019300" y="73279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6018" name="TextBox 8"/>
          <p:cNvSpPr txBox="1">
            <a:spLocks noChangeArrowheads="1"/>
          </p:cNvSpPr>
          <p:nvPr/>
        </p:nvSpPr>
        <p:spPr bwMode="auto">
          <a:xfrm>
            <a:off x="6002338" y="1181100"/>
            <a:ext cx="185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87325" y="6324600"/>
            <a:ext cx="9521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000" i="1" dirty="0">
                <a:solidFill>
                  <a:schemeClr val="bg1">
                    <a:lumMod val="65000"/>
                  </a:schemeClr>
                </a:solidFill>
              </a:rPr>
              <a:t>SOURCE: “GE Labeling Resurrected in California, Petition For Ballot Measure Circulating in Colorado”, March 25, 2014, Food Safety News.</a:t>
            </a:r>
          </a:p>
          <a:p>
            <a:pPr algn="r">
              <a:defRPr/>
            </a:pPr>
            <a:r>
              <a:rPr lang="en-US" sz="1000" i="1" dirty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http://www.foodsafetynews.com/2014/03/gm-labeling-resurrected-in-california-petition-circulating-for-initiative-in-colorado/#.UznX9q1dVLM</a:t>
            </a:r>
          </a:p>
        </p:txBody>
      </p:sp>
      <p:sp>
        <p:nvSpPr>
          <p:cNvPr id="86021" name="TextBox 1"/>
          <p:cNvSpPr txBox="1">
            <a:spLocks noChangeArrowheads="1"/>
          </p:cNvSpPr>
          <p:nvPr/>
        </p:nvSpPr>
        <p:spPr bwMode="auto">
          <a:xfrm>
            <a:off x="1108075" y="4633913"/>
            <a:ext cx="8204200" cy="1570037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2228B"/>
                </a:solidFill>
                <a:latin typeface="Tahoma" charset="0"/>
                <a:cs typeface="Tahoma" charset="0"/>
              </a:rPr>
              <a:t>There is potential for a patchwork of local labeling laws because some states passed and others are considering such laws for products with GE ingredients – making it difficult for commerce.</a:t>
            </a:r>
          </a:p>
        </p:txBody>
      </p:sp>
      <p:grpSp>
        <p:nvGrpSpPr>
          <p:cNvPr id="86022" name="Group 7"/>
          <p:cNvGrpSpPr>
            <a:grpSpLocks/>
          </p:cNvGrpSpPr>
          <p:nvPr/>
        </p:nvGrpSpPr>
        <p:grpSpPr bwMode="auto">
          <a:xfrm>
            <a:off x="809625" y="201613"/>
            <a:ext cx="8529638" cy="4294187"/>
            <a:chOff x="809625" y="255293"/>
            <a:chExt cx="8529638" cy="4295159"/>
          </a:xfrm>
        </p:grpSpPr>
        <p:pic>
          <p:nvPicPr>
            <p:cNvPr id="86023" name="Picture 4" descr="Figure 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881" y="255293"/>
              <a:ext cx="6249877" cy="429515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024" name="TextBox 2"/>
            <p:cNvSpPr txBox="1">
              <a:spLocks noChangeArrowheads="1"/>
            </p:cNvSpPr>
            <p:nvPr/>
          </p:nvSpPr>
          <p:spPr bwMode="auto">
            <a:xfrm>
              <a:off x="809625" y="318535"/>
              <a:ext cx="8529638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>
                  <a:latin typeface="Myriad Pro" charset="0"/>
                  <a:cs typeface="Myriad Pro" charset="0"/>
                </a:rPr>
                <a:t>Food labeling activity—2013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74154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GMO Labeling- These Numbers Will Astound You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704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Rectangle 4"/>
          <p:cNvSpPr>
            <a:spLocks noChangeArrowheads="1"/>
          </p:cNvSpPr>
          <p:nvPr/>
        </p:nvSpPr>
        <p:spPr bwMode="auto">
          <a:xfrm>
            <a:off x="7913688" y="6143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 Box 6"/>
          <p:cNvSpPr txBox="1">
            <a:spLocks noChangeArrowheads="1"/>
          </p:cNvSpPr>
          <p:nvPr/>
        </p:nvSpPr>
        <p:spPr bwMode="auto">
          <a:xfrm>
            <a:off x="2597150" y="6316663"/>
            <a:ext cx="7065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000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SOURCE: “</a:t>
            </a:r>
            <a:r>
              <a:rPr lang="en-US" altLang="ja-JP" sz="1000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GMO Labeling: These Numbers Will Astound You</a:t>
            </a:r>
            <a:r>
              <a:rPr lang="en-US" sz="1000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”</a:t>
            </a:r>
            <a:r>
              <a:rPr lang="en-US" altLang="ja-JP" sz="1000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, The Motley Fool, 2/7/15</a:t>
            </a:r>
          </a:p>
          <a:p>
            <a:pPr algn="r" eaLnBrk="1" hangingPunct="1"/>
            <a:r>
              <a:rPr lang="en-US" sz="1000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http://www.fool.com/server/printarticle.aspx?file=/investing/general/2015/02/07/gmo-labeling-these-numbers-will-astound-you.aspx</a:t>
            </a:r>
          </a:p>
        </p:txBody>
      </p:sp>
      <p:sp>
        <p:nvSpPr>
          <p:cNvPr id="88069" name="Text Box 6"/>
          <p:cNvSpPr txBox="1">
            <a:spLocks noChangeArrowheads="1"/>
          </p:cNvSpPr>
          <p:nvPr/>
        </p:nvSpPr>
        <p:spPr bwMode="auto">
          <a:xfrm>
            <a:off x="1960563" y="6684963"/>
            <a:ext cx="7678737" cy="246062"/>
          </a:xfrm>
          <a:prstGeom prst="rect">
            <a:avLst/>
          </a:prstGeom>
          <a:solidFill>
            <a:schemeClr val="bg2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000" i="1">
                <a:solidFill>
                  <a:srgbClr val="FFFFFF"/>
                </a:solidFill>
                <a:cs typeface="Times" charset="0"/>
              </a:rPr>
              <a:t>SOURCE: Costanigro, M. and Lusk, J.I. 2014. The signaling effect of mandatory labels on genetically engineered food. Food Policy 49: 259-267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8850" y="458788"/>
            <a:ext cx="8364538" cy="954107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22228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N</a:t>
            </a:r>
            <a:r>
              <a:rPr lang="en-US" sz="2800" b="1" dirty="0" smtClean="0">
                <a:solidFill>
                  <a:srgbClr val="22228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on</a:t>
            </a:r>
            <a:r>
              <a:rPr lang="en-US" sz="2800" b="1" dirty="0">
                <a:solidFill>
                  <a:srgbClr val="22228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-legislative labeling </a:t>
            </a:r>
            <a:r>
              <a:rPr lang="en-US" sz="2800" b="1" dirty="0" smtClean="0">
                <a:solidFill>
                  <a:srgbClr val="22228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efforts have arisen, </a:t>
            </a:r>
            <a:r>
              <a:rPr lang="en-US" sz="2800" b="1" dirty="0">
                <a:solidFill>
                  <a:srgbClr val="22228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like the popular Non-GMO Project </a:t>
            </a:r>
            <a:r>
              <a:rPr lang="en-US" sz="2800" b="1" dirty="0" smtClean="0">
                <a:solidFill>
                  <a:srgbClr val="22228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label</a:t>
            </a:r>
            <a:endParaRPr lang="en-US" sz="2800" b="1" dirty="0">
              <a:solidFill>
                <a:srgbClr val="22228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5527280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4"/>
          <p:cNvSpPr>
            <a:spLocks noChangeArrowheads="1"/>
          </p:cNvSpPr>
          <p:nvPr/>
        </p:nvSpPr>
        <p:spPr bwMode="auto">
          <a:xfrm>
            <a:off x="7913688" y="6143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901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6"/>
          <p:cNvSpPr txBox="1">
            <a:spLocks noChangeArrowheads="1"/>
          </p:cNvSpPr>
          <p:nvPr/>
        </p:nvSpPr>
        <p:spPr bwMode="auto">
          <a:xfrm>
            <a:off x="2014538" y="6338888"/>
            <a:ext cx="7680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000" i="1"/>
              <a:t>SOURCE: “U.S. action on GMOs stops far short of mandatory labels”, San Francisco Chronicle, 5/14/15. </a:t>
            </a:r>
          </a:p>
          <a:p>
            <a:pPr algn="r" eaLnBrk="1" hangingPunct="1"/>
            <a:r>
              <a:rPr lang="en-US" sz="1000" i="1"/>
              <a:t>http://www.sfgate.com/science/article/U-S-plan-to-vouch-for-GMO-free-foods-disappoints-6264407.php</a:t>
            </a:r>
          </a:p>
        </p:txBody>
      </p:sp>
      <p:sp>
        <p:nvSpPr>
          <p:cNvPr id="90117" name="TextBox 11"/>
          <p:cNvSpPr txBox="1">
            <a:spLocks noChangeArrowheads="1"/>
          </p:cNvSpPr>
          <p:nvPr/>
        </p:nvSpPr>
        <p:spPr bwMode="auto">
          <a:xfrm>
            <a:off x="446088" y="639473"/>
            <a:ext cx="9474200" cy="18158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>
                <a:latin typeface="Chalkboard"/>
                <a:cs typeface="Chalkboard"/>
              </a:rPr>
              <a:t>USDA now </a:t>
            </a:r>
            <a:r>
              <a:rPr lang="en-US" sz="2800" b="1" i="1" dirty="0" smtClean="0">
                <a:latin typeface="Chalkboard"/>
                <a:cs typeface="Chalkboard"/>
              </a:rPr>
              <a:t>offers voluntary, for-a-fee verification of </a:t>
            </a:r>
            <a:r>
              <a:rPr lang="en-US" sz="2800" b="1" i="1" dirty="0">
                <a:latin typeface="Chalkboard"/>
                <a:cs typeface="Chalkboard"/>
              </a:rPr>
              <a:t>food companies’ claims that products contain no </a:t>
            </a:r>
            <a:r>
              <a:rPr lang="en-US" sz="2800" b="1" i="1" dirty="0" smtClean="0">
                <a:latin typeface="Chalkboard"/>
                <a:cs typeface="Chalkboard"/>
              </a:rPr>
              <a:t>GMO’s </a:t>
            </a:r>
            <a:r>
              <a:rPr lang="en-US" sz="2800" b="1" i="1" dirty="0">
                <a:latin typeface="Chalkboard"/>
                <a:cs typeface="Chalkboard"/>
              </a:rPr>
              <a:t>-</a:t>
            </a:r>
            <a:r>
              <a:rPr lang="en-US" sz="2800" b="1" i="1" dirty="0" smtClean="0">
                <a:latin typeface="Chalkboard"/>
                <a:cs typeface="Chalkboard"/>
              </a:rPr>
              <a:t> part of their audit program that verifies “grass-fed, antibiotic-free and humanely raised”</a:t>
            </a:r>
            <a:endParaRPr lang="en-US" sz="2800" b="1" i="1" dirty="0">
              <a:latin typeface="Chalkboard"/>
              <a:cs typeface="Chalkboard"/>
            </a:endParaRPr>
          </a:p>
        </p:txBody>
      </p:sp>
      <p:pic>
        <p:nvPicPr>
          <p:cNvPr id="90118" name="Picture 9" descr="Process-Verified-logo COLO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28" y="2695374"/>
            <a:ext cx="31718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33369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6" descr="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TextBox 6"/>
          <p:cNvSpPr txBox="1">
            <a:spLocks noChangeArrowheads="1"/>
          </p:cNvSpPr>
          <p:nvPr/>
        </p:nvSpPr>
        <p:spPr bwMode="auto">
          <a:xfrm>
            <a:off x="2019300" y="73279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2163" name="TextBox 8"/>
          <p:cNvSpPr txBox="1">
            <a:spLocks noChangeArrowheads="1"/>
          </p:cNvSpPr>
          <p:nvPr/>
        </p:nvSpPr>
        <p:spPr bwMode="auto">
          <a:xfrm>
            <a:off x="6002338" y="1181100"/>
            <a:ext cx="185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533400" y="6324600"/>
            <a:ext cx="9175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000" i="1" dirty="0">
                <a:solidFill>
                  <a:schemeClr val="bg1"/>
                </a:solidFill>
                <a:ea typeface="+mn-ea"/>
                <a:cs typeface="+mn-cs"/>
              </a:rPr>
              <a:t>SOURCE: “Food industry seeks voluntary GMO labeling”, Washington Post, February 6, 2014.</a:t>
            </a:r>
          </a:p>
          <a:p>
            <a:pPr algn="r">
              <a:defRPr/>
            </a:pPr>
            <a:r>
              <a:rPr lang="en-US" sz="1000" i="1" dirty="0">
                <a:solidFill>
                  <a:schemeClr val="bg1"/>
                </a:solidFill>
                <a:ea typeface="+mn-ea"/>
                <a:cs typeface="+mn-cs"/>
              </a:rPr>
              <a:t>http://www.washingtonpost.com/politics/federal_government/food-companies-propose-voluntary-gmo-labels/2014/02/06/78d2487c-8f4e-11e3-878e-d76656564a01_story.html</a:t>
            </a:r>
          </a:p>
        </p:txBody>
      </p:sp>
      <p:pic>
        <p:nvPicPr>
          <p:cNvPr id="9216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3" name="TextBox 4"/>
          <p:cNvSpPr txBox="1">
            <a:spLocks noChangeArrowheads="1"/>
          </p:cNvSpPr>
          <p:nvPr/>
        </p:nvSpPr>
        <p:spPr bwMode="auto">
          <a:xfrm>
            <a:off x="4845854" y="444500"/>
            <a:ext cx="4922374" cy="4031873"/>
          </a:xfrm>
          <a:prstGeom prst="rect">
            <a:avLst/>
          </a:prstGeom>
          <a:solidFill>
            <a:srgbClr val="FFFFFF"/>
          </a:solidFill>
          <a:ln w="28575">
            <a:solidFill>
              <a:srgbClr val="00CC99"/>
            </a:solidFill>
            <a:miter lim="800000"/>
            <a:headEnd/>
            <a:tailEnd/>
          </a:ln>
        </p:spPr>
        <p:txBody>
          <a:bodyPr wrap="square" lIns="182880" tIns="91440" rIns="182880" bIns="914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Also there is </a:t>
            </a:r>
            <a:r>
              <a:rPr lang="en-US" b="1" u="sng" dirty="0" smtClean="0">
                <a:solidFill>
                  <a:srgbClr val="000090"/>
                </a:solidFill>
                <a:latin typeface="Chalkboard"/>
                <a:cs typeface="Chalkboard"/>
              </a:rPr>
              <a:t>HR1599</a:t>
            </a: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: </a:t>
            </a:r>
          </a:p>
          <a:p>
            <a:pPr marL="284163" indent="-284163" eaLnBrk="1" hangingPunct="1">
              <a:buFont typeface="Arial"/>
              <a:buChar char="•"/>
              <a:defRPr/>
            </a:pP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Requires safety reviews of GE foods before sale</a:t>
            </a:r>
          </a:p>
          <a:p>
            <a:pPr marL="284163" indent="-284163" eaLnBrk="1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Prevents states from having their own labeling laws</a:t>
            </a:r>
          </a:p>
          <a:p>
            <a:pPr marL="284163" indent="-284163" eaLnBrk="1" hangingPunct="1">
              <a:spcAft>
                <a:spcPts val="120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FDA can’t require labeling for GE foods only because they’re engineered</a:t>
            </a:r>
          </a:p>
          <a:p>
            <a:pPr algn="ctr" eaLnBrk="1" hangingPunct="1">
              <a:defRPr/>
            </a:pP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Passed in House; awaiting Senate consideration</a:t>
            </a:r>
          </a:p>
        </p:txBody>
      </p:sp>
      <p:sp>
        <p:nvSpPr>
          <p:cNvPr id="106504" name="TextBox 4"/>
          <p:cNvSpPr txBox="1">
            <a:spLocks noChangeArrowheads="1"/>
          </p:cNvSpPr>
          <p:nvPr/>
        </p:nvSpPr>
        <p:spPr bwMode="auto">
          <a:xfrm>
            <a:off x="5034382" y="4904884"/>
            <a:ext cx="4622722" cy="92333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 lIns="182880" tIns="91440" rIns="182880" bIns="914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22228B"/>
                </a:solidFill>
                <a:latin typeface="Chalkboard"/>
                <a:cs typeface="Chalkboard"/>
              </a:rPr>
              <a:t>So, labeling issue has not yet been resolved.</a:t>
            </a:r>
          </a:p>
        </p:txBody>
      </p:sp>
      <p:pic>
        <p:nvPicPr>
          <p:cNvPr id="92168" name="Picture 1" descr="Pompeo Bill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90" y="952553"/>
            <a:ext cx="4050575" cy="456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2127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80598"/>
            <a:ext cx="10311662" cy="6938598"/>
            <a:chOff x="0" y="-80598"/>
            <a:chExt cx="10311662" cy="6938598"/>
          </a:xfrm>
        </p:grpSpPr>
        <p:sp>
          <p:nvSpPr>
            <p:cNvPr id="738307" name="Text Box 3"/>
            <p:cNvSpPr txBox="1">
              <a:spLocks noChangeArrowheads="1"/>
            </p:cNvSpPr>
            <p:nvPr/>
          </p:nvSpPr>
          <p:spPr bwMode="auto">
            <a:xfrm>
              <a:off x="1200150" y="3238500"/>
              <a:ext cx="1841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latin typeface="Times New Roman" charset="0"/>
                <a:cs typeface="+mn-cs"/>
              </a:endParaRPr>
            </a:p>
          </p:txBody>
        </p:sp>
        <p:sp>
          <p:nvSpPr>
            <p:cNvPr id="738309" name="Text Box 5"/>
            <p:cNvSpPr txBox="1">
              <a:spLocks noChangeArrowheads="1"/>
            </p:cNvSpPr>
            <p:nvPr/>
          </p:nvSpPr>
          <p:spPr bwMode="auto">
            <a:xfrm>
              <a:off x="5483225" y="5041900"/>
              <a:ext cx="4559300" cy="1570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Peggy G. Lemaux</a:t>
              </a:r>
            </a:p>
            <a:p>
              <a:pPr eaLnBrk="0" hangingPunct="0">
                <a:defRPr/>
              </a:pPr>
              <a:r>
                <a:rPr lang="en-US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University of California, Berkeley</a:t>
              </a:r>
            </a:p>
            <a:p>
              <a:pPr eaLnBrk="0" hangingPunct="0">
                <a:defRPr/>
              </a:pPr>
              <a:r>
                <a:rPr lang="en-US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http:/</a:t>
              </a:r>
              <a:r>
                <a:rPr lang="en-US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ucbiotech.org</a:t>
              </a:r>
              <a:endPara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  <a:p>
              <a:pPr eaLnBrk="0" hangingPunct="0">
                <a:defRPr/>
              </a:pPr>
              <a:r>
                <a:rPr lang="en-US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http://</a:t>
              </a:r>
              <a:r>
                <a:rPr lang="en-US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pmb.berkeley.edu</a:t>
              </a:r>
              <a:r>
                <a:rPr lang="en-US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/</a:t>
              </a:r>
              <a:r>
                <a:rPr lang="en-US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lemaux</a:t>
              </a:r>
              <a:endPara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pic>
          <p:nvPicPr>
            <p:cNvPr id="1434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5513" y="5870575"/>
              <a:ext cx="327025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3" name="WordArt 8" descr="Narrow vertical"/>
            <p:cNvSpPr>
              <a:spLocks noChangeArrowheads="1" noChangeShapeType="1" noTextEdit="1"/>
            </p:cNvSpPr>
            <p:nvPr/>
          </p:nvSpPr>
          <p:spPr bwMode="auto">
            <a:xfrm>
              <a:off x="401638" y="347663"/>
              <a:ext cx="9305925" cy="1089025"/>
            </a:xfrm>
            <a:prstGeom prst="rect">
              <a:avLst/>
            </a:prstGeom>
          </p:spPr>
          <p:txBody>
            <a:bodyPr wrap="none" fromWordArt="1">
              <a:prstTxWarp prst="textCurveUp">
                <a:avLst>
                  <a:gd name="adj" fmla="val 40356"/>
                </a:avLst>
              </a:prstTxWarp>
            </a:bodyPr>
            <a:lstStyle/>
            <a:p>
              <a:pPr algn="ctr"/>
              <a:endParaRPr lang="en-US" sz="40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6662" dir="2115817" algn="ctr" rotWithShape="0">
                    <a:srgbClr val="000000">
                      <a:alpha val="79999"/>
                    </a:srgbClr>
                  </a:outerShdw>
                </a:effectLst>
                <a:latin typeface="Arial Black"/>
                <a:ea typeface="Arial Black"/>
                <a:cs typeface="Arial Black"/>
              </a:endParaRPr>
            </a:p>
            <a:p>
              <a:pPr algn="ctr"/>
              <a:endParaRPr lang="en-US" sz="40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6662" dir="2115817" algn="ctr" rotWithShape="0">
                    <a:srgbClr val="000000">
                      <a:alpha val="79999"/>
                    </a:srgbClr>
                  </a:outerShdw>
                </a:effectLst>
                <a:latin typeface="Arial Black"/>
                <a:ea typeface="Arial Black"/>
                <a:cs typeface="Arial Black"/>
              </a:endParaRPr>
            </a:p>
          </p:txBody>
        </p:sp>
        <p:pic>
          <p:nvPicPr>
            <p:cNvPr id="14339" name="Picture 11" descr="flower fruit veggie coll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9327" y="3821987"/>
              <a:ext cx="5342335" cy="3036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0" y="-80598"/>
              <a:ext cx="10287000" cy="6938598"/>
              <a:chOff x="0" y="-80598"/>
              <a:chExt cx="10287000" cy="6938598"/>
            </a:xfrm>
          </p:grpSpPr>
          <p:pic>
            <p:nvPicPr>
              <p:cNvPr id="14346" name="Picture 16" descr="96c0783-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8724" y="1"/>
                <a:ext cx="2007959" cy="3324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37" name="Picture 2" descr="DSCN008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11525"/>
                <a:ext cx="5043312" cy="3546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1" name="Picture 13" descr="_DSC231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51769" flipH="1">
                <a:off x="4232444" y="676805"/>
                <a:ext cx="3932238" cy="2417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4" name="Picture 14" descr="green-ice--web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0832" y="-63500"/>
                <a:ext cx="2876168" cy="390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8319" name="Picture 1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3156693" cy="33534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5" name="TextBox 24"/>
          <p:cNvSpPr txBox="1"/>
          <p:nvPr/>
        </p:nvSpPr>
        <p:spPr>
          <a:xfrm>
            <a:off x="2507097" y="124740"/>
            <a:ext cx="3491819" cy="492443"/>
          </a:xfrm>
          <a:prstGeom prst="rect">
            <a:avLst/>
          </a:prstGeom>
          <a:solidFill>
            <a:srgbClr val="FEFCFC"/>
          </a:soli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000090"/>
                </a:solidFill>
                <a:latin typeface="Chalkboard"/>
                <a:cs typeface="Chalkboard"/>
              </a:rPr>
              <a:t>What Will I Cover?</a:t>
            </a:r>
            <a:endParaRPr lang="en-US" sz="2600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687741" y="940861"/>
            <a:ext cx="6998789" cy="892552"/>
          </a:xfrm>
          <a:prstGeom prst="rect">
            <a:avLst/>
          </a:prstGeom>
          <a:solidFill>
            <a:srgbClr val="FEFCFC"/>
          </a:solidFill>
          <a:ln w="19050" cmpd="sng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465138" indent="-465138"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622300"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600" b="1" dirty="0">
                <a:solidFill>
                  <a:srgbClr val="000090"/>
                </a:solidFill>
                <a:latin typeface="Chalkboard"/>
                <a:cs typeface="Chalkboard"/>
              </a:rPr>
              <a:t>What is genetic </a:t>
            </a:r>
            <a:r>
              <a:rPr lang="en-US" sz="2600" b="1" dirty="0" smtClean="0">
                <a:solidFill>
                  <a:srgbClr val="000090"/>
                </a:solidFill>
                <a:latin typeface="Chalkboard"/>
                <a:cs typeface="Chalkboard"/>
              </a:rPr>
              <a:t>modification, </a:t>
            </a:r>
            <a:r>
              <a:rPr lang="en-US" sz="2600" b="1" dirty="0">
                <a:solidFill>
                  <a:srgbClr val="000090"/>
                </a:solidFill>
                <a:latin typeface="Chalkboard"/>
                <a:cs typeface="Chalkboard"/>
              </a:rPr>
              <a:t>genetic </a:t>
            </a:r>
            <a:r>
              <a:rPr lang="en-US" sz="2600" b="1" dirty="0" smtClean="0">
                <a:solidFill>
                  <a:srgbClr val="000090"/>
                </a:solidFill>
                <a:latin typeface="Chalkboard"/>
                <a:cs typeface="Chalkboard"/>
              </a:rPr>
              <a:t>engineering (GE), </a:t>
            </a:r>
            <a:r>
              <a:rPr lang="en-US" sz="2600" b="1" dirty="0">
                <a:solidFill>
                  <a:srgbClr val="000090"/>
                </a:solidFill>
                <a:latin typeface="Chalkboard"/>
                <a:cs typeface="Chalkboard"/>
              </a:rPr>
              <a:t>biotechnology, </a:t>
            </a:r>
            <a:r>
              <a:rPr lang="en-US" sz="2600" b="1" dirty="0" smtClean="0">
                <a:solidFill>
                  <a:srgbClr val="000090"/>
                </a:solidFill>
                <a:latin typeface="Chalkboard"/>
                <a:cs typeface="Chalkboard"/>
              </a:rPr>
              <a:t>GMO?</a:t>
            </a:r>
            <a:endParaRPr lang="en-US" sz="2600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638952" y="2303653"/>
            <a:ext cx="7456852" cy="892552"/>
          </a:xfrm>
          <a:prstGeom prst="rect">
            <a:avLst/>
          </a:prstGeom>
          <a:solidFill>
            <a:srgbClr val="FEFCFC"/>
          </a:solidFill>
          <a:ln w="19050" cmpd="sng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600" b="1" dirty="0" smtClean="0">
                <a:solidFill>
                  <a:srgbClr val="000090"/>
                </a:solidFill>
                <a:latin typeface="Chalkboard"/>
                <a:cs typeface="Chalkboard"/>
              </a:rPr>
              <a:t>What GMO (genetically engineered, GE) crops</a:t>
            </a:r>
          </a:p>
          <a:p>
            <a:pPr>
              <a:spcBef>
                <a:spcPts val="0"/>
              </a:spcBef>
              <a:defRPr/>
            </a:pPr>
            <a:r>
              <a:rPr lang="en-US" sz="2600" b="1" dirty="0">
                <a:solidFill>
                  <a:srgbClr val="000090"/>
                </a:solidFill>
                <a:latin typeface="Chalkboard"/>
                <a:cs typeface="Chalkboard"/>
              </a:rPr>
              <a:t> </a:t>
            </a:r>
            <a:r>
              <a:rPr lang="en-US" sz="2600" b="1" dirty="0" smtClean="0">
                <a:solidFill>
                  <a:srgbClr val="000090"/>
                </a:solidFill>
                <a:latin typeface="Chalkboard"/>
                <a:cs typeface="Chalkboard"/>
              </a:rPr>
              <a:t>  are commercial? What’s </a:t>
            </a:r>
            <a:r>
              <a:rPr lang="en-US" sz="2600" b="1" dirty="0">
                <a:solidFill>
                  <a:srgbClr val="000090"/>
                </a:solidFill>
                <a:latin typeface="Chalkboard"/>
                <a:cs typeface="Chalkboard"/>
              </a:rPr>
              <a:t>in the pipeline?</a:t>
            </a: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638952" y="3660089"/>
            <a:ext cx="8210807" cy="492443"/>
          </a:xfrm>
          <a:prstGeom prst="rect">
            <a:avLst/>
          </a:prstGeom>
          <a:solidFill>
            <a:srgbClr val="FEFCFC"/>
          </a:solidFill>
          <a:ln w="19050" cmpd="sng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600" b="1" dirty="0" smtClean="0">
                <a:solidFill>
                  <a:srgbClr val="000090"/>
                </a:solidFill>
                <a:latin typeface="Chalkboard"/>
                <a:cs typeface="Chalkboard"/>
              </a:rPr>
              <a:t>How are GE crops and foods regulated? Problems?</a:t>
            </a:r>
            <a:endParaRPr lang="en-US" sz="2600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633258" y="4678491"/>
            <a:ext cx="7688246" cy="892552"/>
          </a:xfrm>
          <a:prstGeom prst="rect">
            <a:avLst/>
          </a:prstGeom>
          <a:solidFill>
            <a:srgbClr val="FEFCFC"/>
          </a:solidFill>
          <a:ln w="19050" cmpd="sng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600" b="1" dirty="0" smtClean="0">
                <a:solidFill>
                  <a:srgbClr val="000090"/>
                </a:solidFill>
                <a:latin typeface="Chalkboard"/>
                <a:cs typeface="Chalkboard"/>
              </a:rPr>
              <a:t>What </a:t>
            </a:r>
            <a:r>
              <a:rPr lang="en-US" sz="2600" b="1" dirty="0">
                <a:solidFill>
                  <a:srgbClr val="000090"/>
                </a:solidFill>
                <a:latin typeface="Chalkboard"/>
                <a:cs typeface="Chalkboard"/>
              </a:rPr>
              <a:t>are </a:t>
            </a:r>
            <a:r>
              <a:rPr lang="en-US" sz="2600" b="1" dirty="0" smtClean="0">
                <a:solidFill>
                  <a:srgbClr val="000090"/>
                </a:solidFill>
                <a:latin typeface="Chalkboard"/>
                <a:cs typeface="Chalkboard"/>
              </a:rPr>
              <a:t>some food safety and environmental</a:t>
            </a:r>
          </a:p>
          <a:p>
            <a:pPr>
              <a:spcBef>
                <a:spcPts val="0"/>
              </a:spcBef>
              <a:defRPr/>
            </a:pPr>
            <a:r>
              <a:rPr lang="en-US" sz="2600" b="1" dirty="0">
                <a:solidFill>
                  <a:srgbClr val="000090"/>
                </a:solidFill>
                <a:latin typeface="Chalkboard"/>
                <a:cs typeface="Chalkboard"/>
              </a:rPr>
              <a:t> </a:t>
            </a:r>
            <a:r>
              <a:rPr lang="en-US" sz="2600" b="1" dirty="0" smtClean="0">
                <a:solidFill>
                  <a:srgbClr val="000090"/>
                </a:solidFill>
                <a:latin typeface="Chalkboard"/>
                <a:cs typeface="Chalkboard"/>
              </a:rPr>
              <a:t>  issues? </a:t>
            </a:r>
            <a:endParaRPr lang="en-US" sz="2600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40373982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7025" y="1274012"/>
            <a:ext cx="9959975" cy="4178300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/>
                <a:cs typeface="Chalkboard"/>
              </a:rPr>
              <a:t>Loss of efficacy </a:t>
            </a:r>
            <a:r>
              <a:rPr lang="en-US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/>
                <a:cs typeface="Chalkboard"/>
              </a:rPr>
              <a:t>of engineered trait?</a:t>
            </a:r>
          </a:p>
          <a:p>
            <a:pPr>
              <a:lnSpc>
                <a:spcPct val="120000"/>
              </a:lnSpc>
              <a:defRPr/>
            </a:pPr>
            <a:r>
              <a:rPr lang="en-US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/>
                <a:cs typeface="Chalkboard"/>
              </a:rPr>
              <a:t>Property rights (gene patents)?</a:t>
            </a:r>
          </a:p>
          <a:p>
            <a:pPr>
              <a:lnSpc>
                <a:spcPct val="120000"/>
              </a:lnSpc>
              <a:defRPr/>
            </a:pPr>
            <a:r>
              <a:rPr 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/>
                <a:cs typeface="Chalkboard"/>
              </a:rPr>
              <a:t>Transfer </a:t>
            </a:r>
            <a:r>
              <a:rPr lang="en-US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/>
                <a:cs typeface="Chalkboard"/>
              </a:rPr>
              <a:t>of engineered genes to non-GMO/organic crops?</a:t>
            </a:r>
          </a:p>
          <a:p>
            <a:pPr>
              <a:lnSpc>
                <a:spcPct val="120000"/>
              </a:lnSpc>
              <a:defRPr/>
            </a:pPr>
            <a:r>
              <a:rPr lang="en-US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/>
                <a:cs typeface="Chalkboard"/>
              </a:rPr>
              <a:t>Spread of pharmaceutical genes into </a:t>
            </a:r>
            <a:r>
              <a:rPr 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/>
                <a:cs typeface="Chalkboard"/>
              </a:rPr>
              <a:t>crops</a:t>
            </a:r>
            <a:r>
              <a:rPr lang="en-US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/>
                <a:cs typeface="Chalkboard"/>
              </a:rPr>
              <a:t>?</a:t>
            </a:r>
          </a:p>
          <a:p>
            <a:pPr>
              <a:lnSpc>
                <a:spcPct val="120000"/>
              </a:lnSpc>
              <a:defRPr/>
            </a:pPr>
            <a:r>
              <a:rPr lang="en-US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/>
                <a:cs typeface="Chalkboard"/>
              </a:rPr>
              <a:t>Loss of genetic diversity</a:t>
            </a:r>
            <a:r>
              <a:rPr 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/>
                <a:cs typeface="Chalkboard"/>
              </a:rPr>
              <a:t>?</a:t>
            </a:r>
            <a:endParaRPr lang="en-US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/>
              <a:cs typeface="Chalkboard"/>
            </a:endParaRPr>
          </a:p>
        </p:txBody>
      </p:sp>
      <p:pic>
        <p:nvPicPr>
          <p:cNvPr id="829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70861" y="475721"/>
            <a:ext cx="9872941" cy="584776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9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3200" b="1" i="1" dirty="0" smtClean="0">
                <a:solidFill>
                  <a:srgbClr val="000090"/>
                </a:solidFill>
                <a:latin typeface="Chalkboard"/>
                <a:cs typeface="Chalkboard"/>
              </a:rPr>
              <a:t>What are environmental and economic issues?</a:t>
            </a:r>
            <a:endParaRPr lang="en-US" sz="3200" b="1" i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942210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0881" y="-19251"/>
            <a:ext cx="11867882" cy="687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113" y="5791200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68325" y="668338"/>
            <a:ext cx="9069388" cy="5214937"/>
            <a:chOff x="567929" y="668338"/>
            <a:chExt cx="9068991" cy="5214584"/>
          </a:xfrm>
        </p:grpSpPr>
        <p:sp>
          <p:nvSpPr>
            <p:cNvPr id="741382" name="Text Box 6"/>
            <p:cNvSpPr txBox="1">
              <a:spLocks noChangeArrowheads="1"/>
            </p:cNvSpPr>
            <p:nvPr/>
          </p:nvSpPr>
          <p:spPr bwMode="auto">
            <a:xfrm>
              <a:off x="567929" y="668338"/>
              <a:ext cx="9068991" cy="1384206"/>
            </a:xfrm>
            <a:prstGeom prst="rect">
              <a:avLst/>
            </a:prstGeom>
            <a:solidFill>
              <a:srgbClr val="005400"/>
            </a:solidFill>
            <a:ln w="1905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ts val="0"/>
                </a:spcBef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halkboard"/>
                  <a:cs typeface="Chalkboard"/>
                </a:rPr>
                <a:t>Insect Resistance</a:t>
              </a:r>
            </a:p>
            <a:p>
              <a:pPr algn="ctr">
                <a:spcBef>
                  <a:spcPts val="0"/>
                </a:spcBef>
                <a:defRPr/>
              </a:pPr>
              <a:r>
                <a:rPr lang="en-US" sz="2600" dirty="0" err="1">
                  <a:solidFill>
                    <a:schemeClr val="bg1"/>
                  </a:solidFill>
                  <a:latin typeface="Chalkboard"/>
                  <a:cs typeface="Chalkboard"/>
                </a:rPr>
                <a:t>B.t</a:t>
              </a:r>
              <a:r>
                <a:rPr lang="en-US" sz="2600" dirty="0">
                  <a:solidFill>
                    <a:schemeClr val="bg1"/>
                  </a:solidFill>
                  <a:latin typeface="Chalkboard"/>
                  <a:cs typeface="Chalkboard"/>
                </a:rPr>
                <a:t>. cotton and corn engineered for insect resistance with gene(s) from naturally occurring bacterium. 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960025" y="5390830"/>
              <a:ext cx="8295912" cy="492092"/>
            </a:xfrm>
            <a:prstGeom prst="rect">
              <a:avLst/>
            </a:prstGeom>
            <a:solidFill>
              <a:srgbClr val="005400"/>
            </a:solidFill>
            <a:ln w="1905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600" b="1" dirty="0">
                  <a:solidFill>
                    <a:schemeClr val="bg1"/>
                  </a:solidFill>
                  <a:latin typeface="Chalkboard"/>
                  <a:cs typeface="Chalkboard"/>
                </a:rPr>
                <a:t>To date minimal insect resistance has occurred</a:t>
              </a:r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12825" y="2459038"/>
            <a:ext cx="8337550" cy="107721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22228B"/>
                </a:solidFill>
                <a:latin typeface="Chalkboard"/>
                <a:cs typeface="Chalkboard"/>
              </a:rPr>
              <a:t>Development of </a:t>
            </a:r>
            <a:r>
              <a:rPr lang="en-US" sz="3200" b="1" dirty="0" smtClean="0">
                <a:solidFill>
                  <a:srgbClr val="22228B"/>
                </a:solidFill>
                <a:latin typeface="Chalkboard"/>
                <a:cs typeface="Chalkboard"/>
              </a:rPr>
              <a:t>resistant insects of herbicide</a:t>
            </a:r>
            <a:r>
              <a:rPr lang="en-US" sz="3200" b="1" dirty="0">
                <a:solidFill>
                  <a:srgbClr val="22228B"/>
                </a:solidFill>
                <a:latin typeface="Chalkboard"/>
                <a:cs typeface="Chalkboard"/>
              </a:rPr>
              <a:t>-tolerant </a:t>
            </a:r>
            <a:r>
              <a:rPr lang="en-US" sz="3200" b="1" dirty="0" smtClean="0">
                <a:solidFill>
                  <a:srgbClr val="22228B"/>
                </a:solidFill>
                <a:latin typeface="Chalkboard"/>
                <a:cs typeface="Chalkboard"/>
              </a:rPr>
              <a:t>weeds</a:t>
            </a:r>
            <a:endParaRPr lang="en-US" sz="3200" b="1" dirty="0">
              <a:solidFill>
                <a:srgbClr val="22228B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2745280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5" descr="402570236_0e780f2b56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6663" y="0"/>
            <a:ext cx="17916526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Rectangle 4"/>
          <p:cNvSpPr>
            <a:spLocks noChangeArrowheads="1"/>
          </p:cNvSpPr>
          <p:nvPr/>
        </p:nvSpPr>
        <p:spPr bwMode="auto">
          <a:xfrm>
            <a:off x="7913688" y="614362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3355975" y="6170613"/>
            <a:ext cx="6831013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10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SOURCE: </a:t>
            </a:r>
            <a:r>
              <a:rPr lang="en-US" sz="1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“Groups seek glyphosate limits to protect </a:t>
            </a:r>
            <a:r>
              <a:rPr lang="en-US" sz="10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butterflies”, Capital Press, September 3, 2014</a:t>
            </a:r>
          </a:p>
          <a:p>
            <a:pPr algn="r">
              <a:defRPr/>
            </a:pPr>
            <a:r>
              <a:rPr lang="en-US" sz="1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http://www.capitalpress.com/Nation_World/Nation/20140903/groups-seek-glyphosate-limits-to-protect-butterflies</a:t>
            </a:r>
            <a:endParaRPr lang="en-US" sz="1000" i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83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75" y="280988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apital Press glyphosate limit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88" y="263525"/>
            <a:ext cx="4887912" cy="4191000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711854" y="3534305"/>
            <a:ext cx="7358062" cy="2677656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22228B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srgbClr val="22228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B.t</a:t>
            </a:r>
            <a:r>
              <a:rPr lang="en-US" sz="2800" b="1" dirty="0" smtClean="0">
                <a:solidFill>
                  <a:srgbClr val="22228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. originally thought to be detrimental to Monarch butterfly larvae but extensive research established minimal harm. But issue resurfaces </a:t>
            </a:r>
            <a:r>
              <a:rPr lang="en-US" sz="2800" b="1" dirty="0">
                <a:solidFill>
                  <a:srgbClr val="22228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due to </a:t>
            </a:r>
            <a:r>
              <a:rPr lang="en-US" sz="2800" b="1" dirty="0" smtClean="0">
                <a:solidFill>
                  <a:srgbClr val="22228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Roundup’s impact </a:t>
            </a:r>
            <a:r>
              <a:rPr lang="en-US" sz="2800" b="1" dirty="0">
                <a:solidFill>
                  <a:srgbClr val="22228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"/>
                <a:cs typeface="Chalkboard"/>
              </a:rPr>
              <a:t>on milkweed – an exclusive feedstock for butterfly larvae</a:t>
            </a:r>
          </a:p>
        </p:txBody>
      </p:sp>
    </p:spTree>
    <p:extLst>
      <p:ext uri="{BB962C8B-B14F-4D97-AF65-F5344CB8AC3E}">
        <p14:creationId xmlns:p14="http://schemas.microsoft.com/office/powerpoint/2010/main" val="22749168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8" descr="Bt_cotton field comb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rgbClr val="0A2E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 Box 5"/>
          <p:cNvSpPr txBox="1">
            <a:spLocks noChangeArrowheads="1"/>
          </p:cNvSpPr>
          <p:nvPr/>
        </p:nvSpPr>
        <p:spPr bwMode="auto">
          <a:xfrm>
            <a:off x="2312988" y="6267450"/>
            <a:ext cx="7383462" cy="400050"/>
          </a:xfrm>
          <a:prstGeom prst="rect">
            <a:avLst/>
          </a:prstGeom>
          <a:solidFill>
            <a:srgbClr val="84BA46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000" i="1">
                <a:latin typeface="Times New Roman" charset="0"/>
              </a:rPr>
              <a:t>SOURCE: Brookes, G. 2012. Genetically Engineered Crops: Environmental Impacts 1996-2009. ISB Report, January 2012, pp. 1-5</a:t>
            </a:r>
          </a:p>
          <a:p>
            <a:pPr algn="r" eaLnBrk="1" hangingPunct="1"/>
            <a:r>
              <a:rPr lang="en-US" sz="1000" i="1">
                <a:latin typeface="Times New Roman" charset="0"/>
              </a:rPr>
              <a:t>Brookes, G. and Barfoot, P. 2011. Global impact of biotech crops: Environmental effects 1996-2009. GM Crops 2: 34-49</a:t>
            </a:r>
          </a:p>
        </p:txBody>
      </p:sp>
      <p:sp>
        <p:nvSpPr>
          <p:cNvPr id="100356" name="Text Box 13"/>
          <p:cNvSpPr txBox="1">
            <a:spLocks noChangeArrowheads="1"/>
          </p:cNvSpPr>
          <p:nvPr/>
        </p:nvSpPr>
        <p:spPr bwMode="auto">
          <a:xfrm>
            <a:off x="559670" y="2171700"/>
            <a:ext cx="9436818" cy="1477328"/>
          </a:xfrm>
          <a:prstGeom prst="rect">
            <a:avLst/>
          </a:prstGeom>
          <a:solidFill>
            <a:srgbClr val="FFFFFF"/>
          </a:solidFill>
          <a:ln w="28575">
            <a:solidFill>
              <a:srgbClr val="22228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 dirty="0">
                <a:solidFill>
                  <a:srgbClr val="22228B"/>
                </a:solidFill>
                <a:latin typeface="Chalkboard"/>
                <a:cs typeface="Chalkboard"/>
              </a:rPr>
              <a:t>Environmental impact associated with herbicide and insecticide use, as measured by the Environmental Impact Quotient, fell by 17.1%</a:t>
            </a:r>
          </a:p>
        </p:txBody>
      </p:sp>
      <p:sp>
        <p:nvSpPr>
          <p:cNvPr id="100357" name="TextBox 1"/>
          <p:cNvSpPr txBox="1">
            <a:spLocks noChangeArrowheads="1"/>
          </p:cNvSpPr>
          <p:nvPr/>
        </p:nvSpPr>
        <p:spPr bwMode="auto">
          <a:xfrm>
            <a:off x="3900825" y="717550"/>
            <a:ext cx="5898813" cy="708025"/>
          </a:xfrm>
          <a:prstGeom prst="rect">
            <a:avLst/>
          </a:prstGeom>
          <a:solidFill>
            <a:srgbClr val="FFFFFF"/>
          </a:solidFill>
          <a:ln w="28575">
            <a:solidFill>
              <a:srgbClr val="22228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22228B"/>
                </a:solidFill>
                <a:latin typeface="Chalkboard"/>
                <a:cs typeface="Chalkboard"/>
              </a:rPr>
              <a:t>Herbicide Tolerance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172274" y="4325706"/>
            <a:ext cx="6299612" cy="584776"/>
          </a:xfrm>
          <a:prstGeom prst="rect">
            <a:avLst/>
          </a:prstGeom>
          <a:solidFill>
            <a:srgbClr val="FFFFFF"/>
          </a:solidFill>
          <a:ln w="28575">
            <a:solidFill>
              <a:srgbClr val="22228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22228B"/>
                </a:solidFill>
                <a:latin typeface="Chalkboard"/>
                <a:cs typeface="Chalkboard"/>
              </a:rPr>
              <a:t>But was there a consequence?</a:t>
            </a:r>
          </a:p>
        </p:txBody>
      </p:sp>
    </p:spTree>
    <p:extLst>
      <p:ext uri="{BB962C8B-B14F-4D97-AF65-F5344CB8AC3E}">
        <p14:creationId xmlns:p14="http://schemas.microsoft.com/office/powerpoint/2010/main" val="30831690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49" name="Group 65"/>
          <p:cNvGrpSpPr>
            <a:grpSpLocks/>
          </p:cNvGrpSpPr>
          <p:nvPr/>
        </p:nvGrpSpPr>
        <p:grpSpPr bwMode="auto">
          <a:xfrm>
            <a:off x="1779588" y="1912938"/>
            <a:ext cx="6583362" cy="4603750"/>
            <a:chOff x="1581374" y="1172584"/>
            <a:chExt cx="5852160" cy="4604272"/>
          </a:xfrm>
        </p:grpSpPr>
        <p:grpSp>
          <p:nvGrpSpPr>
            <p:cNvPr id="104535" name="Group 31"/>
            <p:cNvGrpSpPr>
              <a:grpSpLocks/>
            </p:cNvGrpSpPr>
            <p:nvPr/>
          </p:nvGrpSpPr>
          <p:grpSpPr bwMode="auto">
            <a:xfrm>
              <a:off x="1620333" y="1172584"/>
              <a:ext cx="5813201" cy="4593515"/>
              <a:chOff x="1620333" y="1172584"/>
              <a:chExt cx="5813201" cy="4593515"/>
            </a:xfrm>
          </p:grpSpPr>
          <p:grpSp>
            <p:nvGrpSpPr>
              <p:cNvPr id="104537" name="Group 16"/>
              <p:cNvGrpSpPr>
                <a:grpSpLocks/>
              </p:cNvGrpSpPr>
              <p:nvPr/>
            </p:nvGrpSpPr>
            <p:grpSpPr bwMode="auto">
              <a:xfrm>
                <a:off x="1620333" y="1207528"/>
                <a:ext cx="5813201" cy="4558571"/>
                <a:chOff x="1620333" y="1207528"/>
                <a:chExt cx="5813201" cy="4558571"/>
              </a:xfrm>
            </p:grpSpPr>
            <p:pic>
              <p:nvPicPr>
                <p:cNvPr id="104539" name="Picture 2" descr="P:\_PHOTOS\Maps\USA B&amp;W Print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20333" y="1207528"/>
                  <a:ext cx="5813201" cy="4552352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4582952" y="5410102"/>
                  <a:ext cx="2839293" cy="355640"/>
                </a:xfrm>
                <a:prstGeom prst="rect">
                  <a:avLst/>
                </a:prstGeom>
                <a:solidFill>
                  <a:schemeClr val="bg1"/>
                </a:solidFill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 sz="1800" dirty="0"/>
                </a:p>
              </p:txBody>
            </p:sp>
          </p:grpSp>
          <p:sp>
            <p:nvSpPr>
              <p:cNvPr id="31" name="Rectangle 30"/>
              <p:cNvSpPr/>
              <p:nvPr/>
            </p:nvSpPr>
            <p:spPr>
              <a:xfrm>
                <a:off x="3993079" y="1172584"/>
                <a:ext cx="1267239" cy="204810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 sz="1800"/>
              </a:p>
            </p:txBody>
          </p:sp>
        </p:grpSp>
        <p:sp>
          <p:nvSpPr>
            <p:cNvPr id="65" name="Oval 64"/>
            <p:cNvSpPr/>
            <p:nvPr/>
          </p:nvSpPr>
          <p:spPr>
            <a:xfrm>
              <a:off x="1581374" y="4260621"/>
              <a:ext cx="2699586" cy="1516235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sz="1800"/>
            </a:p>
          </p:txBody>
        </p:sp>
      </p:grpSp>
      <p:grpSp>
        <p:nvGrpSpPr>
          <p:cNvPr id="104450" name="Group 29"/>
          <p:cNvGrpSpPr>
            <a:grpSpLocks/>
          </p:cNvGrpSpPr>
          <p:nvPr/>
        </p:nvGrpSpPr>
        <p:grpSpPr bwMode="auto">
          <a:xfrm>
            <a:off x="3981450" y="3881438"/>
            <a:ext cx="3303588" cy="2505075"/>
            <a:chOff x="3539267" y="3141232"/>
            <a:chExt cx="2936839" cy="2505740"/>
          </a:xfrm>
        </p:grpSpPr>
        <p:sp>
          <p:nvSpPr>
            <p:cNvPr id="104525" name="TextBox 2"/>
            <p:cNvSpPr txBox="1">
              <a:spLocks noChangeArrowheads="1"/>
            </p:cNvSpPr>
            <p:nvPr/>
          </p:nvSpPr>
          <p:spPr bwMode="auto">
            <a:xfrm>
              <a:off x="4825504" y="5185185"/>
              <a:ext cx="1349640" cy="46178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b="1" i="1">
                  <a:latin typeface="Calibri" charset="0"/>
                  <a:cs typeface="Arial" charset="0"/>
                </a:rPr>
                <a:t>Amaranthus palmeri</a:t>
              </a:r>
              <a:r>
                <a:rPr lang="en-CA" sz="1200">
                  <a:latin typeface="Calibri" charset="0"/>
                  <a:cs typeface="Arial" charset="0"/>
                </a:rPr>
                <a:t/>
              </a:r>
              <a:br>
                <a:rPr lang="en-CA" sz="1200">
                  <a:latin typeface="Calibri" charset="0"/>
                  <a:cs typeface="Arial" charset="0"/>
                </a:rPr>
              </a:br>
              <a:r>
                <a:rPr lang="en-CA" sz="1200">
                  <a:latin typeface="Calibri" charset="0"/>
                  <a:cs typeface="Arial" charset="0"/>
                </a:rPr>
                <a:t>Palmer Amaranth</a:t>
              </a:r>
            </a:p>
          </p:txBody>
        </p:sp>
        <p:cxnSp>
          <p:nvCxnSpPr>
            <p:cNvPr id="5" name="Straight Arrow Connector 4"/>
            <p:cNvCxnSpPr>
              <a:cxnSpLocks noChangeShapeType="1"/>
            </p:cNvCxnSpPr>
            <p:nvPr/>
          </p:nvCxnSpPr>
          <p:spPr bwMode="auto">
            <a:xfrm rot="16200000" flipV="1">
              <a:off x="4245885" y="3940432"/>
              <a:ext cx="2037303" cy="43890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Straight Arrow Connector 5"/>
            <p:cNvCxnSpPr>
              <a:cxnSpLocks noChangeShapeType="1"/>
            </p:cNvCxnSpPr>
            <p:nvPr/>
          </p:nvCxnSpPr>
          <p:spPr bwMode="auto">
            <a:xfrm rot="10800000">
              <a:off x="3539267" y="3722411"/>
              <a:ext cx="1915085" cy="144818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Straight Arrow Connector 6"/>
            <p:cNvCxnSpPr>
              <a:cxnSpLocks noChangeShapeType="1"/>
            </p:cNvCxnSpPr>
            <p:nvPr/>
          </p:nvCxnSpPr>
          <p:spPr bwMode="auto">
            <a:xfrm rot="5400000" flipH="1" flipV="1">
              <a:off x="4923525" y="4426670"/>
              <a:ext cx="1310036" cy="20322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Arrow Connector 8"/>
            <p:cNvCxnSpPr>
              <a:cxnSpLocks noChangeShapeType="1"/>
            </p:cNvCxnSpPr>
            <p:nvPr/>
          </p:nvCxnSpPr>
          <p:spPr bwMode="auto">
            <a:xfrm rot="5400000" flipH="1" flipV="1">
              <a:off x="4659671" y="4230910"/>
              <a:ext cx="1765769" cy="14536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Arrow Connector 9"/>
            <p:cNvCxnSpPr>
              <a:cxnSpLocks noChangeShapeType="1"/>
            </p:cNvCxnSpPr>
            <p:nvPr/>
          </p:nvCxnSpPr>
          <p:spPr bwMode="auto">
            <a:xfrm rot="16200000" flipV="1">
              <a:off x="4476666" y="4182151"/>
              <a:ext cx="1541871" cy="46995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Arrow Connector 10"/>
            <p:cNvCxnSpPr>
              <a:cxnSpLocks noChangeShapeType="1"/>
            </p:cNvCxnSpPr>
            <p:nvPr/>
          </p:nvCxnSpPr>
          <p:spPr bwMode="auto">
            <a:xfrm rot="5400000" flipH="1" flipV="1">
              <a:off x="5041585" y="3766245"/>
              <a:ext cx="1876923" cy="99211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Arrow Connector 11"/>
            <p:cNvCxnSpPr>
              <a:cxnSpLocks noChangeShapeType="1"/>
              <a:stCxn id="104525" idx="0"/>
            </p:cNvCxnSpPr>
            <p:nvPr/>
          </p:nvCxnSpPr>
          <p:spPr bwMode="auto">
            <a:xfrm flipV="1">
              <a:off x="5500923" y="3819274"/>
              <a:ext cx="556038" cy="1365612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Arrow Connector 12"/>
            <p:cNvCxnSpPr>
              <a:cxnSpLocks noChangeShapeType="1"/>
            </p:cNvCxnSpPr>
            <p:nvPr/>
          </p:nvCxnSpPr>
          <p:spPr bwMode="auto">
            <a:xfrm rot="16200000" flipV="1">
              <a:off x="4767580" y="4451542"/>
              <a:ext cx="1310035" cy="131248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Arrow Connector 13"/>
            <p:cNvCxnSpPr>
              <a:cxnSpLocks noChangeShapeType="1"/>
            </p:cNvCxnSpPr>
            <p:nvPr/>
          </p:nvCxnSpPr>
          <p:spPr bwMode="auto">
            <a:xfrm rot="16200000" flipV="1">
              <a:off x="4730466" y="4414604"/>
              <a:ext cx="1063907" cy="45442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4451" name="Group 52"/>
          <p:cNvGrpSpPr>
            <a:grpSpLocks/>
          </p:cNvGrpSpPr>
          <p:nvPr/>
        </p:nvGrpSpPr>
        <p:grpSpPr bwMode="auto">
          <a:xfrm>
            <a:off x="4676775" y="1622425"/>
            <a:ext cx="2570163" cy="2828925"/>
            <a:chOff x="4159267" y="882127"/>
            <a:chExt cx="2283419" cy="2829264"/>
          </a:xfrm>
        </p:grpSpPr>
        <p:sp>
          <p:nvSpPr>
            <p:cNvPr id="104518" name="TextBox 32"/>
            <p:cNvSpPr txBox="1">
              <a:spLocks noChangeArrowheads="1"/>
            </p:cNvSpPr>
            <p:nvPr/>
          </p:nvSpPr>
          <p:spPr bwMode="auto">
            <a:xfrm>
              <a:off x="4159267" y="882127"/>
              <a:ext cx="2283419" cy="46172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b="1" i="1">
                  <a:latin typeface="Calibri" charset="0"/>
                  <a:cs typeface="Arial" charset="0"/>
                </a:rPr>
                <a:t>Amaranthus tuberculatus (syn. rudis)</a:t>
              </a:r>
              <a:r>
                <a:rPr lang="en-CA" sz="1200">
                  <a:latin typeface="Calibri" charset="0"/>
                  <a:cs typeface="Arial" charset="0"/>
                </a:rPr>
                <a:t/>
              </a:r>
              <a:br>
                <a:rPr lang="en-CA" sz="1200">
                  <a:latin typeface="Calibri" charset="0"/>
                  <a:cs typeface="Arial" charset="0"/>
                </a:rPr>
              </a:br>
              <a:r>
                <a:rPr lang="en-CA" sz="1200">
                  <a:latin typeface="Calibri" charset="0"/>
                  <a:cs typeface="Arial" charset="0"/>
                </a:rPr>
                <a:t>Tall Waterhemp</a:t>
              </a:r>
            </a:p>
          </p:txBody>
        </p:sp>
        <p:cxnSp>
          <p:nvCxnSpPr>
            <p:cNvPr id="34" name="Straight Arrow Connector 33"/>
            <p:cNvCxnSpPr>
              <a:cxnSpLocks noChangeShapeType="1"/>
            </p:cNvCxnSpPr>
            <p:nvPr/>
          </p:nvCxnSpPr>
          <p:spPr bwMode="auto">
            <a:xfrm rot="5400000">
              <a:off x="4225337" y="2498238"/>
              <a:ext cx="2365658" cy="6064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Straight Arrow Connector 34"/>
            <p:cNvCxnSpPr>
              <a:cxnSpLocks noChangeShapeType="1"/>
            </p:cNvCxnSpPr>
            <p:nvPr/>
          </p:nvCxnSpPr>
          <p:spPr bwMode="auto">
            <a:xfrm rot="5400000">
              <a:off x="4550441" y="1698897"/>
              <a:ext cx="1216171" cy="52889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Straight Arrow Connector 35"/>
            <p:cNvCxnSpPr>
              <a:cxnSpLocks noChangeShapeType="1"/>
            </p:cNvCxnSpPr>
            <p:nvPr/>
          </p:nvCxnSpPr>
          <p:spPr bwMode="auto">
            <a:xfrm rot="10800000" flipV="1">
              <a:off x="4690984" y="1360022"/>
              <a:ext cx="739043" cy="66206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Straight Arrow Connector 36"/>
            <p:cNvCxnSpPr>
              <a:cxnSpLocks noChangeShapeType="1"/>
            </p:cNvCxnSpPr>
            <p:nvPr/>
          </p:nvCxnSpPr>
          <p:spPr bwMode="auto">
            <a:xfrm rot="5400000">
              <a:off x="4007628" y="1683197"/>
              <a:ext cx="1743284" cy="108740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Straight Arrow Connector 37"/>
            <p:cNvCxnSpPr>
              <a:cxnSpLocks noChangeShapeType="1"/>
            </p:cNvCxnSpPr>
            <p:nvPr/>
          </p:nvCxnSpPr>
          <p:spPr bwMode="auto">
            <a:xfrm rot="5400000">
              <a:off x="4641255" y="2013921"/>
              <a:ext cx="1433685" cy="110010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Straight Arrow Connector 38"/>
            <p:cNvCxnSpPr>
              <a:cxnSpLocks noChangeShapeType="1"/>
            </p:cNvCxnSpPr>
            <p:nvPr/>
          </p:nvCxnSpPr>
          <p:spPr bwMode="auto">
            <a:xfrm rot="5400000">
              <a:off x="4340759" y="1973627"/>
              <a:ext cx="1700416" cy="441451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4452" name="Group 307"/>
          <p:cNvGrpSpPr>
            <a:grpSpLocks/>
          </p:cNvGrpSpPr>
          <p:nvPr/>
        </p:nvGrpSpPr>
        <p:grpSpPr bwMode="auto">
          <a:xfrm>
            <a:off x="400050" y="3160713"/>
            <a:ext cx="4314825" cy="747712"/>
            <a:chOff x="354798" y="2420472"/>
            <a:chExt cx="3836202" cy="747271"/>
          </a:xfrm>
        </p:grpSpPr>
        <p:cxnSp>
          <p:nvCxnSpPr>
            <p:cNvPr id="8" name="Straight Arrow Connector 7"/>
            <p:cNvCxnSpPr>
              <a:cxnSpLocks noChangeShapeType="1"/>
              <a:stCxn id="104517" idx="3"/>
            </p:cNvCxnSpPr>
            <p:nvPr/>
          </p:nvCxnSpPr>
          <p:spPr bwMode="auto">
            <a:xfrm>
              <a:off x="1418998" y="2650523"/>
              <a:ext cx="2772002" cy="51722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4517" name="TextBox 58"/>
            <p:cNvSpPr txBox="1">
              <a:spLocks noChangeArrowheads="1"/>
            </p:cNvSpPr>
            <p:nvPr/>
          </p:nvSpPr>
          <p:spPr bwMode="auto">
            <a:xfrm>
              <a:off x="354798" y="2420472"/>
              <a:ext cx="1063967" cy="46139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b="1" i="1">
                  <a:latin typeface="Calibri" charset="0"/>
                  <a:cs typeface="Arial" charset="0"/>
                </a:rPr>
                <a:t>Kochia scoparia</a:t>
              </a:r>
              <a:r>
                <a:rPr lang="en-CA" sz="1200">
                  <a:latin typeface="Calibri" charset="0"/>
                  <a:cs typeface="Arial" charset="0"/>
                </a:rPr>
                <a:t/>
              </a:r>
              <a:br>
                <a:rPr lang="en-CA" sz="1200">
                  <a:latin typeface="Calibri" charset="0"/>
                  <a:cs typeface="Arial" charset="0"/>
                </a:rPr>
              </a:br>
              <a:r>
                <a:rPr lang="en-CA" sz="1200">
                  <a:latin typeface="Calibri" charset="0"/>
                  <a:cs typeface="Arial" charset="0"/>
                </a:rPr>
                <a:t>Kochia</a:t>
              </a:r>
            </a:p>
          </p:txBody>
        </p:sp>
      </p:grpSp>
      <p:grpSp>
        <p:nvGrpSpPr>
          <p:cNvPr id="104453" name="Group 303"/>
          <p:cNvGrpSpPr>
            <a:grpSpLocks/>
          </p:cNvGrpSpPr>
          <p:nvPr/>
        </p:nvGrpSpPr>
        <p:grpSpPr bwMode="auto">
          <a:xfrm>
            <a:off x="1908175" y="1471613"/>
            <a:ext cx="4687888" cy="2765425"/>
            <a:chOff x="1695757" y="731520"/>
            <a:chExt cx="4167161" cy="2764715"/>
          </a:xfrm>
        </p:grpSpPr>
        <p:sp>
          <p:nvSpPr>
            <p:cNvPr id="104511" name="TextBox 53"/>
            <p:cNvSpPr txBox="1">
              <a:spLocks noChangeArrowheads="1"/>
            </p:cNvSpPr>
            <p:nvPr/>
          </p:nvSpPr>
          <p:spPr bwMode="auto">
            <a:xfrm>
              <a:off x="1695757" y="731520"/>
              <a:ext cx="1506078" cy="46154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b="1" i="1">
                  <a:latin typeface="Calibri" charset="0"/>
                  <a:cs typeface="Arial" charset="0"/>
                </a:rPr>
                <a:t>Ambrosia artemisiifolia</a:t>
              </a:r>
              <a:r>
                <a:rPr lang="en-CA" sz="1200">
                  <a:latin typeface="Calibri" charset="0"/>
                  <a:cs typeface="Arial" charset="0"/>
                </a:rPr>
                <a:t/>
              </a:r>
              <a:br>
                <a:rPr lang="en-CA" sz="1200">
                  <a:latin typeface="Calibri" charset="0"/>
                  <a:cs typeface="Arial" charset="0"/>
                </a:rPr>
              </a:br>
              <a:r>
                <a:rPr lang="en-CA" sz="1200">
                  <a:latin typeface="Calibri" charset="0"/>
                  <a:cs typeface="Arial" charset="0"/>
                </a:rPr>
                <a:t>Common Ragweed</a:t>
              </a:r>
            </a:p>
          </p:txBody>
        </p:sp>
        <p:cxnSp>
          <p:nvCxnSpPr>
            <p:cNvPr id="67" name="Straight Arrow Connector 66"/>
            <p:cNvCxnSpPr>
              <a:cxnSpLocks noChangeShapeType="1"/>
            </p:cNvCxnSpPr>
            <p:nvPr/>
          </p:nvCxnSpPr>
          <p:spPr bwMode="auto">
            <a:xfrm rot="16200000" flipH="1">
              <a:off x="2370479" y="1272198"/>
              <a:ext cx="1880705" cy="174842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Straight Arrow Connector 67"/>
            <p:cNvCxnSpPr>
              <a:cxnSpLocks noChangeShapeType="1"/>
            </p:cNvCxnSpPr>
            <p:nvPr/>
          </p:nvCxnSpPr>
          <p:spPr bwMode="auto">
            <a:xfrm>
              <a:off x="2438028" y="1218757"/>
              <a:ext cx="3424890" cy="1460125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Straight Arrow Connector 68"/>
            <p:cNvCxnSpPr>
              <a:cxnSpLocks noChangeShapeType="1"/>
            </p:cNvCxnSpPr>
            <p:nvPr/>
          </p:nvCxnSpPr>
          <p:spPr bwMode="auto">
            <a:xfrm>
              <a:off x="2439440" y="1209234"/>
              <a:ext cx="2434254" cy="184578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Straight Arrow Connector 69"/>
            <p:cNvCxnSpPr>
              <a:cxnSpLocks noChangeShapeType="1"/>
            </p:cNvCxnSpPr>
            <p:nvPr/>
          </p:nvCxnSpPr>
          <p:spPr bwMode="auto">
            <a:xfrm>
              <a:off x="2430973" y="1190189"/>
              <a:ext cx="2496345" cy="230604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4454" name="Group 283"/>
          <p:cNvGrpSpPr>
            <a:grpSpLocks/>
          </p:cNvGrpSpPr>
          <p:nvPr/>
        </p:nvGrpSpPr>
        <p:grpSpPr bwMode="auto">
          <a:xfrm>
            <a:off x="1054100" y="4022725"/>
            <a:ext cx="1423988" cy="1482725"/>
            <a:chOff x="936523" y="3282879"/>
            <a:chExt cx="1266256" cy="1481461"/>
          </a:xfrm>
        </p:grpSpPr>
        <p:sp>
          <p:nvSpPr>
            <p:cNvPr id="104509" name="TextBox 55"/>
            <p:cNvSpPr txBox="1">
              <a:spLocks noChangeArrowheads="1"/>
            </p:cNvSpPr>
            <p:nvPr/>
          </p:nvSpPr>
          <p:spPr bwMode="auto">
            <a:xfrm>
              <a:off x="936523" y="4303060"/>
              <a:ext cx="1266256" cy="46128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b="1" i="1">
                  <a:latin typeface="Calibri" charset="0"/>
                  <a:cs typeface="Arial" charset="0"/>
                </a:rPr>
                <a:t>Conyza bonariensis</a:t>
              </a:r>
              <a:r>
                <a:rPr lang="en-CA" sz="1200">
                  <a:latin typeface="Calibri" charset="0"/>
                  <a:cs typeface="Arial" charset="0"/>
                </a:rPr>
                <a:t/>
              </a:r>
              <a:br>
                <a:rPr lang="en-CA" sz="1200">
                  <a:latin typeface="Calibri" charset="0"/>
                  <a:cs typeface="Arial" charset="0"/>
                </a:rPr>
              </a:br>
              <a:r>
                <a:rPr lang="en-CA" sz="1200">
                  <a:latin typeface="Calibri" charset="0"/>
                  <a:cs typeface="Arial" charset="0"/>
                </a:rPr>
                <a:t>Hairy Fleabane</a:t>
              </a:r>
            </a:p>
          </p:txBody>
        </p:sp>
        <p:cxnSp>
          <p:nvCxnSpPr>
            <p:cNvPr id="115" name="Straight Arrow Connector 114"/>
            <p:cNvCxnSpPr>
              <a:cxnSpLocks noChangeShapeType="1"/>
              <a:stCxn id="104509" idx="0"/>
            </p:cNvCxnSpPr>
            <p:nvPr/>
          </p:nvCxnSpPr>
          <p:spPr bwMode="auto">
            <a:xfrm flipV="1">
              <a:off x="1570357" y="3282879"/>
              <a:ext cx="508196" cy="1019893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4455" name="Group 278"/>
          <p:cNvGrpSpPr>
            <a:grpSpLocks/>
          </p:cNvGrpSpPr>
          <p:nvPr/>
        </p:nvGrpSpPr>
        <p:grpSpPr bwMode="auto">
          <a:xfrm>
            <a:off x="6118225" y="4627563"/>
            <a:ext cx="3122613" cy="1200150"/>
            <a:chOff x="5439002" y="3888107"/>
            <a:chExt cx="2774711" cy="1198872"/>
          </a:xfrm>
        </p:grpSpPr>
        <p:sp>
          <p:nvSpPr>
            <p:cNvPr id="104507" name="TextBox 57"/>
            <p:cNvSpPr txBox="1">
              <a:spLocks noChangeArrowheads="1"/>
            </p:cNvSpPr>
            <p:nvPr/>
          </p:nvSpPr>
          <p:spPr bwMode="auto">
            <a:xfrm>
              <a:off x="7205531" y="4625788"/>
              <a:ext cx="1008182" cy="46119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b="1" i="1">
                  <a:latin typeface="Calibri" charset="0"/>
                  <a:cs typeface="Arial" charset="0"/>
                </a:rPr>
                <a:t>Eleusine indica</a:t>
              </a:r>
              <a:r>
                <a:rPr lang="en-CA" sz="1200">
                  <a:latin typeface="Calibri" charset="0"/>
                  <a:cs typeface="Arial" charset="0"/>
                </a:rPr>
                <a:t/>
              </a:r>
              <a:br>
                <a:rPr lang="en-CA" sz="1200">
                  <a:latin typeface="Calibri" charset="0"/>
                  <a:cs typeface="Arial" charset="0"/>
                </a:rPr>
              </a:br>
              <a:r>
                <a:rPr lang="en-CA" sz="1200">
                  <a:latin typeface="Calibri" charset="0"/>
                  <a:cs typeface="Arial" charset="0"/>
                </a:rPr>
                <a:t>Goosegrass</a:t>
              </a:r>
            </a:p>
          </p:txBody>
        </p:sp>
        <p:cxnSp>
          <p:nvCxnSpPr>
            <p:cNvPr id="117" name="Straight Arrow Connector 116"/>
            <p:cNvCxnSpPr>
              <a:cxnSpLocks noChangeShapeType="1"/>
              <a:stCxn id="104507" idx="1"/>
            </p:cNvCxnSpPr>
            <p:nvPr/>
          </p:nvCxnSpPr>
          <p:spPr bwMode="auto">
            <a:xfrm flipH="1" flipV="1">
              <a:off x="5439002" y="3888107"/>
              <a:ext cx="1766110" cy="96892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4456" name="Group 310"/>
          <p:cNvGrpSpPr>
            <a:grpSpLocks/>
          </p:cNvGrpSpPr>
          <p:nvPr/>
        </p:nvGrpSpPr>
        <p:grpSpPr bwMode="auto">
          <a:xfrm>
            <a:off x="4926013" y="1966913"/>
            <a:ext cx="4806950" cy="2603500"/>
            <a:chOff x="4378363" y="1966620"/>
            <a:chExt cx="4273514" cy="2603349"/>
          </a:xfrm>
        </p:grpSpPr>
        <p:cxnSp>
          <p:nvCxnSpPr>
            <p:cNvPr id="86" name="Straight Arrow Connector 85"/>
            <p:cNvCxnSpPr>
              <a:cxnSpLocks noChangeShapeType="1"/>
            </p:cNvCxnSpPr>
            <p:nvPr/>
          </p:nvCxnSpPr>
          <p:spPr bwMode="auto">
            <a:xfrm rot="10800000" flipV="1">
              <a:off x="4378363" y="2236479"/>
              <a:ext cx="3040010" cy="165566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04496" name="Group 309"/>
            <p:cNvGrpSpPr>
              <a:grpSpLocks/>
            </p:cNvGrpSpPr>
            <p:nvPr/>
          </p:nvGrpSpPr>
          <p:grpSpPr bwMode="auto">
            <a:xfrm>
              <a:off x="4791159" y="1966620"/>
              <a:ext cx="3860718" cy="2603349"/>
              <a:chOff x="4791159" y="1966620"/>
              <a:chExt cx="3860718" cy="2603349"/>
            </a:xfrm>
          </p:grpSpPr>
          <p:sp>
            <p:nvSpPr>
              <p:cNvPr id="104497" name="TextBox 54"/>
              <p:cNvSpPr txBox="1">
                <a:spLocks noChangeArrowheads="1"/>
              </p:cNvSpPr>
              <p:nvPr/>
            </p:nvSpPr>
            <p:spPr bwMode="auto">
              <a:xfrm>
                <a:off x="7550875" y="1966620"/>
                <a:ext cx="1101002" cy="461638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b="1" i="1">
                    <a:latin typeface="Calibri" charset="0"/>
                    <a:cs typeface="Arial" charset="0"/>
                  </a:rPr>
                  <a:t>Ambrosia trifida</a:t>
                </a:r>
                <a:r>
                  <a:rPr lang="en-CA" sz="1200">
                    <a:latin typeface="Calibri" charset="0"/>
                    <a:cs typeface="Arial" charset="0"/>
                  </a:rPr>
                  <a:t/>
                </a:r>
                <a:br>
                  <a:rPr lang="en-CA" sz="1200">
                    <a:latin typeface="Calibri" charset="0"/>
                    <a:cs typeface="Arial" charset="0"/>
                  </a:rPr>
                </a:br>
                <a:r>
                  <a:rPr lang="en-CA" sz="1200">
                    <a:latin typeface="Calibri" charset="0"/>
                    <a:cs typeface="Arial" charset="0"/>
                  </a:rPr>
                  <a:t>Giant Ragweed</a:t>
                </a:r>
              </a:p>
            </p:txBody>
          </p:sp>
          <p:cxnSp>
            <p:nvCxnSpPr>
              <p:cNvPr id="80" name="Straight Arrow Connector 79"/>
              <p:cNvCxnSpPr>
                <a:cxnSpLocks noChangeShapeType="1"/>
              </p:cNvCxnSpPr>
              <p:nvPr/>
            </p:nvCxnSpPr>
            <p:spPr bwMode="auto">
              <a:xfrm rot="5400000">
                <a:off x="5253905" y="2405501"/>
                <a:ext cx="2344602" cy="1984333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1" name="Straight Arrow Connector 80"/>
              <p:cNvCxnSpPr>
                <a:cxnSpLocks noChangeShapeType="1"/>
              </p:cNvCxnSpPr>
              <p:nvPr/>
            </p:nvCxnSpPr>
            <p:spPr bwMode="auto">
              <a:xfrm rot="10800000" flipV="1">
                <a:off x="5067093" y="2226955"/>
                <a:ext cx="2341400" cy="1579470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2" name="Straight Arrow Connector 81"/>
              <p:cNvCxnSpPr>
                <a:cxnSpLocks noChangeShapeType="1"/>
              </p:cNvCxnSpPr>
              <p:nvPr/>
            </p:nvCxnSpPr>
            <p:spPr bwMode="auto">
              <a:xfrm rot="10800000" flipV="1">
                <a:off x="4951364" y="2239654"/>
                <a:ext cx="2482533" cy="1157220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3" name="Straight Arrow Connector 82"/>
              <p:cNvCxnSpPr>
                <a:cxnSpLocks noChangeShapeType="1"/>
              </p:cNvCxnSpPr>
              <p:nvPr/>
            </p:nvCxnSpPr>
            <p:spPr bwMode="auto">
              <a:xfrm rot="10800000" flipV="1">
                <a:off x="6049380" y="2231717"/>
                <a:ext cx="1354879" cy="541307"/>
              </a:xfrm>
              <a:prstGeom prst="straightConnector1">
                <a:avLst/>
              </a:prstGeom>
              <a:noFill/>
              <a:ln w="25400">
                <a:solidFill>
                  <a:srgbClr val="00B050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4" name="Straight Arrow Connector 83"/>
              <p:cNvCxnSpPr>
                <a:cxnSpLocks noChangeShapeType="1"/>
              </p:cNvCxnSpPr>
              <p:nvPr/>
            </p:nvCxnSpPr>
            <p:spPr bwMode="auto">
              <a:xfrm rot="5400000">
                <a:off x="5642677" y="2335339"/>
                <a:ext cx="1874729" cy="1648436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5" name="Straight Arrow Connector 84"/>
              <p:cNvCxnSpPr>
                <a:cxnSpLocks noChangeShapeType="1"/>
              </p:cNvCxnSpPr>
              <p:nvPr/>
            </p:nvCxnSpPr>
            <p:spPr bwMode="auto">
              <a:xfrm rot="10800000" flipV="1">
                <a:off x="4790472" y="2234891"/>
                <a:ext cx="2650482" cy="580991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7" name="Straight Arrow Connector 86"/>
              <p:cNvCxnSpPr>
                <a:cxnSpLocks noChangeShapeType="1"/>
                <a:stCxn id="104497" idx="1"/>
              </p:cNvCxnSpPr>
              <p:nvPr/>
            </p:nvCxnSpPr>
            <p:spPr bwMode="auto">
              <a:xfrm flipH="1">
                <a:off x="5651384" y="2196794"/>
                <a:ext cx="1899653" cy="1319136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8" name="Straight Arrow Connector 87"/>
              <p:cNvCxnSpPr>
                <a:cxnSpLocks noChangeShapeType="1"/>
              </p:cNvCxnSpPr>
              <p:nvPr/>
            </p:nvCxnSpPr>
            <p:spPr bwMode="auto">
              <a:xfrm rot="10800000" flipV="1">
                <a:off x="5078384" y="2219017"/>
                <a:ext cx="2331521" cy="2125540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9" name="Straight Arrow Connector 88"/>
              <p:cNvCxnSpPr>
                <a:cxnSpLocks noChangeShapeType="1"/>
                <a:stCxn id="104497" idx="1"/>
              </p:cNvCxnSpPr>
              <p:nvPr/>
            </p:nvCxnSpPr>
            <p:spPr bwMode="auto">
              <a:xfrm flipH="1">
                <a:off x="5961878" y="2196794"/>
                <a:ext cx="1589160" cy="1200080"/>
              </a:xfrm>
              <a:prstGeom prst="straightConnector1">
                <a:avLst/>
              </a:prstGeom>
              <a:noFill/>
              <a:ln w="25400">
                <a:solidFill>
                  <a:srgbClr val="FFC000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04457" name="Group 276"/>
          <p:cNvGrpSpPr>
            <a:grpSpLocks/>
          </p:cNvGrpSpPr>
          <p:nvPr/>
        </p:nvGrpSpPr>
        <p:grpSpPr bwMode="auto">
          <a:xfrm>
            <a:off x="2446338" y="3152775"/>
            <a:ext cx="7297737" cy="1535113"/>
            <a:chOff x="2162289" y="2413302"/>
            <a:chExt cx="6485351" cy="1533308"/>
          </a:xfrm>
        </p:grpSpPr>
        <p:sp>
          <p:nvSpPr>
            <p:cNvPr id="104477" name="TextBox 56"/>
            <p:cNvSpPr txBox="1">
              <a:spLocks noChangeArrowheads="1"/>
            </p:cNvSpPr>
            <p:nvPr/>
          </p:nvSpPr>
          <p:spPr bwMode="auto">
            <a:xfrm>
              <a:off x="7405391" y="3485477"/>
              <a:ext cx="1242249" cy="46113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b="1" i="1">
                  <a:latin typeface="Calibri" charset="0"/>
                  <a:cs typeface="Arial" charset="0"/>
                </a:rPr>
                <a:t>Conyza canadensis</a:t>
              </a:r>
              <a:r>
                <a:rPr lang="en-CA" sz="1200">
                  <a:latin typeface="Calibri" charset="0"/>
                  <a:cs typeface="Arial" charset="0"/>
                </a:rPr>
                <a:t/>
              </a:r>
              <a:br>
                <a:rPr lang="en-CA" sz="1200">
                  <a:latin typeface="Calibri" charset="0"/>
                  <a:cs typeface="Arial" charset="0"/>
                </a:rPr>
              </a:br>
              <a:r>
                <a:rPr lang="en-CA" sz="1200">
                  <a:latin typeface="Calibri" charset="0"/>
                  <a:cs typeface="Arial" charset="0"/>
                </a:rPr>
                <a:t>Horseweed</a:t>
              </a:r>
            </a:p>
          </p:txBody>
        </p:sp>
        <p:cxnSp>
          <p:nvCxnSpPr>
            <p:cNvPr id="118" name="Straight Arrow Connector 117"/>
            <p:cNvCxnSpPr>
              <a:cxnSpLocks noChangeShapeType="1"/>
              <a:stCxn id="104477" idx="1"/>
            </p:cNvCxnSpPr>
            <p:nvPr/>
          </p:nvCxnSpPr>
          <p:spPr bwMode="auto">
            <a:xfrm flipH="1" flipV="1">
              <a:off x="5790813" y="2413302"/>
              <a:ext cx="1613931" cy="130339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9" name="Straight Arrow Connector 118"/>
            <p:cNvCxnSpPr>
              <a:cxnSpLocks noChangeShapeType="1"/>
              <a:stCxn id="104477" idx="1"/>
            </p:cNvCxnSpPr>
            <p:nvPr/>
          </p:nvCxnSpPr>
          <p:spPr bwMode="auto">
            <a:xfrm flipH="1" flipV="1">
              <a:off x="4319370" y="2727257"/>
              <a:ext cx="3085374" cy="98943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0" name="Straight Arrow Connector 119"/>
            <p:cNvCxnSpPr>
              <a:cxnSpLocks noChangeShapeType="1"/>
              <a:stCxn id="104477" idx="1"/>
            </p:cNvCxnSpPr>
            <p:nvPr/>
          </p:nvCxnSpPr>
          <p:spPr bwMode="auto">
            <a:xfrm flipH="1" flipV="1">
              <a:off x="4320781" y="3180749"/>
              <a:ext cx="3083963" cy="53594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" name="Straight Arrow Connector 120"/>
            <p:cNvCxnSpPr>
              <a:cxnSpLocks noChangeShapeType="1"/>
              <a:stCxn id="104477" idx="1"/>
            </p:cNvCxnSpPr>
            <p:nvPr/>
          </p:nvCxnSpPr>
          <p:spPr bwMode="auto">
            <a:xfrm flipH="1" flipV="1">
              <a:off x="5356293" y="2903263"/>
              <a:ext cx="2048451" cy="81342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" name="Straight Arrow Connector 121"/>
            <p:cNvCxnSpPr>
              <a:cxnSpLocks noChangeShapeType="1"/>
              <a:stCxn id="104477" idx="1"/>
            </p:cNvCxnSpPr>
            <p:nvPr/>
          </p:nvCxnSpPr>
          <p:spPr bwMode="auto">
            <a:xfrm flipH="1" flipV="1">
              <a:off x="2162289" y="3237831"/>
              <a:ext cx="5242455" cy="47886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" name="Straight Arrow Connector 122"/>
            <p:cNvCxnSpPr>
              <a:cxnSpLocks noChangeShapeType="1"/>
              <a:stCxn id="104477" idx="1"/>
            </p:cNvCxnSpPr>
            <p:nvPr/>
          </p:nvCxnSpPr>
          <p:spPr bwMode="auto">
            <a:xfrm flipH="1" flipV="1">
              <a:off x="6583671" y="2529054"/>
              <a:ext cx="821073" cy="118763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" name="Straight Arrow Connector 123"/>
            <p:cNvCxnSpPr>
              <a:cxnSpLocks noChangeShapeType="1"/>
              <a:stCxn id="104477" idx="1"/>
            </p:cNvCxnSpPr>
            <p:nvPr/>
          </p:nvCxnSpPr>
          <p:spPr bwMode="auto">
            <a:xfrm flipH="1" flipV="1">
              <a:off x="6587903" y="3294914"/>
              <a:ext cx="816842" cy="42177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5" name="Straight Arrow Connector 124"/>
            <p:cNvCxnSpPr>
              <a:cxnSpLocks noChangeShapeType="1"/>
              <a:stCxn id="104477" idx="1"/>
            </p:cNvCxnSpPr>
            <p:nvPr/>
          </p:nvCxnSpPr>
          <p:spPr bwMode="auto">
            <a:xfrm flipH="1" flipV="1">
              <a:off x="6991385" y="2743114"/>
              <a:ext cx="413359" cy="97357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6" name="Straight Arrow Connector 125"/>
            <p:cNvCxnSpPr>
              <a:cxnSpLocks noChangeShapeType="1"/>
              <a:stCxn id="104477" idx="1"/>
            </p:cNvCxnSpPr>
            <p:nvPr/>
          </p:nvCxnSpPr>
          <p:spPr bwMode="auto">
            <a:xfrm flipH="1" flipV="1">
              <a:off x="5883924" y="3098296"/>
              <a:ext cx="1520820" cy="61839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7" name="Straight Arrow Connector 126"/>
            <p:cNvCxnSpPr>
              <a:cxnSpLocks noChangeShapeType="1"/>
              <a:stCxn id="104477" idx="1"/>
            </p:cNvCxnSpPr>
            <p:nvPr/>
          </p:nvCxnSpPr>
          <p:spPr bwMode="auto">
            <a:xfrm flipH="1" flipV="1">
              <a:off x="5766829" y="3409080"/>
              <a:ext cx="1637915" cy="30761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8" name="Straight Arrow Connector 127"/>
            <p:cNvCxnSpPr>
              <a:cxnSpLocks noChangeShapeType="1"/>
              <a:stCxn id="104477" idx="1"/>
            </p:cNvCxnSpPr>
            <p:nvPr/>
          </p:nvCxnSpPr>
          <p:spPr bwMode="auto">
            <a:xfrm flipH="1" flipV="1">
              <a:off x="6012305" y="2765313"/>
              <a:ext cx="1392439" cy="951380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9" name="Straight Arrow Connector 128"/>
            <p:cNvCxnSpPr>
              <a:cxnSpLocks noChangeShapeType="1"/>
              <a:stCxn id="104477" idx="1"/>
            </p:cNvCxnSpPr>
            <p:nvPr/>
          </p:nvCxnSpPr>
          <p:spPr bwMode="auto">
            <a:xfrm flipH="1" flipV="1">
              <a:off x="7035120" y="2527468"/>
              <a:ext cx="369624" cy="118922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0" name="Straight Arrow Connector 129"/>
            <p:cNvCxnSpPr>
              <a:cxnSpLocks noChangeShapeType="1"/>
            </p:cNvCxnSpPr>
            <p:nvPr/>
          </p:nvCxnSpPr>
          <p:spPr bwMode="auto">
            <a:xfrm rot="16200000" flipV="1">
              <a:off x="6636526" y="3131701"/>
              <a:ext cx="832458" cy="33435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1" name="Straight Arrow Connector 130"/>
            <p:cNvCxnSpPr>
              <a:cxnSpLocks noChangeShapeType="1"/>
              <a:stCxn id="104477" idx="1"/>
            </p:cNvCxnSpPr>
            <p:nvPr/>
          </p:nvCxnSpPr>
          <p:spPr bwMode="auto">
            <a:xfrm flipH="1" flipV="1">
              <a:off x="5648324" y="2857279"/>
              <a:ext cx="1756420" cy="85941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2" name="Straight Arrow Connector 131"/>
            <p:cNvCxnSpPr>
              <a:cxnSpLocks noChangeShapeType="1"/>
              <a:stCxn id="104477" idx="1"/>
            </p:cNvCxnSpPr>
            <p:nvPr/>
          </p:nvCxnSpPr>
          <p:spPr bwMode="auto">
            <a:xfrm flipH="1" flipV="1">
              <a:off x="5078369" y="3104638"/>
              <a:ext cx="2326375" cy="61205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" name="Straight Arrow Connector 132"/>
            <p:cNvCxnSpPr>
              <a:cxnSpLocks noChangeShapeType="1"/>
              <a:stCxn id="104477" idx="1"/>
            </p:cNvCxnSpPr>
            <p:nvPr/>
          </p:nvCxnSpPr>
          <p:spPr bwMode="auto">
            <a:xfrm flipH="1" flipV="1">
              <a:off x="5045921" y="3642168"/>
              <a:ext cx="2358823" cy="7452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4" name="Straight Arrow Connector 133"/>
            <p:cNvCxnSpPr>
              <a:cxnSpLocks noChangeShapeType="1"/>
              <a:stCxn id="104477" idx="1"/>
            </p:cNvCxnSpPr>
            <p:nvPr/>
          </p:nvCxnSpPr>
          <p:spPr bwMode="auto">
            <a:xfrm flipH="1">
              <a:off x="5432475" y="3716693"/>
              <a:ext cx="1972269" cy="155392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4458" name="Group 284"/>
          <p:cNvGrpSpPr>
            <a:grpSpLocks/>
          </p:cNvGrpSpPr>
          <p:nvPr/>
        </p:nvGrpSpPr>
        <p:grpSpPr bwMode="auto">
          <a:xfrm>
            <a:off x="706438" y="3960813"/>
            <a:ext cx="1512887" cy="673100"/>
            <a:chOff x="628217" y="3219998"/>
            <a:chExt cx="1345043" cy="673737"/>
          </a:xfrm>
        </p:grpSpPr>
        <p:sp>
          <p:nvSpPr>
            <p:cNvPr id="104475" name="TextBox 61"/>
            <p:cNvSpPr txBox="1">
              <a:spLocks noChangeArrowheads="1"/>
            </p:cNvSpPr>
            <p:nvPr/>
          </p:nvSpPr>
          <p:spPr bwMode="auto">
            <a:xfrm>
              <a:off x="628217" y="3431689"/>
              <a:ext cx="1025655" cy="46204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b="1" i="1">
                  <a:latin typeface="Calibri" charset="0"/>
                  <a:cs typeface="Arial" charset="0"/>
                </a:rPr>
                <a:t>Lolium rigidum</a:t>
              </a:r>
              <a:r>
                <a:rPr lang="en-CA" sz="1200">
                  <a:latin typeface="Calibri" charset="0"/>
                  <a:cs typeface="Arial" charset="0"/>
                </a:rPr>
                <a:t/>
              </a:r>
              <a:br>
                <a:rPr lang="en-CA" sz="1200">
                  <a:latin typeface="Calibri" charset="0"/>
                  <a:cs typeface="Arial" charset="0"/>
                </a:rPr>
              </a:br>
              <a:r>
                <a:rPr lang="en-CA" sz="1200">
                  <a:latin typeface="Calibri" charset="0"/>
                  <a:cs typeface="Arial" charset="0"/>
                </a:rPr>
                <a:t>Rigid Ryegrass</a:t>
              </a:r>
            </a:p>
          </p:txBody>
        </p:sp>
        <p:cxnSp>
          <p:nvCxnSpPr>
            <p:cNvPr id="281" name="Straight Arrow Connector 280"/>
            <p:cNvCxnSpPr>
              <a:cxnSpLocks noChangeShapeType="1"/>
              <a:stCxn id="104475" idx="0"/>
            </p:cNvCxnSpPr>
            <p:nvPr/>
          </p:nvCxnSpPr>
          <p:spPr bwMode="auto">
            <a:xfrm flipV="1">
              <a:off x="1140547" y="3219998"/>
              <a:ext cx="832713" cy="21133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4459" name="Group 302"/>
          <p:cNvGrpSpPr>
            <a:grpSpLocks/>
          </p:cNvGrpSpPr>
          <p:nvPr/>
        </p:nvGrpSpPr>
        <p:grpSpPr bwMode="auto">
          <a:xfrm>
            <a:off x="5730875" y="2989263"/>
            <a:ext cx="4068763" cy="950912"/>
            <a:chOff x="5094515" y="2248348"/>
            <a:chExt cx="3616660" cy="952051"/>
          </a:xfrm>
        </p:grpSpPr>
        <p:sp>
          <p:nvSpPr>
            <p:cNvPr id="104473" name="TextBox 62"/>
            <p:cNvSpPr txBox="1">
              <a:spLocks noChangeArrowheads="1"/>
            </p:cNvSpPr>
            <p:nvPr/>
          </p:nvSpPr>
          <p:spPr bwMode="auto">
            <a:xfrm>
              <a:off x="7589346" y="2248348"/>
              <a:ext cx="1121829" cy="4622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b="1" i="1">
                  <a:latin typeface="Calibri" charset="0"/>
                  <a:cs typeface="Arial" charset="0"/>
                </a:rPr>
                <a:t>Poa annua</a:t>
              </a:r>
              <a:r>
                <a:rPr lang="en-CA" sz="1200">
                  <a:latin typeface="Calibri" charset="0"/>
                  <a:cs typeface="Arial" charset="0"/>
                </a:rPr>
                <a:t/>
              </a:r>
              <a:br>
                <a:rPr lang="en-CA" sz="1200">
                  <a:latin typeface="Calibri" charset="0"/>
                  <a:cs typeface="Arial" charset="0"/>
                </a:rPr>
              </a:br>
              <a:r>
                <a:rPr lang="en-CA" sz="1200">
                  <a:latin typeface="Calibri" charset="0"/>
                  <a:cs typeface="Arial" charset="0"/>
                </a:rPr>
                <a:t>Annual Bluegrass</a:t>
              </a:r>
            </a:p>
          </p:txBody>
        </p:sp>
        <p:cxnSp>
          <p:nvCxnSpPr>
            <p:cNvPr id="286" name="Straight Arrow Connector 285"/>
            <p:cNvCxnSpPr>
              <a:cxnSpLocks noChangeShapeType="1"/>
              <a:stCxn id="104473" idx="1"/>
            </p:cNvCxnSpPr>
            <p:nvPr/>
          </p:nvCxnSpPr>
          <p:spPr bwMode="auto">
            <a:xfrm flipH="1">
              <a:off x="5094515" y="2478811"/>
              <a:ext cx="2494832" cy="7215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4460" name="Group 301"/>
          <p:cNvGrpSpPr>
            <a:grpSpLocks/>
          </p:cNvGrpSpPr>
          <p:nvPr/>
        </p:nvGrpSpPr>
        <p:grpSpPr bwMode="auto">
          <a:xfrm>
            <a:off x="3186113" y="4373563"/>
            <a:ext cx="2352675" cy="1636712"/>
            <a:chOff x="2830323" y="3633653"/>
            <a:chExt cx="2092966" cy="1636669"/>
          </a:xfrm>
        </p:grpSpPr>
        <p:sp>
          <p:nvSpPr>
            <p:cNvPr id="104471" name="TextBox 63"/>
            <p:cNvSpPr txBox="1">
              <a:spLocks noChangeArrowheads="1"/>
            </p:cNvSpPr>
            <p:nvPr/>
          </p:nvSpPr>
          <p:spPr bwMode="auto">
            <a:xfrm>
              <a:off x="2830323" y="4808669"/>
              <a:ext cx="1290992" cy="46165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b="1" i="1">
                  <a:latin typeface="Calibri" charset="0"/>
                  <a:cs typeface="Arial" charset="0"/>
                </a:rPr>
                <a:t>Sorghum halepense</a:t>
              </a:r>
              <a:r>
                <a:rPr lang="en-CA" sz="1200">
                  <a:latin typeface="Calibri" charset="0"/>
                  <a:cs typeface="Arial" charset="0"/>
                </a:rPr>
                <a:t/>
              </a:r>
              <a:br>
                <a:rPr lang="en-CA" sz="1200">
                  <a:latin typeface="Calibri" charset="0"/>
                  <a:cs typeface="Arial" charset="0"/>
                </a:rPr>
              </a:br>
              <a:r>
                <a:rPr lang="en-CA" sz="1200">
                  <a:latin typeface="Calibri" charset="0"/>
                  <a:cs typeface="Arial" charset="0"/>
                </a:rPr>
                <a:t>Johnsongrass</a:t>
              </a:r>
            </a:p>
          </p:txBody>
        </p:sp>
        <p:cxnSp>
          <p:nvCxnSpPr>
            <p:cNvPr id="289" name="Straight Arrow Connector 288"/>
            <p:cNvCxnSpPr>
              <a:cxnSpLocks noChangeShapeType="1"/>
              <a:stCxn id="104471" idx="0"/>
            </p:cNvCxnSpPr>
            <p:nvPr/>
          </p:nvCxnSpPr>
          <p:spPr bwMode="auto">
            <a:xfrm flipV="1">
              <a:off x="3475724" y="3633653"/>
              <a:ext cx="1447565" cy="117471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4461" name="Group 304"/>
          <p:cNvGrpSpPr>
            <a:grpSpLocks/>
          </p:cNvGrpSpPr>
          <p:nvPr/>
        </p:nvGrpSpPr>
        <p:grpSpPr bwMode="auto">
          <a:xfrm>
            <a:off x="550863" y="2311400"/>
            <a:ext cx="5392737" cy="2259013"/>
            <a:chOff x="488347" y="1570616"/>
            <a:chExt cx="4794170" cy="2258979"/>
          </a:xfrm>
        </p:grpSpPr>
        <p:sp>
          <p:nvSpPr>
            <p:cNvPr id="104467" name="TextBox 60"/>
            <p:cNvSpPr txBox="1">
              <a:spLocks noChangeArrowheads="1"/>
            </p:cNvSpPr>
            <p:nvPr/>
          </p:nvSpPr>
          <p:spPr bwMode="auto">
            <a:xfrm>
              <a:off x="488347" y="1570616"/>
              <a:ext cx="1255252" cy="46165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b="1" i="1">
                  <a:latin typeface="Calibri" charset="0"/>
                  <a:cs typeface="Arial" charset="0"/>
                </a:rPr>
                <a:t>Lolium multiflorum</a:t>
              </a:r>
              <a:r>
                <a:rPr lang="en-CA" sz="1200">
                  <a:latin typeface="Calibri" charset="0"/>
                  <a:cs typeface="Arial" charset="0"/>
                </a:rPr>
                <a:t/>
              </a:r>
              <a:br>
                <a:rPr lang="en-CA" sz="1200">
                  <a:latin typeface="Calibri" charset="0"/>
                  <a:cs typeface="Arial" charset="0"/>
                </a:rPr>
              </a:br>
              <a:r>
                <a:rPr lang="en-CA" sz="1200">
                  <a:latin typeface="Calibri" charset="0"/>
                  <a:cs typeface="Arial" charset="0"/>
                </a:rPr>
                <a:t>Italian Ryegrass</a:t>
              </a:r>
            </a:p>
          </p:txBody>
        </p:sp>
        <p:cxnSp>
          <p:nvCxnSpPr>
            <p:cNvPr id="291" name="Straight Arrow Connector 290"/>
            <p:cNvCxnSpPr>
              <a:cxnSpLocks noChangeShapeType="1"/>
              <a:stCxn id="104467" idx="2"/>
            </p:cNvCxnSpPr>
            <p:nvPr/>
          </p:nvCxnSpPr>
          <p:spPr bwMode="auto">
            <a:xfrm>
              <a:off x="1116373" y="2032572"/>
              <a:ext cx="3773804" cy="151445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2" name="Straight Arrow Connector 291"/>
            <p:cNvCxnSpPr>
              <a:cxnSpLocks noChangeShapeType="1"/>
              <a:stCxn id="104467" idx="2"/>
            </p:cNvCxnSpPr>
            <p:nvPr/>
          </p:nvCxnSpPr>
          <p:spPr bwMode="auto">
            <a:xfrm>
              <a:off x="1116373" y="2032572"/>
              <a:ext cx="4166144" cy="179702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3" name="Straight Arrow Connector 292"/>
            <p:cNvCxnSpPr>
              <a:cxnSpLocks noChangeShapeType="1"/>
              <a:stCxn id="104467" idx="2"/>
            </p:cNvCxnSpPr>
            <p:nvPr/>
          </p:nvCxnSpPr>
          <p:spPr bwMode="auto">
            <a:xfrm>
              <a:off x="1116373" y="2032572"/>
              <a:ext cx="973794" cy="9048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5246" name="Title 308"/>
          <p:cNvSpPr>
            <a:spLocks noGrp="1"/>
          </p:cNvSpPr>
          <p:nvPr>
            <p:ph type="title" idx="4294967295"/>
          </p:nvPr>
        </p:nvSpPr>
        <p:spPr>
          <a:xfrm>
            <a:off x="771525" y="652463"/>
            <a:ext cx="8743950" cy="933450"/>
          </a:xfrm>
        </p:spPr>
        <p:txBody>
          <a:bodyPr/>
          <a:lstStyle/>
          <a:p>
            <a:pPr>
              <a:defRPr/>
            </a:pPr>
            <a:r>
              <a:rPr lang="en-CA" sz="3200">
                <a:latin typeface="Times" charset="0"/>
              </a:rPr>
              <a:t>Glyphosate- Resistant Weeds – USA</a:t>
            </a:r>
            <a:br>
              <a:rPr lang="en-CA" sz="3200">
                <a:latin typeface="Times" charset="0"/>
              </a:rPr>
            </a:br>
            <a:r>
              <a:rPr lang="en-CA" sz="2000">
                <a:latin typeface="Times" charset="0"/>
              </a:rPr>
              <a:t>December 13, 2010 – adapted from: </a:t>
            </a:r>
            <a:r>
              <a:rPr lang="en-CA" sz="2000">
                <a:latin typeface="Times" charset="0"/>
                <a:hlinkClick r:id="rId4"/>
              </a:rPr>
              <a:t>www.weedscience.org</a:t>
            </a:r>
            <a:r>
              <a:rPr lang="en-CA" sz="2000">
                <a:latin typeface="Times" charset="0"/>
              </a:rPr>
              <a:t> </a:t>
            </a:r>
            <a:endParaRPr lang="en-CA" sz="3200">
              <a:latin typeface="Times" charset="0"/>
            </a:endParaRPr>
          </a:p>
        </p:txBody>
      </p:sp>
      <p:pic>
        <p:nvPicPr>
          <p:cNvPr id="104463" name="Picture 2" descr="C:\_PHOTOS\Logos\AAFC with Flag - Colour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6532563"/>
            <a:ext cx="3905250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64" name="TextBox 91"/>
          <p:cNvSpPr txBox="1">
            <a:spLocks noChangeArrowheads="1"/>
          </p:cNvSpPr>
          <p:nvPr/>
        </p:nvSpPr>
        <p:spPr bwMode="auto">
          <a:xfrm>
            <a:off x="8507413" y="6165850"/>
            <a:ext cx="1654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400">
                <a:latin typeface="Calibri" charset="0"/>
                <a:cs typeface="Arial" charset="0"/>
              </a:rPr>
              <a:t>K. Neil Harker</a:t>
            </a:r>
          </a:p>
          <a:p>
            <a:pPr eaLnBrk="1" hangingPunct="1"/>
            <a:r>
              <a:rPr lang="en-CA" sz="1400">
                <a:latin typeface="Calibri" charset="0"/>
                <a:cs typeface="Arial" charset="0"/>
              </a:rPr>
              <a:t>AAFC - Lacombe, AB</a:t>
            </a:r>
          </a:p>
        </p:txBody>
      </p:sp>
      <p:sp>
        <p:nvSpPr>
          <p:cNvPr id="104465" name="TextBox 93"/>
          <p:cNvSpPr txBox="1">
            <a:spLocks noChangeArrowheads="1"/>
          </p:cNvSpPr>
          <p:nvPr/>
        </p:nvSpPr>
        <p:spPr bwMode="auto">
          <a:xfrm>
            <a:off x="4763" y="-39688"/>
            <a:ext cx="10298112" cy="769938"/>
          </a:xfrm>
          <a:prstGeom prst="rect">
            <a:avLst/>
          </a:prstGeom>
          <a:solidFill>
            <a:srgbClr val="FFFFFF"/>
          </a:solidFill>
          <a:ln w="28575">
            <a:solidFill>
              <a:srgbClr val="22228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 smtClean="0">
                <a:solidFill>
                  <a:srgbClr val="22228B"/>
                </a:solidFill>
                <a:latin typeface="Chalkboard"/>
                <a:cs typeface="Chalkboard"/>
              </a:rPr>
              <a:t>Occurrence of glyphosate</a:t>
            </a:r>
            <a:r>
              <a:rPr lang="en-US" sz="2200" b="1" dirty="0">
                <a:solidFill>
                  <a:srgbClr val="22228B"/>
                </a:solidFill>
                <a:latin typeface="Chalkboard"/>
                <a:cs typeface="Chalkboard"/>
              </a:rPr>
              <a:t>-resistant weeds </a:t>
            </a:r>
            <a:r>
              <a:rPr lang="en-US" sz="2200" b="1" dirty="0" smtClean="0">
                <a:solidFill>
                  <a:srgbClr val="22228B"/>
                </a:solidFill>
                <a:latin typeface="Chalkboard"/>
                <a:cs typeface="Chalkboard"/>
              </a:rPr>
              <a:t>- due </a:t>
            </a:r>
            <a:r>
              <a:rPr lang="en-US" sz="2200" b="1" dirty="0">
                <a:solidFill>
                  <a:srgbClr val="22228B"/>
                </a:solidFill>
                <a:latin typeface="Chalkboard"/>
                <a:cs typeface="Chalkboard"/>
              </a:rPr>
              <a:t>to mutation, gene flow, weed shift </a:t>
            </a:r>
            <a:r>
              <a:rPr lang="en-US" sz="2200" b="1" dirty="0" smtClean="0">
                <a:solidFill>
                  <a:srgbClr val="22228B"/>
                </a:solidFill>
                <a:latin typeface="Chalkboard"/>
                <a:cs typeface="Chalkboard"/>
              </a:rPr>
              <a:t>– was exacerbated </a:t>
            </a:r>
            <a:r>
              <a:rPr lang="en-US" sz="2200" b="1" dirty="0">
                <a:solidFill>
                  <a:srgbClr val="22228B"/>
                </a:solidFill>
                <a:latin typeface="Chalkboard"/>
                <a:cs typeface="Chalkboard"/>
              </a:rPr>
              <a:t>when same herbicide is used repeatedly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0600" y="4795838"/>
            <a:ext cx="7052726" cy="646331"/>
          </a:xfrm>
          <a:prstGeom prst="rect">
            <a:avLst/>
          </a:prstGeom>
          <a:solidFill>
            <a:srgbClr val="FFFFFF"/>
          </a:solidFill>
          <a:ln w="19050">
            <a:solidFill>
              <a:srgbClr val="22228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22228B"/>
                </a:solidFill>
                <a:latin typeface="Chalkboard"/>
                <a:cs typeface="Chalkboard"/>
              </a:rPr>
              <a:t>Didn’t we already learn this?</a:t>
            </a:r>
          </a:p>
        </p:txBody>
      </p:sp>
    </p:spTree>
    <p:extLst>
      <p:ext uri="{BB962C8B-B14F-4D97-AF65-F5344CB8AC3E}">
        <p14:creationId xmlns:p14="http://schemas.microsoft.com/office/powerpoint/2010/main" val="21338318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943600"/>
            <a:ext cx="368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66" name="Picture 4" descr="Homepage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0"/>
            <a:ext cx="590232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7989" name="Text Box 5"/>
          <p:cNvSpPr txBox="1">
            <a:spLocks noChangeArrowheads="1"/>
          </p:cNvSpPr>
          <p:nvPr/>
        </p:nvSpPr>
        <p:spPr bwMode="auto">
          <a:xfrm>
            <a:off x="175644" y="385012"/>
            <a:ext cx="2724719" cy="181588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/>
                <a:cs typeface="Chalkboard"/>
              </a:rPr>
              <a:t>Where to get more information on the issues?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0512" y="2540159"/>
            <a:ext cx="5798317" cy="70788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90"/>
                </a:solidFill>
                <a:latin typeface="Chalkboard"/>
                <a:cs typeface="Chalkboard"/>
              </a:rPr>
              <a:t>http://</a:t>
            </a:r>
            <a:r>
              <a:rPr lang="en-US" sz="40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ucbiotech.org</a:t>
            </a:r>
            <a:endParaRPr lang="en-US" sz="4000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0582655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6" name="Text Box 2"/>
          <p:cNvSpPr txBox="1">
            <a:spLocks noChangeArrowheads="1"/>
          </p:cNvSpPr>
          <p:nvPr/>
        </p:nvSpPr>
        <p:spPr bwMode="auto">
          <a:xfrm>
            <a:off x="38100" y="1435100"/>
            <a:ext cx="10287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cs typeface="Tahoma"/>
            </a:endParaRPr>
          </a:p>
        </p:txBody>
      </p:sp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25" y="5992813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353498" y="2676541"/>
            <a:ext cx="7753367" cy="830997"/>
          </a:xfrm>
          <a:prstGeom prst="rect">
            <a:avLst/>
          </a:prstGeom>
          <a:solidFill>
            <a:srgbClr val="FEFCFC"/>
          </a:solidFill>
          <a:ln w="19050" cmpd="sng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465138" indent="-465138"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622300"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6513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000090"/>
                </a:solidFill>
                <a:latin typeface="Chalkboard"/>
                <a:cs typeface="Chalkboard"/>
              </a:rPr>
              <a:t>What </a:t>
            </a: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is </a:t>
            </a:r>
            <a:r>
              <a:rPr lang="en-US" b="1" dirty="0">
                <a:solidFill>
                  <a:srgbClr val="000090"/>
                </a:solidFill>
                <a:latin typeface="Chalkboard"/>
                <a:cs typeface="Chalkboard"/>
              </a:rPr>
              <a:t>genetic </a:t>
            </a: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modification, genetic engineering (GE), </a:t>
            </a:r>
            <a:r>
              <a:rPr lang="en-US" b="1" dirty="0">
                <a:solidFill>
                  <a:srgbClr val="000090"/>
                </a:solidFill>
                <a:latin typeface="Chalkboard"/>
                <a:cs typeface="Chalkboard"/>
              </a:rPr>
              <a:t>biotechnology, </a:t>
            </a: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GMOs?</a:t>
            </a:r>
            <a:endParaRPr lang="en-US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3581689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arrot_moder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504" y="1331667"/>
            <a:ext cx="1532213" cy="2162816"/>
          </a:xfrm>
          <a:prstGeom prst="rect">
            <a:avLst/>
          </a:prstGeom>
          <a:solidFill>
            <a:srgbClr val="FEFCFC"/>
          </a:solidFill>
          <a:ln>
            <a:noFill/>
          </a:ln>
          <a:extLst/>
        </p:spPr>
      </p:pic>
      <p:sp>
        <p:nvSpPr>
          <p:cNvPr id="10" name="TextBox 9"/>
          <p:cNvSpPr txBox="1"/>
          <p:nvPr/>
        </p:nvSpPr>
        <p:spPr>
          <a:xfrm>
            <a:off x="2122152" y="241360"/>
            <a:ext cx="5681348" cy="769441"/>
          </a:xfrm>
          <a:prstGeom prst="rect">
            <a:avLst/>
          </a:prstGeom>
          <a:solidFill>
            <a:srgbClr val="FEFCFC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90"/>
                </a:solidFill>
                <a:latin typeface="Chalkboard"/>
                <a:cs typeface="Chalkboard"/>
              </a:rPr>
              <a:t>Have Foods Been Modified to Look Differently Today than Years Before? </a:t>
            </a:r>
            <a:endParaRPr lang="en-US" sz="2200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3939" y="2620249"/>
            <a:ext cx="163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Carrot</a:t>
            </a:r>
            <a:endParaRPr lang="en-US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2715" y="3720005"/>
            <a:ext cx="3570543" cy="1531189"/>
            <a:chOff x="452715" y="3708665"/>
            <a:chExt cx="3570543" cy="1531189"/>
          </a:xfrm>
        </p:grpSpPr>
        <p:pic>
          <p:nvPicPr>
            <p:cNvPr id="7" name="Picture 1" descr="banana moder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715" y="3708665"/>
              <a:ext cx="2040789" cy="1531189"/>
            </a:xfrm>
            <a:prstGeom prst="rect">
              <a:avLst/>
            </a:prstGeom>
            <a:solidFill>
              <a:srgbClr val="000090"/>
            </a:solidFill>
            <a:ln>
              <a:noFill/>
            </a:ln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2390241" y="4445579"/>
              <a:ext cx="16330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90"/>
                  </a:solidFill>
                  <a:latin typeface="Chalkboard"/>
                  <a:cs typeface="Chalkboard"/>
                </a:rPr>
                <a:t>Banana</a:t>
              </a:r>
              <a:endParaRPr lang="en-US" b="1" dirty="0">
                <a:solidFill>
                  <a:srgbClr val="000090"/>
                </a:solidFill>
                <a:latin typeface="Chalkboard"/>
                <a:cs typeface="Chalkboard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854677" y="1759838"/>
            <a:ext cx="3421635" cy="1809687"/>
            <a:chOff x="5854677" y="1793858"/>
            <a:chExt cx="3421635" cy="1809687"/>
          </a:xfrm>
        </p:grpSpPr>
        <p:pic>
          <p:nvPicPr>
            <p:cNvPr id="5" name="Picture 9" descr="eggplant modern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677" y="1793858"/>
              <a:ext cx="1809687" cy="1809687"/>
            </a:xfrm>
            <a:prstGeom prst="rect">
              <a:avLst/>
            </a:prstGeom>
            <a:solidFill>
              <a:srgbClr val="000090"/>
            </a:solidFill>
            <a:ln>
              <a:noFill/>
            </a:ln>
            <a:extLst/>
          </p:spPr>
        </p:pic>
        <p:sp>
          <p:nvSpPr>
            <p:cNvPr id="13" name="TextBox 12"/>
            <p:cNvSpPr txBox="1"/>
            <p:nvPr/>
          </p:nvSpPr>
          <p:spPr>
            <a:xfrm>
              <a:off x="7643295" y="2159130"/>
              <a:ext cx="16330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90"/>
                  </a:solidFill>
                  <a:latin typeface="Chalkboard"/>
                  <a:cs typeface="Chalkboard"/>
                </a:rPr>
                <a:t>Eggplant</a:t>
              </a:r>
              <a:endParaRPr lang="en-US" b="1" dirty="0">
                <a:solidFill>
                  <a:srgbClr val="000090"/>
                </a:solidFill>
                <a:latin typeface="Chalkboard"/>
                <a:cs typeface="Chalkboard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886497" y="2972146"/>
            <a:ext cx="2321129" cy="3182437"/>
            <a:chOff x="7965870" y="2972146"/>
            <a:chExt cx="2321129" cy="3182437"/>
          </a:xfrm>
        </p:grpSpPr>
        <p:pic>
          <p:nvPicPr>
            <p:cNvPr id="9" name="Picture 10" descr="Kale_(6025692440)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0001" y="2972146"/>
              <a:ext cx="1477138" cy="2267786"/>
            </a:xfrm>
            <a:prstGeom prst="rect">
              <a:avLst/>
            </a:prstGeom>
            <a:solidFill>
              <a:srgbClr val="000090"/>
            </a:solidFill>
            <a:ln>
              <a:noFill/>
            </a:ln>
            <a:extLst/>
          </p:spPr>
        </p:pic>
        <p:sp>
          <p:nvSpPr>
            <p:cNvPr id="14" name="TextBox 13"/>
            <p:cNvSpPr txBox="1"/>
            <p:nvPr/>
          </p:nvSpPr>
          <p:spPr>
            <a:xfrm>
              <a:off x="7965870" y="5323586"/>
              <a:ext cx="23211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halkboard"/>
                  <a:cs typeface="Chalkboard"/>
                </a:rPr>
                <a:t>Broccoli, Kale, </a:t>
              </a:r>
              <a:r>
                <a:rPr lang="en-US" b="1" dirty="0" smtClean="0">
                  <a:solidFill>
                    <a:srgbClr val="000090"/>
                  </a:solidFill>
                  <a:latin typeface="Chalkboard"/>
                  <a:cs typeface="Chalkboard"/>
                </a:rPr>
                <a:t>Cabbage</a:t>
              </a:r>
              <a:endParaRPr lang="en-US" b="1" dirty="0">
                <a:solidFill>
                  <a:srgbClr val="000090"/>
                </a:solidFill>
                <a:latin typeface="Chalkboard"/>
                <a:cs typeface="Chalkboard"/>
              </a:endParaRPr>
            </a:p>
          </p:txBody>
        </p:sp>
      </p:grpSp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480" y="5953320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33420" y="3634182"/>
            <a:ext cx="5803366" cy="3104412"/>
            <a:chOff x="33420" y="3634182"/>
            <a:chExt cx="5803366" cy="3104412"/>
          </a:xfrm>
        </p:grpSpPr>
        <p:sp>
          <p:nvSpPr>
            <p:cNvPr id="20" name="TextBox 19"/>
            <p:cNvSpPr txBox="1"/>
            <p:nvPr/>
          </p:nvSpPr>
          <p:spPr>
            <a:xfrm>
              <a:off x="33420" y="5338211"/>
              <a:ext cx="2706994" cy="1400383"/>
            </a:xfrm>
            <a:prstGeom prst="rect">
              <a:avLst/>
            </a:prstGeom>
            <a:solidFill>
              <a:srgbClr val="FEFCFC"/>
            </a:solidFill>
            <a:ln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 dirty="0" smtClean="0">
                  <a:solidFill>
                    <a:srgbClr val="000090"/>
                  </a:solidFill>
                  <a:latin typeface="Chalkboard"/>
                  <a:cs typeface="Chalkboard"/>
                </a:rPr>
                <a:t>Historically modifications happened via spontaneous  mutations, crossing, and selection  </a:t>
              </a:r>
              <a:endParaRPr lang="en-US" sz="1700" b="1" dirty="0">
                <a:solidFill>
                  <a:srgbClr val="000090"/>
                </a:solidFill>
                <a:latin typeface="Chalkboard"/>
                <a:cs typeface="Chalkboard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31724" y="3634182"/>
              <a:ext cx="19050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rgbClr val="000090"/>
                  </a:solidFill>
                  <a:latin typeface="Chalkboard"/>
                  <a:cs typeface="Chalkboard"/>
                </a:rPr>
                <a:t>WHY?</a:t>
              </a:r>
              <a:endParaRPr lang="en-US" sz="4400" b="1" dirty="0">
                <a:solidFill>
                  <a:srgbClr val="000090"/>
                </a:solidFill>
                <a:latin typeface="Chalkboard"/>
                <a:cs typeface="Chalkboard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27011" y="255027"/>
            <a:ext cx="9387792" cy="6311677"/>
            <a:chOff x="427011" y="255027"/>
            <a:chExt cx="9387792" cy="6311677"/>
          </a:xfrm>
        </p:grpSpPr>
        <p:grpSp>
          <p:nvGrpSpPr>
            <p:cNvPr id="25" name="Group 24"/>
            <p:cNvGrpSpPr/>
            <p:nvPr/>
          </p:nvGrpSpPr>
          <p:grpSpPr>
            <a:xfrm>
              <a:off x="427011" y="255027"/>
              <a:ext cx="9387792" cy="6311677"/>
              <a:chOff x="427011" y="255027"/>
              <a:chExt cx="9387792" cy="6311677"/>
            </a:xfrm>
          </p:grpSpPr>
          <p:pic>
            <p:nvPicPr>
              <p:cNvPr id="2" name="Picture 5" descr="Carrot_Queen_Annes_Lace_or_wild_carrot_roots_DP860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011" y="262024"/>
                <a:ext cx="1524107" cy="2305523"/>
              </a:xfrm>
              <a:prstGeom prst="rect">
                <a:avLst/>
              </a:prstGeom>
              <a:solidFill>
                <a:srgbClr val="000090"/>
              </a:solidFill>
              <a:ln>
                <a:noFill/>
              </a:ln>
              <a:extLst/>
            </p:spPr>
          </p:pic>
          <p:pic>
            <p:nvPicPr>
              <p:cNvPr id="4" name="Picture 5" descr="wild type eggplant_cropped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2881" y="255027"/>
                <a:ext cx="1811922" cy="1811921"/>
              </a:xfrm>
              <a:prstGeom prst="rect">
                <a:avLst/>
              </a:prstGeom>
              <a:solidFill>
                <a:srgbClr val="000090"/>
              </a:solidFill>
              <a:ln>
                <a:noFill/>
              </a:ln>
              <a:extLst/>
            </p:spPr>
          </p:pic>
          <p:pic>
            <p:nvPicPr>
              <p:cNvPr id="6" name="Picture 6" descr="wild type banana.jp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6454" y="5064180"/>
                <a:ext cx="2245425" cy="1502524"/>
              </a:xfrm>
              <a:prstGeom prst="rect">
                <a:avLst/>
              </a:prstGeom>
              <a:solidFill>
                <a:srgbClr val="000090"/>
              </a:solidFill>
              <a:ln>
                <a:noFill/>
              </a:ln>
              <a:extLst/>
            </p:spPr>
          </p:pic>
          <p:pic>
            <p:nvPicPr>
              <p:cNvPr id="8" name="Picture 7" descr="scale~640x5000x0x0~wildbrassic-1398821818-80.jp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7315" y="3871377"/>
                <a:ext cx="1711491" cy="2281988"/>
              </a:xfrm>
              <a:prstGeom prst="rect">
                <a:avLst/>
              </a:prstGeom>
              <a:solidFill>
                <a:srgbClr val="000090"/>
              </a:solidFill>
              <a:ln>
                <a:noFill/>
              </a:ln>
              <a:extLst/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4251226" y="2048581"/>
              <a:ext cx="19050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rgbClr val="000090"/>
                  </a:solidFill>
                  <a:latin typeface="Chalkboard"/>
                  <a:cs typeface="Chalkboard"/>
                </a:rPr>
                <a:t>YES!</a:t>
              </a:r>
              <a:endParaRPr lang="en-US" sz="4400" b="1" dirty="0">
                <a:solidFill>
                  <a:srgbClr val="000090"/>
                </a:solidFill>
                <a:latin typeface="Chalkboard"/>
                <a:cs typeface="Chalkboar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4434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1673601"/>
            <a:ext cx="2547937" cy="3808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33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143" y="1744134"/>
            <a:ext cx="2505075" cy="374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33222" name="Text Box 6"/>
          <p:cNvSpPr txBox="1">
            <a:spLocks noChangeArrowheads="1"/>
          </p:cNvSpPr>
          <p:nvPr/>
        </p:nvSpPr>
        <p:spPr bwMode="auto">
          <a:xfrm>
            <a:off x="432357" y="441354"/>
            <a:ext cx="9376690" cy="954107"/>
          </a:xfrm>
          <a:prstGeom prst="rect">
            <a:avLst/>
          </a:prstGeom>
          <a:solidFill>
            <a:srgbClr val="FEFCFC"/>
          </a:solidFill>
          <a:ln w="19050" cmpd="sng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000090"/>
                </a:solidFill>
                <a:latin typeface="Chalkboard"/>
                <a:cs typeface="Chalkboard"/>
              </a:rPr>
              <a:t>In recent times humans have intentionally modified plants using </a:t>
            </a:r>
            <a:r>
              <a:rPr lang="en-US" sz="2800" b="1" dirty="0">
                <a:solidFill>
                  <a:srgbClr val="000090"/>
                </a:solidFill>
                <a:latin typeface="Chalkboard"/>
                <a:cs typeface="Chalkboard"/>
              </a:rPr>
              <a:t>classical breeding?</a:t>
            </a:r>
          </a:p>
        </p:txBody>
      </p:sp>
      <p:sp>
        <p:nvSpPr>
          <p:cNvPr id="1033223" name="Text Box 7"/>
          <p:cNvSpPr txBox="1">
            <a:spLocks noChangeArrowheads="1"/>
          </p:cNvSpPr>
          <p:nvPr/>
        </p:nvSpPr>
        <p:spPr bwMode="auto">
          <a:xfrm>
            <a:off x="1581203" y="5551006"/>
            <a:ext cx="34034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1" dirty="0" err="1">
                <a:solidFill>
                  <a:srgbClr val="000000"/>
                </a:solidFill>
                <a:cs typeface="+mn-cs"/>
              </a:rPr>
              <a:t>Triticum</a:t>
            </a:r>
            <a:r>
              <a:rPr lang="en-US" i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i="1" dirty="0" err="1">
                <a:solidFill>
                  <a:srgbClr val="000000"/>
                </a:solidFill>
                <a:cs typeface="+mn-cs"/>
              </a:rPr>
              <a:t>monococcum</a:t>
            </a:r>
            <a:r>
              <a:rPr lang="en-US" i="1" dirty="0">
                <a:solidFill>
                  <a:srgbClr val="000000"/>
                </a:solidFill>
                <a:cs typeface="+mn-cs"/>
              </a:rPr>
              <a:t/>
            </a:r>
            <a:br>
              <a:rPr lang="en-US" i="1" dirty="0">
                <a:solidFill>
                  <a:srgbClr val="000000"/>
                </a:solidFill>
                <a:cs typeface="+mn-cs"/>
              </a:rPr>
            </a:br>
            <a:r>
              <a:rPr lang="en-US" sz="3200" b="1" dirty="0">
                <a:solidFill>
                  <a:srgbClr val="000000"/>
                </a:solidFill>
                <a:latin typeface="Tahoma" charset="0"/>
                <a:cs typeface="+mn-cs"/>
              </a:rPr>
              <a:t>Ancient variety</a:t>
            </a:r>
            <a:endParaRPr lang="en-US" sz="3200" i="1" dirty="0">
              <a:solidFill>
                <a:srgbClr val="000000"/>
              </a:solidFill>
              <a:latin typeface="Tahoma" charset="0"/>
              <a:cs typeface="+mn-cs"/>
            </a:endParaRPr>
          </a:p>
        </p:txBody>
      </p:sp>
      <p:sp>
        <p:nvSpPr>
          <p:cNvPr id="1033224" name="Text Box 8"/>
          <p:cNvSpPr txBox="1">
            <a:spLocks noChangeArrowheads="1"/>
          </p:cNvSpPr>
          <p:nvPr/>
        </p:nvSpPr>
        <p:spPr bwMode="auto">
          <a:xfrm>
            <a:off x="4900790" y="5585225"/>
            <a:ext cx="442730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1" dirty="0" err="1">
                <a:solidFill>
                  <a:srgbClr val="000000"/>
                </a:solidFill>
                <a:cs typeface="+mn-cs"/>
              </a:rPr>
              <a:t>Triticum</a:t>
            </a:r>
            <a:r>
              <a:rPr lang="en-US" i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i="1" dirty="0" err="1">
                <a:solidFill>
                  <a:srgbClr val="000000"/>
                </a:solidFill>
                <a:cs typeface="+mn-cs"/>
              </a:rPr>
              <a:t>aestivum</a:t>
            </a:r>
            <a:endParaRPr lang="en-US" i="1" dirty="0">
              <a:solidFill>
                <a:srgbClr val="000000"/>
              </a:solidFill>
              <a:cs typeface="+mn-cs"/>
            </a:endParaRPr>
          </a:p>
          <a:p>
            <a:pPr algn="ctr">
              <a:defRPr/>
            </a:pPr>
            <a:r>
              <a:rPr lang="en-US" sz="3000" b="1" dirty="0">
                <a:solidFill>
                  <a:srgbClr val="000000"/>
                </a:solidFill>
                <a:latin typeface="Tahoma" charset="0"/>
                <a:cs typeface="+mn-cs"/>
              </a:rPr>
              <a:t>Modern bread variety</a:t>
            </a:r>
            <a:endParaRPr lang="en-US" sz="3000" i="1" dirty="0">
              <a:solidFill>
                <a:srgbClr val="000000"/>
              </a:solidFill>
              <a:latin typeface="Tahoma" charset="0"/>
              <a:cs typeface="+mn-cs"/>
            </a:endParaRPr>
          </a:p>
        </p:txBody>
      </p:sp>
      <p:pic>
        <p:nvPicPr>
          <p:cNvPr id="2867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3" y="5972175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31822" y="2973966"/>
            <a:ext cx="1674467" cy="2246769"/>
          </a:xfrm>
          <a:prstGeom prst="rect">
            <a:avLst/>
          </a:prstGeom>
          <a:solidFill>
            <a:srgbClr val="FEFCFC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90"/>
                </a:solidFill>
                <a:latin typeface="Chalkboard"/>
                <a:cs typeface="Chalkboard"/>
              </a:rPr>
              <a:t>What  happens genetically during classical breeding of two plants</a:t>
            </a:r>
            <a:endParaRPr lang="en-US" sz="2000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5791200"/>
            <a:ext cx="32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43" name="Text Box 3"/>
          <p:cNvSpPr txBox="1">
            <a:spLocks noChangeArrowheads="1"/>
          </p:cNvSpPr>
          <p:nvPr/>
        </p:nvSpPr>
        <p:spPr bwMode="auto">
          <a:xfrm>
            <a:off x="271462" y="1049338"/>
            <a:ext cx="9871415" cy="830997"/>
          </a:xfrm>
          <a:prstGeom prst="rect">
            <a:avLst/>
          </a:prstGeom>
          <a:solidFill>
            <a:srgbClr val="FEFCFC"/>
          </a:solidFill>
          <a:ln w="9525">
            <a:solidFill>
              <a:srgbClr val="00009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Genetic information is made of chemical units – represent each unit with </a:t>
            </a:r>
            <a:r>
              <a:rPr lang="en-US" b="1" dirty="0">
                <a:solidFill>
                  <a:srgbClr val="000090"/>
                </a:solidFill>
                <a:latin typeface="Chalkboard"/>
                <a:cs typeface="Chalkboard"/>
              </a:rPr>
              <a:t>alphabetic </a:t>
            </a:r>
            <a:r>
              <a:rPr lang="en-US" b="1" dirty="0" smtClean="0">
                <a:solidFill>
                  <a:srgbClr val="000090"/>
                </a:solidFill>
                <a:latin typeface="Chalkboard"/>
                <a:cs typeface="Chalkboard"/>
              </a:rPr>
              <a:t>letter</a:t>
            </a:r>
            <a:endParaRPr lang="en-US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sp>
        <p:nvSpPr>
          <p:cNvPr id="1034244" name="Text Box 4"/>
          <p:cNvSpPr txBox="1">
            <a:spLocks noChangeArrowheads="1"/>
          </p:cNvSpPr>
          <p:nvPr/>
        </p:nvSpPr>
        <p:spPr bwMode="auto">
          <a:xfrm>
            <a:off x="229688" y="215090"/>
            <a:ext cx="9768513" cy="646331"/>
          </a:xfrm>
          <a:prstGeom prst="rect">
            <a:avLst/>
          </a:prstGeom>
          <a:solidFill>
            <a:srgbClr val="FEFCFC"/>
          </a:solidFill>
          <a:ln w="19050" cmpd="sng">
            <a:solidFill>
              <a:srgbClr val="000090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b="1" dirty="0" smtClean="0">
                <a:solidFill>
                  <a:srgbClr val="000090"/>
                </a:solidFill>
                <a:latin typeface="Chalkboard"/>
                <a:cs typeface="Chalkboard"/>
              </a:rPr>
              <a:t>Genetic Information </a:t>
            </a:r>
            <a:r>
              <a:rPr lang="en-US" sz="3600" b="1" dirty="0">
                <a:solidFill>
                  <a:srgbClr val="000090"/>
                </a:solidFill>
                <a:latin typeface="Chalkboard"/>
                <a:cs typeface="Chalkboard"/>
              </a:rPr>
              <a:t>in </a:t>
            </a:r>
            <a:r>
              <a:rPr lang="en-US" sz="3600" b="1" dirty="0" smtClean="0">
                <a:solidFill>
                  <a:srgbClr val="000090"/>
                </a:solidFill>
                <a:latin typeface="Chalkboard"/>
                <a:cs typeface="Chalkboard"/>
              </a:rPr>
              <a:t>Cells of Wheat Plant</a:t>
            </a:r>
            <a:endParaRPr lang="en-US" sz="3600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sp>
        <p:nvSpPr>
          <p:cNvPr id="1034246" name="Text Box 6"/>
          <p:cNvSpPr txBox="1">
            <a:spLocks noChangeArrowheads="1"/>
          </p:cNvSpPr>
          <p:nvPr/>
        </p:nvSpPr>
        <p:spPr bwMode="auto">
          <a:xfrm>
            <a:off x="1847395" y="5746432"/>
            <a:ext cx="26313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0090"/>
                </a:solidFill>
                <a:latin typeface="Arial" charset="0"/>
                <a:cs typeface="+mn-cs"/>
              </a:rPr>
              <a:t>1700 books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000090"/>
                </a:solidFill>
                <a:latin typeface="Arial" charset="0"/>
                <a:cs typeface="+mn-cs"/>
              </a:rPr>
              <a:t>1000 pages each</a:t>
            </a:r>
          </a:p>
        </p:txBody>
      </p:sp>
      <p:sp>
        <p:nvSpPr>
          <p:cNvPr id="1034247" name="Text Box 7"/>
          <p:cNvSpPr txBox="1">
            <a:spLocks noChangeArrowheads="1"/>
          </p:cNvSpPr>
          <p:nvPr/>
        </p:nvSpPr>
        <p:spPr bwMode="auto">
          <a:xfrm>
            <a:off x="5936096" y="5729720"/>
            <a:ext cx="32630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0090"/>
                </a:solidFill>
                <a:latin typeface="Arial" charset="0"/>
                <a:cs typeface="+mn-cs"/>
              </a:rPr>
              <a:t>1700 books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000090"/>
                </a:solidFill>
                <a:latin typeface="Arial" charset="0"/>
                <a:cs typeface="+mn-cs"/>
              </a:rPr>
              <a:t>(or 1.7 million pages)</a:t>
            </a:r>
          </a:p>
        </p:txBody>
      </p:sp>
      <p:sp>
        <p:nvSpPr>
          <p:cNvPr id="1034250" name="Line 10"/>
          <p:cNvSpPr>
            <a:spLocks noChangeShapeType="1"/>
          </p:cNvSpPr>
          <p:nvPr/>
        </p:nvSpPr>
        <p:spPr bwMode="auto">
          <a:xfrm>
            <a:off x="3087688" y="2521707"/>
            <a:ext cx="0" cy="512763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90"/>
              </a:solidFill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7250" y="1955742"/>
            <a:ext cx="7002463" cy="3860800"/>
            <a:chOff x="857250" y="1671638"/>
            <a:chExt cx="7002463" cy="3860800"/>
          </a:xfrm>
        </p:grpSpPr>
        <p:sp>
          <p:nvSpPr>
            <p:cNvPr id="1034245" name="Text Box 5"/>
            <p:cNvSpPr txBox="1">
              <a:spLocks noChangeArrowheads="1"/>
            </p:cNvSpPr>
            <p:nvPr/>
          </p:nvSpPr>
          <p:spPr bwMode="auto">
            <a:xfrm>
              <a:off x="857250" y="1752600"/>
              <a:ext cx="4031873" cy="461665"/>
            </a:xfrm>
            <a:prstGeom prst="rect">
              <a:avLst/>
            </a:prstGeom>
            <a:solidFill>
              <a:srgbClr val="FEFCFC"/>
            </a:solidFill>
            <a:ln w="9525">
              <a:solidFill>
                <a:srgbClr val="000090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dirty="0">
                  <a:solidFill>
                    <a:srgbClr val="000090"/>
                  </a:solidFill>
                  <a:latin typeface="Arial" charset="0"/>
                  <a:cs typeface="+mn-cs"/>
                </a:rPr>
                <a:t>...CTGACCTAATGCCGTA...</a:t>
              </a:r>
            </a:p>
          </p:txBody>
        </p:sp>
        <p:pic>
          <p:nvPicPr>
            <p:cNvPr id="29703" name="Picture 8" descr="Genome analogy_1_boo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1658" y="2498725"/>
              <a:ext cx="3622675" cy="289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Picture 9" descr="Genome analogy_1_sta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1063" y="1671638"/>
              <a:ext cx="628650" cy="386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251" name="Line 11"/>
            <p:cNvSpPr>
              <a:spLocks noChangeShapeType="1"/>
            </p:cNvSpPr>
            <p:nvPr/>
          </p:nvSpPr>
          <p:spPr bwMode="auto">
            <a:xfrm>
              <a:off x="5281613" y="3868738"/>
              <a:ext cx="1449387" cy="0"/>
            </a:xfrm>
            <a:prstGeom prst="line">
              <a:avLst/>
            </a:prstGeom>
            <a:noFill/>
            <a:ln w="76200">
              <a:solidFill>
                <a:srgbClr val="00009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90"/>
                </a:solidFill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 (Mac OS 9):Microsoft Office 98:Templates:Blank Presentation</Template>
  <TotalTime>6419</TotalTime>
  <Words>3297</Words>
  <Application>Microsoft Macintosh PowerPoint</Application>
  <PresentationFormat>35mm Slides</PresentationFormat>
  <Paragraphs>399</Paragraphs>
  <Slides>55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USDA APHIS Determines  Nonregulated Status   111 granted: 8-2-2014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Glyphosate- Resistant Weeds – USA December 13, 2010 – adapted from: www.weedscience.org </vt:lpstr>
      <vt:lpstr>PowerPoint Presentation</vt:lpstr>
    </vt:vector>
  </TitlesOfParts>
  <Company>UC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Peggy G. Lemaux</dc:creator>
  <cp:lastModifiedBy>Barbara Alonso</cp:lastModifiedBy>
  <cp:revision>388</cp:revision>
  <dcterms:created xsi:type="dcterms:W3CDTF">2003-03-10T22:18:07Z</dcterms:created>
  <dcterms:modified xsi:type="dcterms:W3CDTF">2016-07-19T21:07:24Z</dcterms:modified>
</cp:coreProperties>
</file>