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jpg" ContentType="image/jpeg"/>
  <Default Extension="emf" ContentType="image/x-emf"/>
  <Default Extension="tiff" ContentType="image/tiff"/>
  <Default Extension="rels" ContentType="application/vnd.openxmlformats-package.relationships+xml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embeddings/oleObject1.bin" ContentType="application/vnd.openxmlformats-officedocument.oleObject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63"/>
  </p:notesMasterIdLst>
  <p:sldIdLst>
    <p:sldId id="1085" r:id="rId2"/>
    <p:sldId id="1009" r:id="rId3"/>
    <p:sldId id="985" r:id="rId4"/>
    <p:sldId id="1099" r:id="rId5"/>
    <p:sldId id="1075" r:id="rId6"/>
    <p:sldId id="1076" r:id="rId7"/>
    <p:sldId id="1010" r:id="rId8"/>
    <p:sldId id="1011" r:id="rId9"/>
    <p:sldId id="1012" r:id="rId10"/>
    <p:sldId id="846" r:id="rId11"/>
    <p:sldId id="1013" r:id="rId12"/>
    <p:sldId id="1014" r:id="rId13"/>
    <p:sldId id="1015" r:id="rId14"/>
    <p:sldId id="1016" r:id="rId15"/>
    <p:sldId id="1017" r:id="rId16"/>
    <p:sldId id="1018" r:id="rId17"/>
    <p:sldId id="1019" r:id="rId18"/>
    <p:sldId id="1100" r:id="rId19"/>
    <p:sldId id="1020" r:id="rId20"/>
    <p:sldId id="1021" r:id="rId21"/>
    <p:sldId id="1023" r:id="rId22"/>
    <p:sldId id="927" r:id="rId23"/>
    <p:sldId id="1124" r:id="rId24"/>
    <p:sldId id="1086" r:id="rId25"/>
    <p:sldId id="1131" r:id="rId26"/>
    <p:sldId id="1088" r:id="rId27"/>
    <p:sldId id="1118" r:id="rId28"/>
    <p:sldId id="1028" r:id="rId29"/>
    <p:sldId id="1089" r:id="rId30"/>
    <p:sldId id="1090" r:id="rId31"/>
    <p:sldId id="1091" r:id="rId32"/>
    <p:sldId id="1092" r:id="rId33"/>
    <p:sldId id="1032" r:id="rId34"/>
    <p:sldId id="1093" r:id="rId35"/>
    <p:sldId id="1119" r:id="rId36"/>
    <p:sldId id="1035" r:id="rId37"/>
    <p:sldId id="1077" r:id="rId38"/>
    <p:sldId id="1043" r:id="rId39"/>
    <p:sldId id="1044" r:id="rId40"/>
    <p:sldId id="1052" r:id="rId41"/>
    <p:sldId id="1120" r:id="rId42"/>
    <p:sldId id="1096" r:id="rId43"/>
    <p:sldId id="1128" r:id="rId44"/>
    <p:sldId id="1097" r:id="rId45"/>
    <p:sldId id="1098" r:id="rId46"/>
    <p:sldId id="1123" r:id="rId47"/>
    <p:sldId id="1114" r:id="rId48"/>
    <p:sldId id="1058" r:id="rId49"/>
    <p:sldId id="1104" r:id="rId50"/>
    <p:sldId id="1115" r:id="rId51"/>
    <p:sldId id="1116" r:id="rId52"/>
    <p:sldId id="1106" r:id="rId53"/>
    <p:sldId id="1105" r:id="rId54"/>
    <p:sldId id="1060" r:id="rId55"/>
    <p:sldId id="1125" r:id="rId56"/>
    <p:sldId id="1109" r:id="rId57"/>
    <p:sldId id="1110" r:id="rId58"/>
    <p:sldId id="1117" r:id="rId59"/>
    <p:sldId id="1127" r:id="rId60"/>
    <p:sldId id="1129" r:id="rId61"/>
    <p:sldId id="1113" r:id="rId62"/>
  </p:sldIdLst>
  <p:sldSz cx="10287000" cy="6858000" type="35mm"/>
  <p:notesSz cx="6858000" cy="9144000"/>
  <p:defaultTextStyle>
    <a:defPPr>
      <a:defRPr lang="en-US"/>
    </a:defPPr>
    <a:lvl1pPr algn="ctr" rtl="0" eaLnBrk="0" fontAlgn="base" hangingPunct="0">
      <a:spcBef>
        <a:spcPct val="0"/>
      </a:spcBef>
      <a:spcAft>
        <a:spcPct val="0"/>
      </a:spcAft>
      <a:defRPr sz="4800" i="1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1pPr>
    <a:lvl2pPr marL="457200" algn="ctr" rtl="0" eaLnBrk="0" fontAlgn="base" hangingPunct="0">
      <a:spcBef>
        <a:spcPct val="0"/>
      </a:spcBef>
      <a:spcAft>
        <a:spcPct val="0"/>
      </a:spcAft>
      <a:defRPr sz="4800" i="1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2pPr>
    <a:lvl3pPr marL="914400" algn="ctr" rtl="0" eaLnBrk="0" fontAlgn="base" hangingPunct="0">
      <a:spcBef>
        <a:spcPct val="0"/>
      </a:spcBef>
      <a:spcAft>
        <a:spcPct val="0"/>
      </a:spcAft>
      <a:defRPr sz="4800" i="1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3pPr>
    <a:lvl4pPr marL="1371600" algn="ctr" rtl="0" eaLnBrk="0" fontAlgn="base" hangingPunct="0">
      <a:spcBef>
        <a:spcPct val="0"/>
      </a:spcBef>
      <a:spcAft>
        <a:spcPct val="0"/>
      </a:spcAft>
      <a:defRPr sz="4800" i="1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4pPr>
    <a:lvl5pPr marL="1828800" algn="ctr" rtl="0" eaLnBrk="0" fontAlgn="base" hangingPunct="0">
      <a:spcBef>
        <a:spcPct val="0"/>
      </a:spcBef>
      <a:spcAft>
        <a:spcPct val="0"/>
      </a:spcAft>
      <a:defRPr sz="4800" i="1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4800" i="1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4800" i="1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4800" i="1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4800" i="1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2228B"/>
    <a:srgbClr val="C4522D"/>
    <a:srgbClr val="D45029"/>
    <a:srgbClr val="E06C22"/>
    <a:srgbClr val="6EB045"/>
    <a:srgbClr val="89A2AD"/>
    <a:srgbClr val="EFF9FF"/>
    <a:srgbClr val="000066"/>
    <a:srgbClr val="4A1900"/>
    <a:srgbClr val="3E1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90" d="100"/>
          <a:sy n="90" d="100"/>
        </p:scale>
        <p:origin x="-1704" y="688"/>
      </p:cViewPr>
      <p:guideLst>
        <p:guide orient="horz" pos="2160"/>
        <p:guide pos="32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notesViewPr>
    <p:cSldViewPr snapToGrid="0">
      <p:cViewPr varScale="1">
        <p:scale>
          <a:sx n="109" d="100"/>
          <a:sy n="109" d="100"/>
        </p:scale>
        <p:origin x="-2120" y="-96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notesMaster" Target="notesMasters/notesMaster1.xml"/><Relationship Id="rId64" Type="http://schemas.openxmlformats.org/officeDocument/2006/relationships/printerSettings" Target="printerSettings/printerSettings1.bin"/><Relationship Id="rId65" Type="http://schemas.openxmlformats.org/officeDocument/2006/relationships/presProps" Target="presProps.xml"/><Relationship Id="rId66" Type="http://schemas.openxmlformats.org/officeDocument/2006/relationships/viewProps" Target="viewProps.xml"/><Relationship Id="rId67" Type="http://schemas.openxmlformats.org/officeDocument/2006/relationships/theme" Target="theme/theme1.xml"/><Relationship Id="rId68" Type="http://schemas.openxmlformats.org/officeDocument/2006/relationships/tableStyles" Target="tableStyle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 i="0" smtClean="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758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i="0" smtClean="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758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857250" y="685800"/>
            <a:ext cx="51435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758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759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 i="0" smtClean="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759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i="0" smtClean="0">
                <a:cs typeface="+mn-cs"/>
              </a:defRPr>
            </a:lvl1pPr>
          </a:lstStyle>
          <a:p>
            <a:pPr>
              <a:defRPr/>
            </a:pPr>
            <a:fld id="{9999C86D-0F91-EF43-ABF3-4D1C7AB65C9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042327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9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1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11DCC315-4D6C-C840-A033-11CE3C0FB953}" type="slidenum">
              <a:rPr lang="en-US" sz="1200"/>
              <a:pPr/>
              <a:t>7</a:t>
            </a:fld>
            <a:endParaRPr lang="en-US" sz="1200"/>
          </a:p>
        </p:txBody>
      </p:sp>
      <p:sp>
        <p:nvSpPr>
          <p:cNvPr id="21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CB2F30C7-D469-254E-A769-7EB606BB5DDA}" type="slidenum">
              <a:rPr lang="en-US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26</a:t>
            </a:fld>
            <a:endParaRPr lang="en-US" sz="1200"/>
          </a:p>
        </p:txBody>
      </p:sp>
      <p:sp>
        <p:nvSpPr>
          <p:cNvPr id="34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71D64F11-899B-7240-B9CE-213F28DACE96}" type="slidenum">
              <a:rPr lang="en-US" sz="1200"/>
              <a:pPr/>
              <a:t>28</a:t>
            </a:fld>
            <a:endParaRPr lang="en-US" sz="1200"/>
          </a:p>
        </p:txBody>
      </p:sp>
      <p:sp>
        <p:nvSpPr>
          <p:cNvPr id="583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985A7989-F336-6A4E-A137-CB5F9DB0225E}" type="slidenum">
              <a:rPr lang="en-US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29</a:t>
            </a:fld>
            <a:endParaRPr lang="en-US" sz="1200"/>
          </a:p>
        </p:txBody>
      </p:sp>
      <p:sp>
        <p:nvSpPr>
          <p:cNvPr id="40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505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>
                <a:latin typeface="Calibri" charset="0"/>
              </a:rPr>
              <a:t>American chestnut used to be most important tree species in eastern U.S. until it was wiped out by a fungus in the early 1900’s. In total it is estimated that 40B trees were lost to the disease.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619485F-BD57-B940-BF43-636EB6F20D70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A51E8A6B-1170-C84B-9C30-453F0B3236E7}" type="slidenum">
              <a:rPr lang="en-US" sz="1200"/>
              <a:pPr/>
              <a:t>33</a:t>
            </a:fld>
            <a:endParaRPr lang="en-US" sz="1200"/>
          </a:p>
        </p:txBody>
      </p:sp>
      <p:sp>
        <p:nvSpPr>
          <p:cNvPr id="686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710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>
                <a:latin typeface="Calibri" charset="0"/>
              </a:rPr>
              <a:t>Purple fruit contains same level of anthocyanins as half basket of blueberries. Large orange tomatoes (~100g) have same amount of beneficial compound as 27 bottles of red wine (resveratrol). Yellow-fruited variety contains genistins, in amount equal to 150 g of tofu.  Fourth variety has quercetin and kaempferol, health-promoting compounds found in capers, radishes, onions and watercress.  Offer protection against inflammation, cancer and cardiovascular disease.  http://news.jic.ac.uk/2014/03/bbsrc-most-promising-innovator/ </a:t>
            </a:r>
          </a:p>
        </p:txBody>
      </p:sp>
      <p:sp>
        <p:nvSpPr>
          <p:cNvPr id="4710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8B1DD45D-F193-C749-99AE-2F2BD068D0BD}" type="slidenum">
              <a:rPr lang="en-US" sz="1200">
                <a:latin typeface="Times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34</a:t>
            </a:fld>
            <a:endParaRPr lang="en-US" sz="1200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40F8F19F-FF2D-3041-8308-81A720D0CCA7}" type="slidenum">
              <a:rPr lang="en-US" sz="1200"/>
              <a:pPr/>
              <a:t>38</a:t>
            </a:fld>
            <a:endParaRPr lang="en-US" sz="1200"/>
          </a:p>
        </p:txBody>
      </p:sp>
      <p:sp>
        <p:nvSpPr>
          <p:cNvPr id="921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00ED1616-2A42-5C48-998C-2DFCA75BB349}" type="slidenum">
              <a:rPr lang="en-US" sz="1200"/>
              <a:pPr/>
              <a:t>40</a:t>
            </a:fld>
            <a:endParaRPr lang="en-US" sz="1200"/>
          </a:p>
        </p:txBody>
      </p:sp>
      <p:sp>
        <p:nvSpPr>
          <p:cNvPr id="1085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85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819E64BF-AFF3-CD4A-A01B-7755CDC8DDE8}" type="slidenum">
              <a:rPr lang="en-US" sz="1200"/>
              <a:pPr/>
              <a:t>43</a:t>
            </a:fld>
            <a:endParaRPr lang="en-US" sz="1200"/>
          </a:p>
        </p:txBody>
      </p:sp>
      <p:sp>
        <p:nvSpPr>
          <p:cNvPr id="1536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en-US" b="0" smtClean="0">
                <a:solidFill>
                  <a:schemeClr val="tx1"/>
                </a:solidFill>
                <a:ea typeface="ＭＳ Ｐゴシック" charset="0"/>
                <a:cs typeface="ＭＳ Ｐゴシック" charset="0"/>
              </a:rPr>
              <a:t>January 11, 2016</a:t>
            </a:r>
            <a:endParaRPr lang="en-US" b="1" dirty="0">
              <a:solidFill>
                <a:srgbClr val="FF0000"/>
              </a:solidFill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C8F298C4-BA64-CE40-9FD5-DD400D44536F}" type="slidenum">
              <a:rPr lang="en-US" sz="1200">
                <a:latin typeface="Times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44</a:t>
            </a:fld>
            <a:endParaRPr lang="en-US" sz="1200">
              <a:latin typeface="Times" charset="0"/>
            </a:endParaRPr>
          </a:p>
        </p:txBody>
      </p:sp>
      <p:sp>
        <p:nvSpPr>
          <p:cNvPr id="5632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6323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>
                <a:latin typeface="Calibri" charset="0"/>
              </a:rPr>
              <a:t>June 4, 2012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D52ADA55-E09F-074A-A510-9B99FAAA0415}" type="slidenum">
              <a:rPr lang="en-US" sz="1200"/>
              <a:pPr/>
              <a:t>8</a:t>
            </a:fld>
            <a:endParaRPr lang="en-US" sz="1200"/>
          </a:p>
        </p:txBody>
      </p:sp>
      <p:sp>
        <p:nvSpPr>
          <p:cNvPr id="23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EB1B7A46-22C4-7442-9FBC-19432FC2A7B5}" type="slidenum">
              <a:rPr lang="en-US" sz="1200">
                <a:latin typeface="Times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45</a:t>
            </a:fld>
            <a:endParaRPr lang="en-US" sz="1200">
              <a:latin typeface="Times" charset="0"/>
            </a:endParaRPr>
          </a:p>
        </p:txBody>
      </p:sp>
      <p:sp>
        <p:nvSpPr>
          <p:cNvPr id="58370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>
                <a:latin typeface="Calibri" charset="0"/>
              </a:rPr>
              <a:t>September 24, 2014</a:t>
            </a: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defRPr/>
            </a:pPr>
            <a:fld id="{5E7877D7-637F-964C-99AF-00B78A80CBEF}" type="slidenum">
              <a:rPr lang="en-US">
                <a:latin typeface="Times" charset="0"/>
              </a:rPr>
              <a:pPr>
                <a:defRPr/>
              </a:pPr>
              <a:t>47</a:t>
            </a:fld>
            <a:endParaRPr lang="en-US">
              <a:latin typeface="Times" charset="0"/>
            </a:endParaRPr>
          </a:p>
        </p:txBody>
      </p:sp>
      <p:sp>
        <p:nvSpPr>
          <p:cNvPr id="36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  <a:defRPr/>
            </a:pPr>
            <a:r>
              <a:rPr lang="en-US">
                <a:latin typeface="Calibri" charset="0"/>
              </a:rPr>
              <a:t>January 9, 2014</a:t>
            </a: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fld id="{A7195425-B707-294B-8C34-A4D50B0B9C1B}" type="slidenum">
              <a:rPr lang="en-US" sz="1200">
                <a:latin typeface="Times" charset="0"/>
              </a:rPr>
              <a:pPr eaLnBrk="1" hangingPunct="1">
                <a:defRPr/>
              </a:pPr>
              <a:t>49</a:t>
            </a:fld>
            <a:endParaRPr lang="en-US" sz="1200">
              <a:latin typeface="Times" charset="0"/>
            </a:endParaRPr>
          </a:p>
        </p:txBody>
      </p:sp>
      <p:sp>
        <p:nvSpPr>
          <p:cNvPr id="3481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spcBef>
                <a:spcPct val="0"/>
              </a:spcBef>
              <a:defRPr/>
            </a:pPr>
            <a:r>
              <a:rPr lang="en-US"/>
              <a:t>August 22, 2012</a:t>
            </a: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49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30050" name="Notes Placeholder 2"/>
          <p:cNvSpPr>
            <a:spLocks noGrp="1"/>
          </p:cNvSpPr>
          <p:nvPr>
            <p:ph type="body" idx="1"/>
          </p:nvPr>
        </p:nvSpPr>
        <p:spPr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defRPr/>
            </a:pPr>
            <a:r>
              <a:rPr lang="en-US" b="1" dirty="0" smtClean="0"/>
              <a:t>Question 9</a:t>
            </a:r>
          </a:p>
          <a:p>
            <a:pPr>
              <a:defRPr/>
            </a:pPr>
            <a:endParaRPr lang="en-US" dirty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49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30050" name="Notes Placeholder 2"/>
          <p:cNvSpPr>
            <a:spLocks noGrp="1"/>
          </p:cNvSpPr>
          <p:nvPr>
            <p:ph type="body" idx="1"/>
          </p:nvPr>
        </p:nvSpPr>
        <p:spPr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defRPr/>
            </a:pPr>
            <a:r>
              <a:rPr lang="en-US" b="1" dirty="0" smtClean="0"/>
              <a:t>Question 9</a:t>
            </a:r>
          </a:p>
          <a:p>
            <a:pPr>
              <a:defRPr/>
            </a:pPr>
            <a:endParaRPr lang="en-US" dirty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defRPr/>
            </a:pPr>
            <a:fld id="{8C01F7E5-A83D-084E-9784-7E2B0125AF98}" type="slidenum">
              <a:rPr lang="en-US" sz="1200"/>
              <a:pPr>
                <a:defRPr/>
              </a:pPr>
              <a:t>52</a:t>
            </a:fld>
            <a:endParaRPr lang="en-US" sz="1200"/>
          </a:p>
        </p:txBody>
      </p:sp>
      <p:sp>
        <p:nvSpPr>
          <p:cNvPr id="25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defRPr/>
            </a:pPr>
            <a:r>
              <a:rPr lang="en-US"/>
              <a:t>January 15, 2013</a:t>
            </a: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defRPr/>
            </a:pPr>
            <a:fld id="{96750EF9-6110-3B46-A17B-0F918F4640FF}" type="slidenum">
              <a:rPr lang="en-US" sz="1200"/>
              <a:pPr>
                <a:defRPr/>
              </a:pPr>
              <a:t>53</a:t>
            </a:fld>
            <a:endParaRPr lang="en-US" sz="1200"/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defRPr/>
            </a:pPr>
            <a:r>
              <a:rPr lang="en-US"/>
              <a:t>August 14, 2012</a:t>
            </a: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defRPr/>
            </a:pPr>
            <a:fld id="{14CC5116-E0A5-7245-83D1-A7450A75F0C7}" type="slidenum">
              <a:rPr lang="en-US" sz="1200"/>
              <a:pPr>
                <a:defRPr/>
              </a:pPr>
              <a:t>56</a:t>
            </a:fld>
            <a:endParaRPr lang="en-US" sz="1200"/>
          </a:p>
        </p:txBody>
      </p:sp>
      <p:sp>
        <p:nvSpPr>
          <p:cNvPr id="22937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2937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>
              <a:defRPr/>
            </a:pPr>
            <a:r>
              <a:rPr lang="en-US"/>
              <a:t>March 18, 2013</a:t>
            </a: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593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defRPr/>
            </a:pPr>
            <a:fld id="{72CDAAE1-8F5E-3A4A-959C-BA5684EEDE7F}" type="slidenum">
              <a:rPr lang="en-US" sz="1200"/>
              <a:pPr>
                <a:defRPr/>
              </a:pPr>
              <a:t>57</a:t>
            </a:fld>
            <a:endParaRPr lang="en-US" sz="1200"/>
          </a:p>
        </p:txBody>
      </p:sp>
      <p:sp>
        <p:nvSpPr>
          <p:cNvPr id="23859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3859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>
              <a:defRPr/>
            </a:pPr>
            <a:r>
              <a:rPr lang="en-US"/>
              <a:t>May 23, 2013</a:t>
            </a: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defRPr/>
            </a:pPr>
            <a:fld id="{33D0A54F-0357-4545-8DF0-2DEE0F8B28FD}" type="slidenum">
              <a:rPr lang="en-US" sz="1200"/>
              <a:pPr>
                <a:defRPr/>
              </a:pPr>
              <a:t>58</a:t>
            </a:fld>
            <a:endParaRPr lang="en-US" sz="1200"/>
          </a:p>
        </p:txBody>
      </p:sp>
      <p:sp>
        <p:nvSpPr>
          <p:cNvPr id="40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defRPr/>
            </a:pPr>
            <a:r>
              <a:rPr lang="en-US"/>
              <a:t>February 11, 2014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9FF623FF-48CC-F04E-AB70-EBD858C00533}" type="slidenum">
              <a:rPr lang="en-US" sz="1200"/>
              <a:pPr/>
              <a:t>9</a:t>
            </a:fld>
            <a:endParaRPr lang="en-US" sz="1200"/>
          </a:p>
        </p:txBody>
      </p:sp>
      <p:sp>
        <p:nvSpPr>
          <p:cNvPr id="25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819E64BF-AFF3-CD4A-A01B-7755CDC8DDE8}" type="slidenum">
              <a:rPr lang="en-US" sz="1200"/>
              <a:pPr/>
              <a:t>59</a:t>
            </a:fld>
            <a:endParaRPr lang="en-US" sz="1200"/>
          </a:p>
        </p:txBody>
      </p:sp>
      <p:sp>
        <p:nvSpPr>
          <p:cNvPr id="1536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en-US" b="0" smtClean="0">
                <a:solidFill>
                  <a:schemeClr val="tx1"/>
                </a:solidFill>
                <a:ea typeface="ＭＳ Ｐゴシック" charset="0"/>
                <a:cs typeface="ＭＳ Ｐゴシック" charset="0"/>
              </a:rPr>
              <a:t>January 5, 2016</a:t>
            </a:r>
            <a:endParaRPr lang="en-US" b="1" dirty="0">
              <a:solidFill>
                <a:srgbClr val="FF0000"/>
              </a:solidFill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5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r"/>
            <a:fld id="{0FD9EAB9-59A0-EE46-BABC-F70277CDECFD}" type="slidenum">
              <a:rPr lang="en-US" sz="1200"/>
              <a:pPr algn="r"/>
              <a:t>61</a:t>
            </a:fld>
            <a:endParaRPr lang="en-US" sz="1200"/>
          </a:p>
        </p:txBody>
      </p:sp>
      <p:sp>
        <p:nvSpPr>
          <p:cNvPr id="942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421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>
              <a:defRPr/>
            </a:pPr>
            <a:r>
              <a:rPr lang="en-US"/>
              <a:t>February 16, 2012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0EF6A7AC-121D-DA45-BCA6-52F8199426CD}" type="slidenum">
              <a:rPr lang="en-US" sz="1200"/>
              <a:pPr/>
              <a:t>11</a:t>
            </a:fld>
            <a:endParaRPr lang="en-US" sz="1200"/>
          </a:p>
        </p:txBody>
      </p:sp>
      <p:sp>
        <p:nvSpPr>
          <p:cNvPr id="29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88E97A00-90D3-A645-BA02-D55B942B92C6}" type="slidenum">
              <a:rPr lang="en-US" sz="1200"/>
              <a:pPr/>
              <a:t>15</a:t>
            </a:fld>
            <a:endParaRPr lang="en-US" sz="1200"/>
          </a:p>
        </p:txBody>
      </p:sp>
      <p:sp>
        <p:nvSpPr>
          <p:cNvPr id="34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/>
            <a:fld id="{902D1863-B7EA-8C4D-AEC2-975DE12DCD11}" type="slidenum">
              <a:rPr lang="en-US" sz="1200">
                <a:latin typeface="Arial" charset="0"/>
              </a:rPr>
              <a:pPr eaLnBrk="1" hangingPunct="1"/>
              <a:t>21</a:t>
            </a:fld>
            <a:endParaRPr lang="en-US" sz="1200">
              <a:latin typeface="Arial" charset="0"/>
            </a:endParaRPr>
          </a:p>
        </p:txBody>
      </p:sp>
      <p:sp>
        <p:nvSpPr>
          <p:cNvPr id="634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March 18, 2013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686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PH">
                <a:latin typeface="Calibri" charset="0"/>
              </a:rPr>
              <a:t>A record 18 million farmers in 28 countries planted 175.3 million hectares (million acres) in 2013, a sustained increase of 3% or 5 million hectares (million acres) over 2012. </a:t>
            </a:r>
          </a:p>
          <a:p>
            <a:pPr eaLnBrk="1" hangingPunct="1">
              <a:spcBef>
                <a:spcPct val="0"/>
              </a:spcBef>
            </a:pPr>
            <a:r>
              <a:rPr lang="en-PH">
                <a:latin typeface="Calibri" charset="0"/>
              </a:rPr>
              <a:t>Ind = 81.2, Dev = 94.1, total = 175.3</a:t>
            </a:r>
            <a:endParaRPr lang="en-GB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2440E90B-4325-C742-B60F-0A5CF5A0B8AF}" type="slidenum">
              <a:rPr lang="en-US" sz="1200">
                <a:latin typeface="Times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24</a:t>
            </a:fld>
            <a:endParaRPr lang="en-US" sz="1200">
              <a:latin typeface="Times" charset="0"/>
            </a:endParaRPr>
          </a:p>
        </p:txBody>
      </p:sp>
      <p:sp>
        <p:nvSpPr>
          <p:cNvPr id="31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>
                <a:latin typeface="Times" charset="0"/>
              </a:rPr>
              <a:t>March 25, 2014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21C2FDC-2D14-AF47-81EE-7121B7635545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28729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1525" y="2130425"/>
            <a:ext cx="874395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43050" y="3886200"/>
            <a:ext cx="72009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1F633C-1C71-9B4C-BCFA-1C16307D2F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00088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8078C8-BEB7-E84A-ABFF-3539F4816C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04834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29488" y="609600"/>
            <a:ext cx="2185987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1525" y="609600"/>
            <a:ext cx="6405563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6C1404-50BB-1A42-AB27-8203878FC6C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44816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1525" y="609600"/>
            <a:ext cx="874395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771525" y="1981200"/>
            <a:ext cx="4295775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219700" y="1981200"/>
            <a:ext cx="4295775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219700" y="4114800"/>
            <a:ext cx="4295775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B3D50C-34AB-D446-BA4C-25F9241EFAE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06249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11A3B2-8554-6D4D-9E3C-F252B307DF9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9085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4406900"/>
            <a:ext cx="874395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2906713"/>
            <a:ext cx="874395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185DA1-DE06-0A46-8F55-B7B12D74874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21316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71525" y="1981200"/>
            <a:ext cx="4295775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19700" y="1981200"/>
            <a:ext cx="4295775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12BE37-1902-D746-86C1-EBB61F8A254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94687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74638"/>
            <a:ext cx="92583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1535113"/>
            <a:ext cx="454501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" y="2174875"/>
            <a:ext cx="454501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26050" y="1535113"/>
            <a:ext cx="45466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26050" y="2174875"/>
            <a:ext cx="4546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818BF9-CC1B-F44A-A2D6-4D83829D080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96719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CD59C4-41A2-C64A-AD1B-1E7A0ACF2FF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50047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86465E-4BB7-4A4C-A3C4-0B4C20E2F9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7526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73050"/>
            <a:ext cx="3384550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2725" y="273050"/>
            <a:ext cx="574992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0" y="1435100"/>
            <a:ext cx="338455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F248E0-C1FD-DF4C-B407-89937A1BBDE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65886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6125" y="4800600"/>
            <a:ext cx="6172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6125" y="612775"/>
            <a:ext cx="6172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16125" y="5367338"/>
            <a:ext cx="6172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A18406-A833-4345-93FE-143491C35E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12785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EA5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71525" y="609600"/>
            <a:ext cx="874395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71525" y="1981200"/>
            <a:ext cx="874395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71525" y="6248400"/>
            <a:ext cx="21431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 i="0" smtClean="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14725" y="6248400"/>
            <a:ext cx="32575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i="0" smtClean="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372350" y="6248400"/>
            <a:ext cx="21431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i="0" smtClean="0">
                <a:cs typeface="+mn-cs"/>
              </a:defRPr>
            </a:lvl1pPr>
          </a:lstStyle>
          <a:p>
            <a:pPr>
              <a:defRPr/>
            </a:pPr>
            <a:fld id="{223AF58E-8DAA-7549-BD3B-937BBF9906E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  <a:cs typeface="ＭＳ Ｐゴシック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jpeg"/><Relationship Id="rId5" Type="http://schemas.openxmlformats.org/officeDocument/2006/relationships/image" Target="../media/image4.jpeg"/><Relationship Id="rId6" Type="http://schemas.openxmlformats.org/officeDocument/2006/relationships/image" Target="../media/image5.jpeg"/><Relationship Id="rId7" Type="http://schemas.openxmlformats.org/officeDocument/2006/relationships/image" Target="../media/image6.jpeg"/><Relationship Id="rId8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jpeg"/><Relationship Id="rId3" Type="http://schemas.openxmlformats.org/officeDocument/2006/relationships/image" Target="../media/image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wmf"/><Relationship Id="rId4" Type="http://schemas.openxmlformats.org/officeDocument/2006/relationships/image" Target="../media/image19.w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wmf"/><Relationship Id="rId4" Type="http://schemas.openxmlformats.org/officeDocument/2006/relationships/image" Target="../media/image20.wmf"/><Relationship Id="rId5" Type="http://schemas.openxmlformats.org/officeDocument/2006/relationships/image" Target="../media/image21.w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4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wmf"/><Relationship Id="rId4" Type="http://schemas.openxmlformats.org/officeDocument/2006/relationships/image" Target="../media/image19.w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Relationship Id="rId3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4.jpeg"/><Relationship Id="rId5" Type="http://schemas.openxmlformats.org/officeDocument/2006/relationships/image" Target="../media/image5.jpeg"/><Relationship Id="rId6" Type="http://schemas.openxmlformats.org/officeDocument/2006/relationships/image" Target="../media/image6.jpeg"/><Relationship Id="rId7" Type="http://schemas.openxmlformats.org/officeDocument/2006/relationships/image" Target="../media/image7.png"/><Relationship Id="rId8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Relationship Id="rId3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4.jpeg"/><Relationship Id="rId5" Type="http://schemas.openxmlformats.org/officeDocument/2006/relationships/image" Target="../media/image5.jpeg"/><Relationship Id="rId6" Type="http://schemas.openxmlformats.org/officeDocument/2006/relationships/image" Target="../media/image6.jpeg"/><Relationship Id="rId7" Type="http://schemas.openxmlformats.org/officeDocument/2006/relationships/image" Target="../media/image7.png"/><Relationship Id="rId8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wmf"/><Relationship Id="rId4" Type="http://schemas.openxmlformats.org/officeDocument/2006/relationships/image" Target="../media/image1.jpeg"/><Relationship Id="rId5" Type="http://schemas.openxmlformats.org/officeDocument/2006/relationships/image" Target="../media/image27.w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w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28.jpeg"/><Relationship Id="rId5" Type="http://schemas.openxmlformats.org/officeDocument/2006/relationships/image" Target="../media/image29.jpeg"/><Relationship Id="rId6" Type="http://schemas.openxmlformats.org/officeDocument/2006/relationships/image" Target="../media/image30.jpg"/><Relationship Id="rId7" Type="http://schemas.openxmlformats.org/officeDocument/2006/relationships/image" Target="../media/image31.jpg"/><Relationship Id="rId8" Type="http://schemas.openxmlformats.org/officeDocument/2006/relationships/image" Target="../media/image32.jpeg"/><Relationship Id="rId9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4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4" Type="http://schemas.openxmlformats.org/officeDocument/2006/relationships/image" Target="../media/image40.jpeg"/><Relationship Id="rId5" Type="http://schemas.openxmlformats.org/officeDocument/2006/relationships/image" Target="../media/image41.jpeg"/><Relationship Id="rId6" Type="http://schemas.openxmlformats.org/officeDocument/2006/relationships/image" Target="../media/image1.jpeg"/><Relationship Id="rId7" Type="http://schemas.openxmlformats.org/officeDocument/2006/relationships/image" Target="../media/image42.jpeg"/><Relationship Id="rId8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4.jpeg"/><Relationship Id="rId5" Type="http://schemas.openxmlformats.org/officeDocument/2006/relationships/image" Target="../media/image5.jpeg"/><Relationship Id="rId6" Type="http://schemas.openxmlformats.org/officeDocument/2006/relationships/image" Target="../media/image6.jpeg"/><Relationship Id="rId7" Type="http://schemas.openxmlformats.org/officeDocument/2006/relationships/image" Target="../media/image7.png"/><Relationship Id="rId8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4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4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Relationship Id="rId3" Type="http://schemas.openxmlformats.org/officeDocument/2006/relationships/image" Target="../media/image1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4" Type="http://schemas.openxmlformats.org/officeDocument/2006/relationships/image" Target="../media/image48.jpeg"/><Relationship Id="rId5" Type="http://schemas.openxmlformats.org/officeDocument/2006/relationships/image" Target="../media/image49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4" Type="http://schemas.openxmlformats.org/officeDocument/2006/relationships/image" Target="../media/image52.png"/><Relationship Id="rId5" Type="http://schemas.openxmlformats.org/officeDocument/2006/relationships/image" Target="../media/image53.jpeg"/><Relationship Id="rId6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0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4" Type="http://schemas.openxmlformats.org/officeDocument/2006/relationships/image" Target="../media/image55.jpeg"/><Relationship Id="rId5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56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5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4.jpeg"/><Relationship Id="rId5" Type="http://schemas.openxmlformats.org/officeDocument/2006/relationships/image" Target="../media/image5.jpeg"/><Relationship Id="rId6" Type="http://schemas.openxmlformats.org/officeDocument/2006/relationships/image" Target="../media/image6.jpeg"/><Relationship Id="rId7" Type="http://schemas.openxmlformats.org/officeDocument/2006/relationships/image" Target="../media/image7.png"/><Relationship Id="rId8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4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6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9.png"/><Relationship Id="rId3" Type="http://schemas.openxmlformats.org/officeDocument/2006/relationships/image" Target="../media/image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4.jpeg"/><Relationship Id="rId5" Type="http://schemas.openxmlformats.org/officeDocument/2006/relationships/image" Target="../media/image5.jpeg"/><Relationship Id="rId6" Type="http://schemas.openxmlformats.org/officeDocument/2006/relationships/image" Target="../media/image6.jpeg"/><Relationship Id="rId7" Type="http://schemas.openxmlformats.org/officeDocument/2006/relationships/image" Target="../media/image7.png"/><Relationship Id="rId8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4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4.jpeg"/><Relationship Id="rId5" Type="http://schemas.openxmlformats.org/officeDocument/2006/relationships/image" Target="../media/image5.jpeg"/><Relationship Id="rId6" Type="http://schemas.openxmlformats.org/officeDocument/2006/relationships/image" Target="../media/image6.jpeg"/><Relationship Id="rId7" Type="http://schemas.openxmlformats.org/officeDocument/2006/relationships/image" Target="../media/image7.png"/><Relationship Id="rId8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e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1.png"/><Relationship Id="rId3" Type="http://schemas.openxmlformats.org/officeDocument/2006/relationships/image" Target="../media/image62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63.jp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8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64.png"/><Relationship Id="rId5" Type="http://schemas.openxmlformats.org/officeDocument/2006/relationships/image" Target="../media/image65.png"/><Relationship Id="rId6" Type="http://schemas.openxmlformats.org/officeDocument/2006/relationships/image" Target="../media/image66.png"/><Relationship Id="rId7" Type="http://schemas.openxmlformats.org/officeDocument/2006/relationships/image" Target="../media/image67.png"/><Relationship Id="rId8" Type="http://schemas.openxmlformats.org/officeDocument/2006/relationships/image" Target="../media/image68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9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4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0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4.jpeg"/><Relationship Id="rId5" Type="http://schemas.openxmlformats.org/officeDocument/2006/relationships/image" Target="../media/image5.jpeg"/><Relationship Id="rId6" Type="http://schemas.openxmlformats.org/officeDocument/2006/relationships/image" Target="../media/image6.jpeg"/><Relationship Id="rId7" Type="http://schemas.openxmlformats.org/officeDocument/2006/relationships/image" Target="../media/image7.png"/><Relationship Id="rId8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70.jp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1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71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image" Target="../media/image9.w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3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4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4" Type="http://schemas.openxmlformats.org/officeDocument/2006/relationships/image" Target="../media/image1.jpeg"/><Relationship Id="rId5" Type="http://schemas.openxmlformats.org/officeDocument/2006/relationships/image" Target="../media/image73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5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74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6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5.png"/><Relationship Id="rId3" Type="http://schemas.openxmlformats.org/officeDocument/2006/relationships/image" Target="../media/image1.jpe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Relationship Id="rId3" Type="http://schemas.openxmlformats.org/officeDocument/2006/relationships/image" Target="../media/image76.tiff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77.jpg"/><Relationship Id="rId5" Type="http://schemas.openxmlformats.org/officeDocument/2006/relationships/image" Target="../media/image78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79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8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80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9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tiff"/><Relationship Id="rId4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0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jpeg"/><Relationship Id="rId3" Type="http://schemas.openxmlformats.org/officeDocument/2006/relationships/image" Target="../media/image1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4.jpeg"/><Relationship Id="rId5" Type="http://schemas.openxmlformats.org/officeDocument/2006/relationships/image" Target="../media/image5.jpeg"/><Relationship Id="rId6" Type="http://schemas.openxmlformats.org/officeDocument/2006/relationships/image" Target="../media/image6.jpeg"/><Relationship Id="rId7" Type="http://schemas.openxmlformats.org/officeDocument/2006/relationships/image" Target="../media/image7.png"/><Relationship Id="rId8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82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8307" name="Text Box 3"/>
          <p:cNvSpPr txBox="1">
            <a:spLocks noChangeArrowheads="1"/>
          </p:cNvSpPr>
          <p:nvPr/>
        </p:nvSpPr>
        <p:spPr bwMode="auto">
          <a:xfrm>
            <a:off x="1211401" y="3238500"/>
            <a:ext cx="184666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Times New Roman" charset="0"/>
              <a:ea typeface="+mn-ea"/>
              <a:cs typeface="+mn-cs"/>
            </a:endParaRPr>
          </a:p>
        </p:txBody>
      </p:sp>
      <p:pic>
        <p:nvPicPr>
          <p:cNvPr id="14339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5513" y="5870575"/>
            <a:ext cx="326827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0" name="WordArt 8" descr="Narrow vertical"/>
          <p:cNvSpPr>
            <a:spLocks noChangeArrowheads="1" noChangeShapeType="1" noTextEdit="1"/>
          </p:cNvSpPr>
          <p:nvPr/>
        </p:nvSpPr>
        <p:spPr bwMode="auto">
          <a:xfrm>
            <a:off x="401836" y="347663"/>
            <a:ext cx="9306520" cy="1089025"/>
          </a:xfrm>
          <a:prstGeom prst="rect">
            <a:avLst/>
          </a:prstGeom>
        </p:spPr>
        <p:txBody>
          <a:bodyPr wrap="none" fromWordArt="1">
            <a:prstTxWarp prst="textCurveUp">
              <a:avLst>
                <a:gd name="adj" fmla="val 40356"/>
              </a:avLst>
            </a:prstTxWarp>
          </a:bodyPr>
          <a:lstStyle/>
          <a:p>
            <a:pPr algn="ctr"/>
            <a:endParaRPr lang="en-US" sz="4000" kern="10">
              <a:ln w="12700">
                <a:solidFill>
                  <a:srgbClr val="000000"/>
                </a:solidFill>
                <a:round/>
                <a:headEnd/>
                <a:tailEnd/>
              </a:ln>
              <a:pattFill prst="dashHorz">
                <a:fgClr>
                  <a:srgbClr val="808080"/>
                </a:fgClr>
                <a:bgClr>
                  <a:srgbClr val="FFFF00"/>
                </a:bgClr>
              </a:pattFill>
              <a:effectLst>
                <a:outerShdw blurRad="63500" dist="46662" dir="2115817" algn="ctr" rotWithShape="0">
                  <a:srgbClr val="000000">
                    <a:alpha val="79999"/>
                  </a:srgbClr>
                </a:outerShdw>
              </a:effectLst>
              <a:latin typeface="Arial Black"/>
              <a:ea typeface="Arial Black"/>
              <a:cs typeface="Arial Black"/>
            </a:endParaRPr>
          </a:p>
          <a:p>
            <a:pPr algn="ctr"/>
            <a:endParaRPr lang="en-US" sz="4000" kern="10">
              <a:ln w="12700">
                <a:solidFill>
                  <a:srgbClr val="000000"/>
                </a:solidFill>
                <a:round/>
                <a:headEnd/>
                <a:tailEnd/>
              </a:ln>
              <a:pattFill prst="dashHorz">
                <a:fgClr>
                  <a:srgbClr val="808080"/>
                </a:fgClr>
                <a:bgClr>
                  <a:srgbClr val="FFFF00"/>
                </a:bgClr>
              </a:pattFill>
              <a:effectLst>
                <a:outerShdw blurRad="63500" dist="46662" dir="2115817" algn="ctr" rotWithShape="0">
                  <a:srgbClr val="000000">
                    <a:alpha val="79999"/>
                  </a:srgbClr>
                </a:outerShdw>
              </a:effectLst>
              <a:latin typeface="Arial Black"/>
              <a:ea typeface="Arial Black"/>
              <a:cs typeface="Arial Black"/>
            </a:endParaRPr>
          </a:p>
        </p:txBody>
      </p:sp>
      <p:grpSp>
        <p:nvGrpSpPr>
          <p:cNvPr id="14341" name="Group 2"/>
          <p:cNvGrpSpPr>
            <a:grpSpLocks/>
          </p:cNvGrpSpPr>
          <p:nvPr/>
        </p:nvGrpSpPr>
        <p:grpSpPr bwMode="auto">
          <a:xfrm>
            <a:off x="1" y="-80963"/>
            <a:ext cx="10312003" cy="6938963"/>
            <a:chOff x="0" y="-80598"/>
            <a:chExt cx="10311662" cy="6938598"/>
          </a:xfrm>
        </p:grpSpPr>
        <p:pic>
          <p:nvPicPr>
            <p:cNvPr id="14344" name="Picture 11" descr="flower fruit veggie collage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69327" y="3821987"/>
              <a:ext cx="5342335" cy="30360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4345" name="Group 1"/>
            <p:cNvGrpSpPr>
              <a:grpSpLocks/>
            </p:cNvGrpSpPr>
            <p:nvPr/>
          </p:nvGrpSpPr>
          <p:grpSpPr bwMode="auto">
            <a:xfrm>
              <a:off x="0" y="-80598"/>
              <a:ext cx="10287000" cy="6938598"/>
              <a:chOff x="0" y="-80598"/>
              <a:chExt cx="10287000" cy="6938598"/>
            </a:xfrm>
          </p:grpSpPr>
          <p:pic>
            <p:nvPicPr>
              <p:cNvPr id="14346" name="Picture 16" descr="96c0783-1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08724" y="1"/>
                <a:ext cx="2007959" cy="33240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4347" name="Picture 2" descr="DSCN0086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3311525"/>
                <a:ext cx="5043312" cy="35464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4348" name="Picture 13" descr="_DSC2319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351769" flipH="1">
                <a:off x="4232444" y="676805"/>
                <a:ext cx="3932238" cy="24174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4349" name="Picture 14" descr="green-ice--web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410832" y="-63500"/>
                <a:ext cx="2876168" cy="39020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738319" name="Picture 15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361"/>
                <a:ext cx="3157433" cy="335262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pic>
        </p:grpSp>
      </p:grpSp>
      <p:sp>
        <p:nvSpPr>
          <p:cNvPr id="15" name="Text Box 5"/>
          <p:cNvSpPr txBox="1">
            <a:spLocks noChangeArrowheads="1"/>
          </p:cNvSpPr>
          <p:nvPr/>
        </p:nvSpPr>
        <p:spPr bwMode="auto">
          <a:xfrm>
            <a:off x="2354245" y="4417483"/>
            <a:ext cx="5287425" cy="2246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rPr>
              <a:t>Peggy G. Lemaux, Ph.D</a:t>
            </a:r>
            <a:r>
              <a:rPr lang="en-US" sz="28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rPr>
              <a:t>.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rPr>
              <a:t>lemauxpg@berkeley.edu</a:t>
            </a:r>
            <a:endParaRPr lang="en-US" sz="2800" b="1" i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n-lt"/>
              <a:ea typeface="+mn-ea"/>
              <a:cs typeface="+mn-cs"/>
            </a:endParaRP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rPr>
              <a:t>University of California, Berkeley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rPr>
              <a:t>http:/</a:t>
            </a:r>
            <a:r>
              <a:rPr lang="en-US" sz="2800" b="1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rPr>
              <a:t>ucbiotech.org</a:t>
            </a:r>
            <a:endParaRPr lang="en-US" sz="2800" b="1" i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n-lt"/>
              <a:ea typeface="+mn-ea"/>
              <a:cs typeface="+mn-cs"/>
            </a:endParaRP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rPr>
              <a:t>http://</a:t>
            </a:r>
            <a:r>
              <a:rPr lang="en-US" sz="2800" b="1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rPr>
              <a:t>pmb.berkeley.edu</a:t>
            </a:r>
            <a:r>
              <a:rPr lang="en-US" sz="28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rPr>
              <a:t>/</a:t>
            </a:r>
            <a:r>
              <a:rPr lang="en-US" sz="2800" b="1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rPr>
              <a:t>lemaux</a:t>
            </a:r>
            <a:endParaRPr lang="en-US" sz="2800" b="1" i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n-lt"/>
              <a:ea typeface="+mn-ea"/>
              <a:cs typeface="+mn-cs"/>
            </a:endParaRPr>
          </a:p>
        </p:txBody>
      </p:sp>
      <p:sp>
        <p:nvSpPr>
          <p:cNvPr id="16" name="WordArt 12" descr="Narrow vertical"/>
          <p:cNvSpPr>
            <a:spLocks noChangeArrowheads="1" noChangeShapeType="1" noTextEdit="1"/>
          </p:cNvSpPr>
          <p:nvPr/>
        </p:nvSpPr>
        <p:spPr bwMode="auto">
          <a:xfrm>
            <a:off x="1350957" y="642938"/>
            <a:ext cx="8667750" cy="1928812"/>
          </a:xfrm>
          <a:prstGeom prst="rect">
            <a:avLst/>
          </a:prstGeom>
          <a:effectLst>
            <a:glow rad="101600">
              <a:schemeClr val="accent4">
                <a:satMod val="175000"/>
                <a:alpha val="40000"/>
              </a:schemeClr>
            </a:glow>
            <a:innerShdw blurRad="63500" dist="50800" dir="13500000">
              <a:prstClr val="black">
                <a:alpha val="50000"/>
              </a:prstClr>
            </a:inn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CurveUp">
              <a:avLst>
                <a:gd name="adj" fmla="val 40356"/>
              </a:avLst>
            </a:prstTxWarp>
          </a:bodyPr>
          <a:lstStyle/>
          <a:p>
            <a:r>
              <a:rPr lang="en-US" b="1" kern="10" dirty="0">
                <a:solidFill>
                  <a:srgbClr val="FFEE6D"/>
                </a:solidFill>
                <a:latin typeface="Helvetica"/>
                <a:ea typeface="Helvetica"/>
                <a:cs typeface="Helvetica"/>
              </a:rPr>
              <a:t>Genetically Engineered Foods </a:t>
            </a:r>
          </a:p>
          <a:p>
            <a:r>
              <a:rPr lang="en-US" b="1" kern="10" dirty="0">
                <a:solidFill>
                  <a:srgbClr val="FFEE6D"/>
                </a:solidFill>
                <a:latin typeface="Helvetica"/>
                <a:ea typeface="Helvetica"/>
                <a:cs typeface="Helvetica"/>
              </a:rPr>
              <a:t>What Do I  Need to Know?</a:t>
            </a:r>
          </a:p>
        </p:txBody>
      </p:sp>
    </p:spTree>
    <p:extLst>
      <p:ext uri="{BB962C8B-B14F-4D97-AF65-F5344CB8AC3E}">
        <p14:creationId xmlns:p14="http://schemas.microsoft.com/office/powerpoint/2010/main" val="666813246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638"/>
            <a:ext cx="10623550" cy="687863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6650" y="5791200"/>
            <a:ext cx="327025" cy="7366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87460" name="Text Box 4"/>
          <p:cNvSpPr txBox="1">
            <a:spLocks noChangeArrowheads="1"/>
          </p:cNvSpPr>
          <p:nvPr/>
        </p:nvSpPr>
        <p:spPr bwMode="auto">
          <a:xfrm>
            <a:off x="4740970" y="1581150"/>
            <a:ext cx="1676598" cy="369332"/>
          </a:xfrm>
          <a:prstGeom prst="rect">
            <a:avLst/>
          </a:prstGeom>
          <a:solidFill>
            <a:srgbClr val="EFF9FF"/>
          </a:solidFill>
          <a:ln w="28575">
            <a:solidFill>
              <a:srgbClr val="000066"/>
            </a:solidFill>
            <a:miter lim="800000"/>
            <a:headEnd/>
            <a:tailEnd/>
          </a:ln>
          <a:effectLst/>
          <a:ex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 b="1" dirty="0">
                <a:solidFill>
                  <a:srgbClr val="000066"/>
                </a:solidFill>
                <a:latin typeface="Tahoma" charset="0"/>
                <a:cs typeface="+mn-cs"/>
              </a:rPr>
              <a:t>Dividing cell</a:t>
            </a:r>
          </a:p>
        </p:txBody>
      </p:sp>
      <p:sp>
        <p:nvSpPr>
          <p:cNvPr id="787461" name="Line 5"/>
          <p:cNvSpPr>
            <a:spLocks noChangeShapeType="1"/>
          </p:cNvSpPr>
          <p:nvPr/>
        </p:nvSpPr>
        <p:spPr bwMode="auto">
          <a:xfrm flipH="1" flipV="1">
            <a:off x="6883400" y="2552700"/>
            <a:ext cx="469900" cy="228600"/>
          </a:xfrm>
          <a:prstGeom prst="line">
            <a:avLst/>
          </a:prstGeom>
          <a:noFill/>
          <a:ln w="38100">
            <a:solidFill>
              <a:srgbClr val="000066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solidFill>
                <a:srgbClr val="000066"/>
              </a:solidFill>
              <a:cs typeface="+mn-cs"/>
            </a:endParaRPr>
          </a:p>
        </p:txBody>
      </p:sp>
      <p:sp>
        <p:nvSpPr>
          <p:cNvPr id="787462" name="Text Box 6"/>
          <p:cNvSpPr txBox="1">
            <a:spLocks noChangeArrowheads="1"/>
          </p:cNvSpPr>
          <p:nvPr/>
        </p:nvSpPr>
        <p:spPr bwMode="auto">
          <a:xfrm>
            <a:off x="7294968" y="2546350"/>
            <a:ext cx="1899428" cy="369332"/>
          </a:xfrm>
          <a:prstGeom prst="rect">
            <a:avLst/>
          </a:prstGeom>
          <a:solidFill>
            <a:srgbClr val="EFF9FF"/>
          </a:solidFill>
          <a:ln w="28575">
            <a:solidFill>
              <a:srgbClr val="000066"/>
            </a:solidFill>
            <a:miter lim="800000"/>
            <a:headEnd/>
            <a:tailEnd/>
          </a:ln>
          <a:effectLst/>
          <a:ex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 b="1">
                <a:solidFill>
                  <a:srgbClr val="000066"/>
                </a:solidFill>
                <a:latin typeface="Tahoma" charset="0"/>
                <a:cs typeface="+mn-cs"/>
              </a:rPr>
              <a:t>Chromosomes</a:t>
            </a:r>
          </a:p>
        </p:txBody>
      </p:sp>
      <p:sp>
        <p:nvSpPr>
          <p:cNvPr id="787463" name="Line 7"/>
          <p:cNvSpPr>
            <a:spLocks noChangeShapeType="1"/>
          </p:cNvSpPr>
          <p:nvPr/>
        </p:nvSpPr>
        <p:spPr bwMode="auto">
          <a:xfrm>
            <a:off x="5397500" y="1955800"/>
            <a:ext cx="153988" cy="635000"/>
          </a:xfrm>
          <a:prstGeom prst="line">
            <a:avLst/>
          </a:prstGeom>
          <a:noFill/>
          <a:ln w="28575">
            <a:solidFill>
              <a:srgbClr val="000066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solidFill>
                <a:srgbClr val="000066"/>
              </a:solidFill>
              <a:cs typeface="+mn-cs"/>
            </a:endParaRPr>
          </a:p>
        </p:txBody>
      </p:sp>
      <p:sp>
        <p:nvSpPr>
          <p:cNvPr id="787464" name="Text Box 8"/>
          <p:cNvSpPr txBox="1">
            <a:spLocks noChangeArrowheads="1"/>
          </p:cNvSpPr>
          <p:nvPr/>
        </p:nvSpPr>
        <p:spPr bwMode="auto">
          <a:xfrm>
            <a:off x="407986" y="6062663"/>
            <a:ext cx="9302750" cy="461665"/>
          </a:xfrm>
          <a:prstGeom prst="rect">
            <a:avLst/>
          </a:prstGeom>
          <a:solidFill>
            <a:srgbClr val="EFF9FF"/>
          </a:solidFill>
          <a:ln w="28575">
            <a:solidFill>
              <a:srgbClr val="000066"/>
            </a:solidFill>
            <a:miter lim="800000"/>
            <a:headEnd/>
            <a:tailEnd/>
          </a:ln>
          <a:effectLst/>
          <a:ex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rgbClr val="000066"/>
                </a:solidFill>
                <a:latin typeface="Tahoma" charset="0"/>
                <a:cs typeface="+mn-cs"/>
              </a:rPr>
              <a:t>Stretched out, the DNA in each cell would be ~ 5 feet long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7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746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2"/>
          <p:cNvSpPr>
            <a:spLocks noChangeArrowheads="1"/>
          </p:cNvSpPr>
          <p:nvPr/>
        </p:nvSpPr>
        <p:spPr bwMode="auto">
          <a:xfrm>
            <a:off x="0" y="0"/>
            <a:ext cx="10287000" cy="6858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2867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5175" y="5791200"/>
            <a:ext cx="327025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5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5988" y="-742950"/>
            <a:ext cx="5953125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6" name="Text Box 5"/>
          <p:cNvSpPr txBox="1">
            <a:spLocks noChangeArrowheads="1"/>
          </p:cNvSpPr>
          <p:nvPr/>
        </p:nvSpPr>
        <p:spPr bwMode="auto">
          <a:xfrm>
            <a:off x="6398917" y="1784350"/>
            <a:ext cx="1592854" cy="369332"/>
          </a:xfrm>
          <a:prstGeom prst="rect">
            <a:avLst/>
          </a:prstGeom>
          <a:noFill/>
          <a:ln w="19050" cmpd="sng">
            <a:solidFill>
              <a:srgbClr val="FFFF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800">
                <a:solidFill>
                  <a:srgbClr val="FFFFCC"/>
                </a:solidFill>
                <a:latin typeface="Tahoma" charset="0"/>
              </a:rPr>
              <a:t>Chromosome</a:t>
            </a:r>
          </a:p>
        </p:txBody>
      </p:sp>
      <p:sp>
        <p:nvSpPr>
          <p:cNvPr id="28677" name="Line 6"/>
          <p:cNvSpPr>
            <a:spLocks noChangeShapeType="1"/>
          </p:cNvSpPr>
          <p:nvPr/>
        </p:nvSpPr>
        <p:spPr bwMode="auto">
          <a:xfrm flipH="1">
            <a:off x="6781800" y="2152650"/>
            <a:ext cx="463550" cy="577850"/>
          </a:xfrm>
          <a:prstGeom prst="line">
            <a:avLst/>
          </a:prstGeom>
          <a:noFill/>
          <a:ln w="28575">
            <a:solidFill>
              <a:srgbClr val="FFFF99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678" name="Text Box 7"/>
          <p:cNvSpPr txBox="1">
            <a:spLocks noChangeArrowheads="1"/>
          </p:cNvSpPr>
          <p:nvPr/>
        </p:nvSpPr>
        <p:spPr bwMode="auto">
          <a:xfrm>
            <a:off x="2616200" y="2336800"/>
            <a:ext cx="927100" cy="369332"/>
          </a:xfrm>
          <a:prstGeom prst="rect">
            <a:avLst/>
          </a:prstGeom>
          <a:noFill/>
          <a:ln w="19050" cmpd="sng">
            <a:solidFill>
              <a:srgbClr val="FFFF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 dirty="0">
                <a:solidFill>
                  <a:srgbClr val="FFFFCC"/>
                </a:solidFill>
                <a:latin typeface="Tahoma" charset="0"/>
              </a:rPr>
              <a:t>Genes</a:t>
            </a:r>
          </a:p>
        </p:txBody>
      </p:sp>
      <p:sp>
        <p:nvSpPr>
          <p:cNvPr id="28679" name="Text Box 8"/>
          <p:cNvSpPr txBox="1">
            <a:spLocks noChangeArrowheads="1"/>
          </p:cNvSpPr>
          <p:nvPr/>
        </p:nvSpPr>
        <p:spPr bwMode="auto">
          <a:xfrm>
            <a:off x="3657600" y="2603500"/>
            <a:ext cx="482600" cy="457200"/>
          </a:xfrm>
          <a:prstGeom prst="rect">
            <a:avLst/>
          </a:prstGeom>
          <a:solidFill>
            <a:srgbClr val="11111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28681" name="Text Box 10"/>
          <p:cNvSpPr txBox="1">
            <a:spLocks noChangeArrowheads="1"/>
          </p:cNvSpPr>
          <p:nvPr/>
        </p:nvSpPr>
        <p:spPr bwMode="auto">
          <a:xfrm>
            <a:off x="5867400" y="3086100"/>
            <a:ext cx="330200" cy="457200"/>
          </a:xfrm>
          <a:prstGeom prst="rect">
            <a:avLst/>
          </a:prstGeom>
          <a:solidFill>
            <a:srgbClr val="11111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28682" name="Text Box 11"/>
          <p:cNvSpPr txBox="1">
            <a:spLocks noChangeArrowheads="1"/>
          </p:cNvSpPr>
          <p:nvPr/>
        </p:nvSpPr>
        <p:spPr bwMode="auto">
          <a:xfrm>
            <a:off x="6022975" y="4203700"/>
            <a:ext cx="184150" cy="457200"/>
          </a:xfrm>
          <a:prstGeom prst="rect">
            <a:avLst/>
          </a:prstGeom>
          <a:solidFill>
            <a:srgbClr val="11111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28683" name="Text Box 12"/>
          <p:cNvSpPr txBox="1">
            <a:spLocks noChangeArrowheads="1"/>
          </p:cNvSpPr>
          <p:nvPr/>
        </p:nvSpPr>
        <p:spPr bwMode="auto">
          <a:xfrm>
            <a:off x="2159000" y="-406400"/>
            <a:ext cx="6032500" cy="1004888"/>
          </a:xfrm>
          <a:prstGeom prst="rect">
            <a:avLst/>
          </a:prstGeom>
          <a:solidFill>
            <a:srgbClr val="11111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/>
          </a:p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2" name="Oval 1"/>
          <p:cNvSpPr/>
          <p:nvPr/>
        </p:nvSpPr>
        <p:spPr bwMode="auto">
          <a:xfrm>
            <a:off x="3917950" y="2984500"/>
            <a:ext cx="222250" cy="177800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8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ＭＳ Ｐゴシック" charset="0"/>
            </a:endParaRPr>
          </a:p>
        </p:txBody>
      </p:sp>
      <p:sp>
        <p:nvSpPr>
          <p:cNvPr id="28680" name="Line 9"/>
          <p:cNvSpPr>
            <a:spLocks noChangeShapeType="1"/>
          </p:cNvSpPr>
          <p:nvPr/>
        </p:nvSpPr>
        <p:spPr bwMode="auto">
          <a:xfrm>
            <a:off x="3549650" y="2508250"/>
            <a:ext cx="482600" cy="609600"/>
          </a:xfrm>
          <a:prstGeom prst="line">
            <a:avLst/>
          </a:prstGeom>
          <a:noFill/>
          <a:ln w="38100">
            <a:solidFill>
              <a:srgbClr val="FFFF99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0656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98409" y="1882775"/>
            <a:ext cx="7604181" cy="4856182"/>
            <a:chOff x="1569982" y="1882775"/>
            <a:chExt cx="7604181" cy="4856182"/>
          </a:xfrm>
        </p:grpSpPr>
        <p:pic>
          <p:nvPicPr>
            <p:cNvPr id="30721" name="Picture 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33588" y="1882775"/>
              <a:ext cx="2547937" cy="38084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722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59438" y="1919288"/>
              <a:ext cx="2505075" cy="3743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724" name="Text Box 7"/>
            <p:cNvSpPr txBox="1">
              <a:spLocks noChangeArrowheads="1"/>
            </p:cNvSpPr>
            <p:nvPr/>
          </p:nvSpPr>
          <p:spPr bwMode="auto">
            <a:xfrm>
              <a:off x="1569982" y="5784850"/>
              <a:ext cx="3425938" cy="954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pPr algn="ctr"/>
              <a:r>
                <a:rPr lang="en-US" i="1" dirty="0" err="1">
                  <a:solidFill>
                    <a:srgbClr val="000066"/>
                  </a:solidFill>
                </a:rPr>
                <a:t>Triticum</a:t>
              </a:r>
              <a:r>
                <a:rPr lang="en-US" i="1" dirty="0">
                  <a:solidFill>
                    <a:srgbClr val="000066"/>
                  </a:solidFill>
                </a:rPr>
                <a:t> </a:t>
              </a:r>
              <a:r>
                <a:rPr lang="en-US" i="1" dirty="0" err="1">
                  <a:solidFill>
                    <a:srgbClr val="000066"/>
                  </a:solidFill>
                </a:rPr>
                <a:t>monococcum</a:t>
              </a:r>
              <a:r>
                <a:rPr lang="en-US" i="1" dirty="0">
                  <a:solidFill>
                    <a:srgbClr val="000066"/>
                  </a:solidFill>
                </a:rPr>
                <a:t/>
              </a:r>
              <a:br>
                <a:rPr lang="en-US" i="1" dirty="0">
                  <a:solidFill>
                    <a:srgbClr val="000066"/>
                  </a:solidFill>
                </a:rPr>
              </a:br>
              <a:r>
                <a:rPr lang="en-US" sz="3200" b="1" dirty="0">
                  <a:solidFill>
                    <a:srgbClr val="000066"/>
                  </a:solidFill>
                  <a:latin typeface="Tahoma" charset="0"/>
                </a:rPr>
                <a:t>Ancient variety</a:t>
              </a:r>
              <a:endParaRPr lang="en-US" sz="3200" i="1" dirty="0">
                <a:solidFill>
                  <a:srgbClr val="000066"/>
                </a:solidFill>
                <a:latin typeface="Tahoma" charset="0"/>
              </a:endParaRPr>
            </a:p>
          </p:txBody>
        </p:sp>
        <p:sp>
          <p:nvSpPr>
            <p:cNvPr id="30725" name="Text Box 8"/>
            <p:cNvSpPr txBox="1">
              <a:spLocks noChangeArrowheads="1"/>
            </p:cNvSpPr>
            <p:nvPr/>
          </p:nvSpPr>
          <p:spPr bwMode="auto">
            <a:xfrm>
              <a:off x="4881563" y="5792788"/>
              <a:ext cx="4292600" cy="914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pPr algn="ctr"/>
              <a:r>
                <a:rPr lang="en-US" i="1">
                  <a:solidFill>
                    <a:srgbClr val="000066"/>
                  </a:solidFill>
                </a:rPr>
                <a:t>Triticum aestivum</a:t>
              </a:r>
            </a:p>
            <a:p>
              <a:pPr algn="ctr"/>
              <a:r>
                <a:rPr lang="en-US" sz="3000" b="1">
                  <a:solidFill>
                    <a:srgbClr val="000066"/>
                  </a:solidFill>
                  <a:latin typeface="Tahoma" charset="0"/>
                </a:rPr>
                <a:t>Modern bread variety</a:t>
              </a:r>
              <a:endParaRPr lang="en-US" sz="3000" i="1">
                <a:solidFill>
                  <a:srgbClr val="000066"/>
                </a:solidFill>
                <a:latin typeface="Tahoma" charset="0"/>
              </a:endParaRPr>
            </a:p>
          </p:txBody>
        </p:sp>
      </p:grpSp>
      <p:pic>
        <p:nvPicPr>
          <p:cNvPr id="30726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5513" y="5972175"/>
            <a:ext cx="327025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186273" y="103722"/>
            <a:ext cx="9973727" cy="1477328"/>
          </a:xfrm>
          <a:prstGeom prst="rect">
            <a:avLst/>
          </a:prstGeom>
          <a:solidFill>
            <a:srgbClr val="EFF9FF"/>
          </a:solidFill>
          <a:ln w="19050" cmpd="sng">
            <a:solidFill>
              <a:srgbClr val="22228B"/>
            </a:solidFill>
            <a:miter lim="800000"/>
            <a:headEnd/>
            <a:tailEnd/>
          </a:ln>
          <a:effectLst/>
          <a:ex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000" b="1" i="0" dirty="0">
                <a:solidFill>
                  <a:schemeClr val="accent6">
                    <a:lumMod val="75000"/>
                  </a:schemeClr>
                </a:solidFill>
                <a:latin typeface="Tahoma" charset="0"/>
                <a:cs typeface="+mn-cs"/>
              </a:rPr>
              <a:t>How can you </a:t>
            </a:r>
            <a:r>
              <a:rPr lang="en-US" sz="3000" b="1" i="0" dirty="0" smtClean="0">
                <a:solidFill>
                  <a:schemeClr val="accent6">
                    <a:lumMod val="75000"/>
                  </a:schemeClr>
                </a:solidFill>
                <a:latin typeface="Tahoma" charset="0"/>
                <a:cs typeface="+mn-cs"/>
              </a:rPr>
              <a:t>use </a:t>
            </a:r>
            <a:r>
              <a:rPr lang="en-US" sz="3000" b="1" i="0" dirty="0">
                <a:solidFill>
                  <a:schemeClr val="accent6">
                    <a:lumMod val="75000"/>
                  </a:schemeClr>
                </a:solidFill>
                <a:latin typeface="Tahoma" charset="0"/>
                <a:cs typeface="+mn-cs"/>
              </a:rPr>
              <a:t>genetics to create </a:t>
            </a:r>
            <a:r>
              <a:rPr lang="en-US" sz="3000" b="1" i="0" dirty="0" smtClean="0">
                <a:solidFill>
                  <a:schemeClr val="accent6">
                    <a:lumMod val="75000"/>
                  </a:schemeClr>
                </a:solidFill>
                <a:latin typeface="Tahoma" charset="0"/>
                <a:cs typeface="+mn-cs"/>
              </a:rPr>
              <a:t>a new wheat crop – with </a:t>
            </a:r>
            <a:r>
              <a:rPr lang="en-US" sz="3000" b="1" i="0" dirty="0">
                <a:solidFill>
                  <a:schemeClr val="accent6">
                    <a:lumMod val="75000"/>
                  </a:schemeClr>
                </a:solidFill>
                <a:latin typeface="Tahoma" charset="0"/>
                <a:cs typeface="+mn-cs"/>
              </a:rPr>
              <a:t>better nutritional </a:t>
            </a:r>
            <a:r>
              <a:rPr lang="en-US" sz="3000" b="1" i="0" dirty="0" smtClean="0">
                <a:solidFill>
                  <a:schemeClr val="accent6">
                    <a:lumMod val="75000"/>
                  </a:schemeClr>
                </a:solidFill>
                <a:latin typeface="Tahoma" charset="0"/>
                <a:cs typeface="+mn-cs"/>
              </a:rPr>
              <a:t>qualities – </a:t>
            </a:r>
          </a:p>
          <a:p>
            <a:pPr>
              <a:spcBef>
                <a:spcPts val="0"/>
              </a:spcBef>
              <a:defRPr/>
            </a:pPr>
            <a:r>
              <a:rPr lang="en-US" sz="3000" b="1" i="0" dirty="0" smtClean="0">
                <a:solidFill>
                  <a:schemeClr val="accent6">
                    <a:lumMod val="75000"/>
                  </a:schemeClr>
                </a:solidFill>
                <a:latin typeface="Tahoma" charset="0"/>
                <a:cs typeface="+mn-cs"/>
              </a:rPr>
              <a:t>using </a:t>
            </a:r>
            <a:r>
              <a:rPr lang="en-US" sz="3000" b="1" i="0" dirty="0">
                <a:solidFill>
                  <a:schemeClr val="accent6">
                    <a:lumMod val="75000"/>
                  </a:schemeClr>
                </a:solidFill>
                <a:latin typeface="Tahoma" charset="0"/>
                <a:cs typeface="+mn-cs"/>
              </a:rPr>
              <a:t>an </a:t>
            </a:r>
            <a:r>
              <a:rPr lang="en-US" sz="3000" b="1" i="0" dirty="0" smtClean="0">
                <a:solidFill>
                  <a:schemeClr val="accent6">
                    <a:lumMod val="75000"/>
                  </a:schemeClr>
                </a:solidFill>
                <a:latin typeface="Tahoma" charset="0"/>
                <a:cs typeface="+mn-cs"/>
              </a:rPr>
              <a:t>ancient wheat variety</a:t>
            </a:r>
            <a:r>
              <a:rPr lang="en-US" sz="3000" b="1" i="0" dirty="0">
                <a:solidFill>
                  <a:schemeClr val="accent6">
                    <a:lumMod val="75000"/>
                  </a:schemeClr>
                </a:solidFill>
                <a:latin typeface="Tahoma" charset="0"/>
                <a:cs typeface="+mn-cs"/>
              </a:rPr>
              <a:t>?</a:t>
            </a:r>
          </a:p>
        </p:txBody>
      </p:sp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6993464" y="2681771"/>
            <a:ext cx="3149600" cy="1692771"/>
          </a:xfrm>
          <a:prstGeom prst="rect">
            <a:avLst/>
          </a:prstGeom>
          <a:solidFill>
            <a:srgbClr val="EFF9FF"/>
          </a:solidFill>
          <a:ln w="28575" cmpd="sng">
            <a:solidFill>
              <a:schemeClr val="accent6">
                <a:lumMod val="75000"/>
              </a:schemeClr>
            </a:solidFill>
            <a:miter lim="800000"/>
            <a:headEnd/>
            <a:tailEnd/>
          </a:ln>
          <a:effectLst/>
          <a:extLst/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2600" b="1" i="0" dirty="0">
                <a:solidFill>
                  <a:srgbClr val="22228B"/>
                </a:solidFill>
                <a:latin typeface="Tahoma" charset="0"/>
                <a:cs typeface="+mn-cs"/>
              </a:rPr>
              <a:t>What happens </a:t>
            </a:r>
            <a:r>
              <a:rPr lang="en-US" sz="2600" b="1" i="0" dirty="0" smtClean="0">
                <a:solidFill>
                  <a:srgbClr val="22228B"/>
                </a:solidFill>
                <a:latin typeface="Tahoma" charset="0"/>
                <a:cs typeface="+mn-cs"/>
              </a:rPr>
              <a:t>to the </a:t>
            </a:r>
            <a:r>
              <a:rPr lang="en-US" sz="2600" b="1" i="0" dirty="0">
                <a:solidFill>
                  <a:srgbClr val="22228B"/>
                </a:solidFill>
                <a:latin typeface="Tahoma" charset="0"/>
                <a:cs typeface="+mn-cs"/>
              </a:rPr>
              <a:t>genetic information </a:t>
            </a:r>
            <a:r>
              <a:rPr lang="en-US" sz="2600" b="1" i="0" dirty="0" smtClean="0">
                <a:solidFill>
                  <a:srgbClr val="22228B"/>
                </a:solidFill>
                <a:latin typeface="Tahoma" charset="0"/>
                <a:cs typeface="+mn-cs"/>
              </a:rPr>
              <a:t>from the </a:t>
            </a:r>
            <a:r>
              <a:rPr lang="en-US" sz="2600" b="1" i="0" dirty="0">
                <a:solidFill>
                  <a:srgbClr val="22228B"/>
                </a:solidFill>
                <a:latin typeface="Tahoma" charset="0"/>
                <a:cs typeface="+mn-cs"/>
              </a:rPr>
              <a:t>two parents?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436471" y="3227290"/>
            <a:ext cx="6574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0" dirty="0" smtClean="0">
                <a:latin typeface="Helvetica"/>
                <a:cs typeface="Helvetica"/>
              </a:rPr>
              <a:t>X</a:t>
            </a:r>
            <a:endParaRPr lang="en-US" b="1" i="0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567134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6925" y="5791200"/>
            <a:ext cx="327025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6" name="Text Box 3"/>
          <p:cNvSpPr txBox="1">
            <a:spLocks noChangeArrowheads="1"/>
          </p:cNvSpPr>
          <p:nvPr/>
        </p:nvSpPr>
        <p:spPr bwMode="auto">
          <a:xfrm>
            <a:off x="271463" y="1049338"/>
            <a:ext cx="872966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solidFill>
                  <a:srgbClr val="000066"/>
                </a:solidFill>
                <a:latin typeface="Arial" charset="0"/>
              </a:rPr>
              <a:t>Chemical units represented by alphabetic letters</a:t>
            </a:r>
          </a:p>
        </p:txBody>
      </p:sp>
      <p:sp>
        <p:nvSpPr>
          <p:cNvPr id="31747" name="Text Box 4"/>
          <p:cNvSpPr txBox="1">
            <a:spLocks noChangeArrowheads="1"/>
          </p:cNvSpPr>
          <p:nvPr/>
        </p:nvSpPr>
        <p:spPr bwMode="auto">
          <a:xfrm>
            <a:off x="1219200" y="330200"/>
            <a:ext cx="7886700" cy="584776"/>
          </a:xfrm>
          <a:prstGeom prst="rect">
            <a:avLst/>
          </a:prstGeom>
          <a:solidFill>
            <a:srgbClr val="EFF9FF"/>
          </a:solidFill>
          <a:ln>
            <a:solidFill>
              <a:srgbClr val="000066"/>
            </a:solidFill>
          </a:ln>
          <a:extLst/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200" b="1" dirty="0">
                <a:solidFill>
                  <a:srgbClr val="000066"/>
                </a:solidFill>
                <a:latin typeface="Tahoma"/>
                <a:cs typeface="Tahoma"/>
              </a:rPr>
              <a:t>Information in the wheat genome</a:t>
            </a:r>
          </a:p>
        </p:txBody>
      </p:sp>
      <p:sp>
        <p:nvSpPr>
          <p:cNvPr id="31748" name="Text Box 5"/>
          <p:cNvSpPr txBox="1">
            <a:spLocks noChangeArrowheads="1"/>
          </p:cNvSpPr>
          <p:nvPr/>
        </p:nvSpPr>
        <p:spPr bwMode="auto">
          <a:xfrm>
            <a:off x="857250" y="1752600"/>
            <a:ext cx="40322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/>
            <a:r>
              <a:rPr lang="en-US">
                <a:solidFill>
                  <a:srgbClr val="000066"/>
                </a:solidFill>
                <a:latin typeface="Arial" charset="0"/>
              </a:rPr>
              <a:t>...CTGACCTAATGCCGTA...</a:t>
            </a:r>
          </a:p>
        </p:txBody>
      </p:sp>
      <p:sp>
        <p:nvSpPr>
          <p:cNvPr id="31749" name="Text Box 6"/>
          <p:cNvSpPr txBox="1">
            <a:spLocks noChangeArrowheads="1"/>
          </p:cNvSpPr>
          <p:nvPr/>
        </p:nvSpPr>
        <p:spPr bwMode="auto">
          <a:xfrm>
            <a:off x="1847850" y="5562600"/>
            <a:ext cx="2630488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>
                <a:solidFill>
                  <a:srgbClr val="000066"/>
                </a:solidFill>
                <a:latin typeface="Arial" charset="0"/>
              </a:rPr>
              <a:t>1700 books</a:t>
            </a:r>
          </a:p>
          <a:p>
            <a:pPr algn="ctr" eaLnBrk="1" hangingPunct="1"/>
            <a:r>
              <a:rPr lang="en-US" b="1">
                <a:solidFill>
                  <a:srgbClr val="000066"/>
                </a:solidFill>
                <a:latin typeface="Arial" charset="0"/>
              </a:rPr>
              <a:t>1000 pages each</a:t>
            </a:r>
          </a:p>
        </p:txBody>
      </p:sp>
      <p:sp>
        <p:nvSpPr>
          <p:cNvPr id="31750" name="Text Box 7"/>
          <p:cNvSpPr txBox="1">
            <a:spLocks noChangeArrowheads="1"/>
          </p:cNvSpPr>
          <p:nvPr/>
        </p:nvSpPr>
        <p:spPr bwMode="auto">
          <a:xfrm>
            <a:off x="5953125" y="5562600"/>
            <a:ext cx="3228975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>
                <a:solidFill>
                  <a:srgbClr val="000066"/>
                </a:solidFill>
                <a:latin typeface="Arial" charset="0"/>
              </a:rPr>
              <a:t>1700 books</a:t>
            </a:r>
          </a:p>
          <a:p>
            <a:pPr algn="ctr" eaLnBrk="1" hangingPunct="1"/>
            <a:r>
              <a:rPr lang="en-US" b="1">
                <a:solidFill>
                  <a:srgbClr val="000066"/>
                </a:solidFill>
                <a:latin typeface="Arial" charset="0"/>
              </a:rPr>
              <a:t>(or 1.7 million pages)</a:t>
            </a:r>
          </a:p>
        </p:txBody>
      </p:sp>
      <p:pic>
        <p:nvPicPr>
          <p:cNvPr id="31751" name="Picture 8" descr="Genome analogy_1_boo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9213" y="2498725"/>
            <a:ext cx="3622675" cy="289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2" name="Picture 9" descr="Genome analogy_1_stack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1063" y="1671638"/>
            <a:ext cx="628650" cy="386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53" name="Line 10"/>
          <p:cNvSpPr>
            <a:spLocks noChangeShapeType="1"/>
          </p:cNvSpPr>
          <p:nvPr/>
        </p:nvSpPr>
        <p:spPr bwMode="auto">
          <a:xfrm>
            <a:off x="3087688" y="2200275"/>
            <a:ext cx="0" cy="512763"/>
          </a:xfrm>
          <a:prstGeom prst="line">
            <a:avLst/>
          </a:prstGeom>
          <a:noFill/>
          <a:ln w="57150">
            <a:solidFill>
              <a:schemeClr val="accent6">
                <a:lumMod val="50000"/>
              </a:schemeClr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754" name="Line 11"/>
          <p:cNvSpPr>
            <a:spLocks noChangeShapeType="1"/>
          </p:cNvSpPr>
          <p:nvPr/>
        </p:nvSpPr>
        <p:spPr bwMode="auto">
          <a:xfrm>
            <a:off x="5281613" y="3883025"/>
            <a:ext cx="1449387" cy="0"/>
          </a:xfrm>
          <a:prstGeom prst="line">
            <a:avLst/>
          </a:prstGeom>
          <a:noFill/>
          <a:ln w="76200">
            <a:solidFill>
              <a:schemeClr val="accent6">
                <a:lumMod val="50000"/>
              </a:schemeClr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2740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 Box 2"/>
          <p:cNvSpPr txBox="1">
            <a:spLocks noChangeArrowheads="1"/>
          </p:cNvSpPr>
          <p:nvPr/>
        </p:nvSpPr>
        <p:spPr bwMode="auto">
          <a:xfrm>
            <a:off x="8043863" y="2705100"/>
            <a:ext cx="1971675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 b="1" dirty="0">
                <a:solidFill>
                  <a:srgbClr val="000066"/>
                </a:solidFill>
                <a:latin typeface="Arial" charset="0"/>
              </a:rPr>
              <a:t>Random retention </a:t>
            </a:r>
            <a:r>
              <a:rPr lang="en-US" sz="2000" b="1" dirty="0" smtClean="0">
                <a:solidFill>
                  <a:srgbClr val="000066"/>
                </a:solidFill>
                <a:latin typeface="Arial" charset="0"/>
              </a:rPr>
              <a:t>of ~50% of the </a:t>
            </a:r>
            <a:r>
              <a:rPr lang="en-US" sz="2000" b="1" dirty="0">
                <a:solidFill>
                  <a:srgbClr val="000066"/>
                </a:solidFill>
                <a:latin typeface="Arial" charset="0"/>
              </a:rPr>
              <a:t>information from each parent</a:t>
            </a:r>
          </a:p>
        </p:txBody>
      </p:sp>
      <p:sp>
        <p:nvSpPr>
          <p:cNvPr id="21507" name="Text Box 3"/>
          <p:cNvSpPr txBox="1">
            <a:spLocks noChangeArrowheads="1"/>
          </p:cNvSpPr>
          <p:nvPr/>
        </p:nvSpPr>
        <p:spPr bwMode="auto">
          <a:xfrm>
            <a:off x="6932613" y="5626100"/>
            <a:ext cx="2719387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000" b="1">
                <a:solidFill>
                  <a:srgbClr val="000066"/>
                </a:solidFill>
                <a:latin typeface="Arial" charset="0"/>
              </a:rPr>
              <a:t>1700 books</a:t>
            </a:r>
          </a:p>
          <a:p>
            <a:pPr algn="ctr" eaLnBrk="1" hangingPunct="1"/>
            <a:r>
              <a:rPr lang="en-US" sz="2000" b="1">
                <a:solidFill>
                  <a:srgbClr val="000066"/>
                </a:solidFill>
                <a:latin typeface="Arial" charset="0"/>
              </a:rPr>
              <a:t>(or 1.7 million pages)</a:t>
            </a:r>
          </a:p>
        </p:txBody>
      </p:sp>
      <p:sp>
        <p:nvSpPr>
          <p:cNvPr id="32771" name="Text Box 4"/>
          <p:cNvSpPr txBox="1">
            <a:spLocks noChangeArrowheads="1"/>
          </p:cNvSpPr>
          <p:nvPr/>
        </p:nvSpPr>
        <p:spPr bwMode="auto">
          <a:xfrm>
            <a:off x="3375025" y="5641975"/>
            <a:ext cx="2719388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000" b="1">
                <a:solidFill>
                  <a:srgbClr val="000066"/>
                </a:solidFill>
                <a:latin typeface="Arial" charset="0"/>
              </a:rPr>
              <a:t>1700 books</a:t>
            </a:r>
          </a:p>
          <a:p>
            <a:pPr algn="ctr" eaLnBrk="1" hangingPunct="1"/>
            <a:r>
              <a:rPr lang="en-US" sz="2000" b="1">
                <a:solidFill>
                  <a:srgbClr val="000066"/>
                </a:solidFill>
                <a:latin typeface="Arial" charset="0"/>
              </a:rPr>
              <a:t>(or 1.7 million pages)</a:t>
            </a:r>
          </a:p>
        </p:txBody>
      </p:sp>
      <p:sp>
        <p:nvSpPr>
          <p:cNvPr id="32772" name="Text Box 5"/>
          <p:cNvSpPr txBox="1">
            <a:spLocks noChangeArrowheads="1"/>
          </p:cNvSpPr>
          <p:nvPr/>
        </p:nvSpPr>
        <p:spPr bwMode="auto">
          <a:xfrm>
            <a:off x="249238" y="5638800"/>
            <a:ext cx="2719387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000" b="1">
                <a:solidFill>
                  <a:srgbClr val="000066"/>
                </a:solidFill>
                <a:latin typeface="Arial" charset="0"/>
              </a:rPr>
              <a:t>1700 books</a:t>
            </a:r>
          </a:p>
          <a:p>
            <a:pPr algn="ctr" eaLnBrk="1" hangingPunct="1"/>
            <a:r>
              <a:rPr lang="en-US" sz="2000" b="1">
                <a:solidFill>
                  <a:srgbClr val="000066"/>
                </a:solidFill>
                <a:latin typeface="Arial" charset="0"/>
              </a:rPr>
              <a:t>(or 1.7 million pages)</a:t>
            </a:r>
          </a:p>
        </p:txBody>
      </p:sp>
      <p:sp>
        <p:nvSpPr>
          <p:cNvPr id="32773" name="Text Box 6"/>
          <p:cNvSpPr txBox="1">
            <a:spLocks noChangeArrowheads="1"/>
          </p:cNvSpPr>
          <p:nvPr/>
        </p:nvSpPr>
        <p:spPr bwMode="auto">
          <a:xfrm>
            <a:off x="723900" y="442913"/>
            <a:ext cx="9004300" cy="708025"/>
          </a:xfrm>
          <a:prstGeom prst="rect">
            <a:avLst/>
          </a:prstGeom>
          <a:solidFill>
            <a:srgbClr val="EFF9FF"/>
          </a:solidFill>
          <a:ln>
            <a:solidFill>
              <a:srgbClr val="000066"/>
            </a:solidFill>
          </a:ln>
          <a:extLst/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4000" b="1" dirty="0">
                <a:solidFill>
                  <a:srgbClr val="000066"/>
                </a:solidFill>
                <a:latin typeface="Arial" charset="0"/>
              </a:rPr>
              <a:t>Hybridization or </a:t>
            </a:r>
            <a:r>
              <a:rPr lang="en-US" sz="4000" b="1" dirty="0" smtClean="0">
                <a:solidFill>
                  <a:srgbClr val="000066"/>
                </a:solidFill>
                <a:latin typeface="Arial" charset="0"/>
              </a:rPr>
              <a:t>breeding </a:t>
            </a:r>
            <a:r>
              <a:rPr lang="en-US" sz="4000" b="1" dirty="0">
                <a:solidFill>
                  <a:srgbClr val="000066"/>
                </a:solidFill>
                <a:latin typeface="Arial" charset="0"/>
              </a:rPr>
              <a:t>of wheat</a:t>
            </a:r>
          </a:p>
        </p:txBody>
      </p:sp>
      <p:pic>
        <p:nvPicPr>
          <p:cNvPr id="32774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6950" y="6019800"/>
            <a:ext cx="327025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5" name="Line 8"/>
          <p:cNvSpPr>
            <a:spLocks noChangeShapeType="1"/>
          </p:cNvSpPr>
          <p:nvPr/>
        </p:nvSpPr>
        <p:spPr bwMode="auto">
          <a:xfrm>
            <a:off x="5303838" y="3429000"/>
            <a:ext cx="1450975" cy="0"/>
          </a:xfrm>
          <a:prstGeom prst="line">
            <a:avLst/>
          </a:prstGeom>
          <a:noFill/>
          <a:ln w="76200">
            <a:solidFill>
              <a:srgbClr val="16165D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776" name="Text Box 9"/>
          <p:cNvSpPr txBox="1">
            <a:spLocks noChangeArrowheads="1"/>
          </p:cNvSpPr>
          <p:nvPr/>
        </p:nvSpPr>
        <p:spPr bwMode="auto">
          <a:xfrm>
            <a:off x="2516188" y="2749550"/>
            <a:ext cx="76200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8000" b="1" i="0" dirty="0">
                <a:solidFill>
                  <a:srgbClr val="000066"/>
                </a:solidFill>
                <a:latin typeface="Arial" charset="0"/>
              </a:rPr>
              <a:t>x</a:t>
            </a:r>
          </a:p>
        </p:txBody>
      </p:sp>
      <p:pic>
        <p:nvPicPr>
          <p:cNvPr id="32777" name="Picture 10" descr="Genome analogy_1_stac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6663" y="1587500"/>
            <a:ext cx="628650" cy="386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8" name="Picture 11" descr="Genome analogy_2_black_stack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2438" y="1587500"/>
            <a:ext cx="633412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6" name="Picture 12" descr="Genome analogy_2_comb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8213" y="1485900"/>
            <a:ext cx="631825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 Box 6"/>
          <p:cNvSpPr txBox="1">
            <a:spLocks noChangeArrowheads="1"/>
          </p:cNvSpPr>
          <p:nvPr/>
        </p:nvSpPr>
        <p:spPr bwMode="auto">
          <a:xfrm>
            <a:off x="1269997" y="6395685"/>
            <a:ext cx="5820481" cy="400110"/>
          </a:xfrm>
          <a:prstGeom prst="rect">
            <a:avLst/>
          </a:prstGeom>
          <a:solidFill>
            <a:srgbClr val="FEFCFC"/>
          </a:solidFill>
          <a:ln w="12700">
            <a:solidFill>
              <a:srgbClr val="00009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000" b="1">
                <a:solidFill>
                  <a:srgbClr val="000090"/>
                </a:solidFill>
                <a:latin typeface="Tahoma"/>
                <a:cs typeface="Tahoma"/>
              </a:rPr>
              <a:t>Genetic modification that </a:t>
            </a:r>
            <a:r>
              <a:rPr lang="en-US" sz="2000" b="1" u="sng">
                <a:solidFill>
                  <a:srgbClr val="000090"/>
                </a:solidFill>
                <a:latin typeface="Tahoma"/>
                <a:cs typeface="Tahoma"/>
              </a:rPr>
              <a:t>is not</a:t>
            </a:r>
            <a:r>
              <a:rPr lang="en-US" sz="2000" b="1">
                <a:solidFill>
                  <a:srgbClr val="000090"/>
                </a:solidFill>
                <a:latin typeface="Tahoma"/>
                <a:cs typeface="Tahoma"/>
              </a:rPr>
              <a:t> GE or GMO </a:t>
            </a:r>
          </a:p>
        </p:txBody>
      </p:sp>
    </p:spTree>
    <p:extLst>
      <p:ext uri="{BB962C8B-B14F-4D97-AF65-F5344CB8AC3E}">
        <p14:creationId xmlns:p14="http://schemas.microsoft.com/office/powerpoint/2010/main" val="2224497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6" grpId="0"/>
      <p:bldP spid="21507" grpId="0"/>
      <p:bldP spid="1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075" y="104775"/>
            <a:ext cx="7939088" cy="6630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4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1875" y="6073775"/>
            <a:ext cx="327025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5" name="Text Box 4"/>
          <p:cNvSpPr txBox="1">
            <a:spLocks noChangeArrowheads="1"/>
          </p:cNvSpPr>
          <p:nvPr/>
        </p:nvSpPr>
        <p:spPr bwMode="auto">
          <a:xfrm>
            <a:off x="2439988" y="1622425"/>
            <a:ext cx="3776662" cy="850900"/>
          </a:xfrm>
          <a:prstGeom prst="rect">
            <a:avLst/>
          </a:prstGeom>
          <a:solidFill>
            <a:srgbClr val="EFF7FF"/>
          </a:solidFill>
          <a:ln w="28575">
            <a:solidFill>
              <a:srgbClr val="000066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b="1">
                <a:solidFill>
                  <a:srgbClr val="000066"/>
                </a:solidFill>
                <a:latin typeface="Tahoma" charset="0"/>
              </a:rPr>
              <a:t>Yield Increase by year in U.S.</a:t>
            </a:r>
          </a:p>
        </p:txBody>
      </p:sp>
      <p:sp>
        <p:nvSpPr>
          <p:cNvPr id="33796" name="Line 5"/>
          <p:cNvSpPr>
            <a:spLocks noChangeShapeType="1"/>
          </p:cNvSpPr>
          <p:nvPr/>
        </p:nvSpPr>
        <p:spPr bwMode="auto">
          <a:xfrm>
            <a:off x="5143500" y="2844800"/>
            <a:ext cx="0" cy="5842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797" name="Line 6"/>
          <p:cNvSpPr>
            <a:spLocks noChangeShapeType="1"/>
          </p:cNvSpPr>
          <p:nvPr/>
        </p:nvSpPr>
        <p:spPr bwMode="auto">
          <a:xfrm flipH="1">
            <a:off x="7548563" y="58738"/>
            <a:ext cx="14287" cy="627062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7849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Text Box 2"/>
          <p:cNvSpPr txBox="1">
            <a:spLocks noChangeArrowheads="1"/>
          </p:cNvSpPr>
          <p:nvPr/>
        </p:nvSpPr>
        <p:spPr bwMode="auto">
          <a:xfrm>
            <a:off x="6461125" y="5334000"/>
            <a:ext cx="2719388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000" b="1">
                <a:solidFill>
                  <a:srgbClr val="000066"/>
                </a:solidFill>
                <a:latin typeface="Arial" charset="0"/>
              </a:rPr>
              <a:t>1700 books</a:t>
            </a:r>
          </a:p>
          <a:p>
            <a:pPr algn="ctr" eaLnBrk="1" hangingPunct="1"/>
            <a:r>
              <a:rPr lang="en-US" sz="2000" b="1">
                <a:solidFill>
                  <a:srgbClr val="000066"/>
                </a:solidFill>
                <a:latin typeface="Arial" charset="0"/>
              </a:rPr>
              <a:t>(or 1.7 million pages)</a:t>
            </a:r>
          </a:p>
        </p:txBody>
      </p:sp>
      <p:sp>
        <p:nvSpPr>
          <p:cNvPr id="39938" name="Text Box 3"/>
          <p:cNvSpPr txBox="1">
            <a:spLocks noChangeArrowheads="1"/>
          </p:cNvSpPr>
          <p:nvPr/>
        </p:nvSpPr>
        <p:spPr bwMode="auto">
          <a:xfrm>
            <a:off x="257175" y="1524000"/>
            <a:ext cx="40322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/>
            <a:r>
              <a:rPr lang="en-US">
                <a:solidFill>
                  <a:srgbClr val="000066"/>
                </a:solidFill>
                <a:latin typeface="Arial" charset="0"/>
              </a:rPr>
              <a:t>...CTGACCTAATGCCGTA...</a:t>
            </a:r>
          </a:p>
        </p:txBody>
      </p:sp>
      <p:sp>
        <p:nvSpPr>
          <p:cNvPr id="39939" name="Text Box 4"/>
          <p:cNvSpPr txBox="1">
            <a:spLocks noChangeArrowheads="1"/>
          </p:cNvSpPr>
          <p:nvPr/>
        </p:nvSpPr>
        <p:spPr bwMode="auto">
          <a:xfrm>
            <a:off x="156184" y="228600"/>
            <a:ext cx="9923306" cy="707886"/>
          </a:xfrm>
          <a:prstGeom prst="rect">
            <a:avLst/>
          </a:prstGeom>
          <a:solidFill>
            <a:srgbClr val="EFF9FF"/>
          </a:solidFill>
          <a:ln>
            <a:solidFill>
              <a:srgbClr val="000066"/>
            </a:solidFill>
          </a:ln>
          <a:extLst/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4000" b="1" dirty="0">
                <a:solidFill>
                  <a:srgbClr val="000066"/>
                </a:solidFill>
                <a:latin typeface="Arial" charset="0"/>
              </a:rPr>
              <a:t>Table of contents for </a:t>
            </a:r>
            <a:r>
              <a:rPr lang="en-US" sz="4000" b="1" dirty="0" smtClean="0">
                <a:solidFill>
                  <a:srgbClr val="000066"/>
                </a:solidFill>
                <a:latin typeface="Arial" charset="0"/>
              </a:rPr>
              <a:t>wheat information</a:t>
            </a:r>
            <a:endParaRPr lang="en-US" sz="4000" b="1" dirty="0">
              <a:solidFill>
                <a:srgbClr val="000066"/>
              </a:solidFill>
              <a:latin typeface="Arial" charset="0"/>
            </a:endParaRPr>
          </a:p>
        </p:txBody>
      </p:sp>
      <p:sp>
        <p:nvSpPr>
          <p:cNvPr id="39940" name="Text Box 5"/>
          <p:cNvSpPr txBox="1">
            <a:spLocks noChangeArrowheads="1"/>
          </p:cNvSpPr>
          <p:nvPr/>
        </p:nvSpPr>
        <p:spPr bwMode="auto">
          <a:xfrm>
            <a:off x="8315325" y="2211388"/>
            <a:ext cx="1711325" cy="1570037"/>
          </a:xfrm>
          <a:prstGeom prst="rect">
            <a:avLst/>
          </a:prstGeom>
          <a:solidFill>
            <a:srgbClr val="EFF9FF"/>
          </a:solidFill>
          <a:ln>
            <a:solidFill>
              <a:schemeClr val="accent6">
                <a:lumMod val="50000"/>
              </a:schemeClr>
            </a:solidFill>
          </a:ln>
          <a:extLst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 dirty="0">
                <a:solidFill>
                  <a:srgbClr val="000066"/>
                </a:solidFill>
                <a:latin typeface="Arial" charset="0"/>
              </a:rPr>
              <a:t>Used for Marker-Assisted Selection</a:t>
            </a:r>
          </a:p>
        </p:txBody>
      </p:sp>
      <p:sp>
        <p:nvSpPr>
          <p:cNvPr id="39941" name="Text Box 6"/>
          <p:cNvSpPr txBox="1">
            <a:spLocks noChangeArrowheads="1"/>
          </p:cNvSpPr>
          <p:nvPr/>
        </p:nvSpPr>
        <p:spPr bwMode="auto">
          <a:xfrm>
            <a:off x="1223963" y="5257800"/>
            <a:ext cx="2462212" cy="608013"/>
          </a:xfrm>
          <a:prstGeom prst="rect">
            <a:avLst/>
          </a:prstGeom>
          <a:solidFill>
            <a:srgbClr val="EFF9FF"/>
          </a:solidFill>
          <a:ln w="28575">
            <a:solidFill>
              <a:srgbClr val="000066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3200" b="1">
                <a:solidFill>
                  <a:srgbClr val="000066"/>
                </a:solidFill>
                <a:latin typeface="Tahoma"/>
                <a:cs typeface="Tahoma"/>
              </a:rPr>
              <a:t>Genomics</a:t>
            </a:r>
          </a:p>
        </p:txBody>
      </p:sp>
      <p:pic>
        <p:nvPicPr>
          <p:cNvPr id="39942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6925" y="5791200"/>
            <a:ext cx="327025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3" name="Line 8"/>
          <p:cNvSpPr>
            <a:spLocks noChangeShapeType="1"/>
          </p:cNvSpPr>
          <p:nvPr/>
        </p:nvSpPr>
        <p:spPr bwMode="auto">
          <a:xfrm>
            <a:off x="2438400" y="1911350"/>
            <a:ext cx="0" cy="512763"/>
          </a:xfrm>
          <a:prstGeom prst="line">
            <a:avLst/>
          </a:prstGeom>
          <a:noFill/>
          <a:ln w="57150">
            <a:solidFill>
              <a:srgbClr val="16165D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39944" name="Picture 9" descr="Genome analogy_3_TO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63" y="2244725"/>
            <a:ext cx="3536950" cy="283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5" name="Picture 10" descr="Genome analogy_1_stack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0775" y="1306513"/>
            <a:ext cx="628650" cy="386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6" name="Line 11"/>
          <p:cNvSpPr>
            <a:spLocks noChangeShapeType="1"/>
          </p:cNvSpPr>
          <p:nvPr/>
        </p:nvSpPr>
        <p:spPr bwMode="auto">
          <a:xfrm flipV="1">
            <a:off x="4094163" y="1652588"/>
            <a:ext cx="3219450" cy="1220787"/>
          </a:xfrm>
          <a:prstGeom prst="line">
            <a:avLst/>
          </a:prstGeom>
          <a:noFill/>
          <a:ln w="19050">
            <a:solidFill>
              <a:srgbClr val="16165D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47" name="Line 12"/>
          <p:cNvSpPr>
            <a:spLocks noChangeShapeType="1"/>
          </p:cNvSpPr>
          <p:nvPr/>
        </p:nvSpPr>
        <p:spPr bwMode="auto">
          <a:xfrm flipV="1">
            <a:off x="4094163" y="1974850"/>
            <a:ext cx="3219450" cy="1058863"/>
          </a:xfrm>
          <a:prstGeom prst="line">
            <a:avLst/>
          </a:prstGeom>
          <a:noFill/>
          <a:ln w="19050">
            <a:solidFill>
              <a:srgbClr val="16165D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48" name="Line 13"/>
          <p:cNvSpPr>
            <a:spLocks noChangeShapeType="1"/>
          </p:cNvSpPr>
          <p:nvPr/>
        </p:nvSpPr>
        <p:spPr bwMode="auto">
          <a:xfrm flipV="1">
            <a:off x="4103688" y="2308225"/>
            <a:ext cx="3209925" cy="896938"/>
          </a:xfrm>
          <a:prstGeom prst="line">
            <a:avLst/>
          </a:prstGeom>
          <a:noFill/>
          <a:ln w="19050">
            <a:solidFill>
              <a:srgbClr val="16165D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49" name="Line 14"/>
          <p:cNvSpPr>
            <a:spLocks noChangeShapeType="1"/>
          </p:cNvSpPr>
          <p:nvPr/>
        </p:nvSpPr>
        <p:spPr bwMode="auto">
          <a:xfrm flipV="1">
            <a:off x="4094163" y="2690813"/>
            <a:ext cx="3219450" cy="714375"/>
          </a:xfrm>
          <a:prstGeom prst="line">
            <a:avLst/>
          </a:prstGeom>
          <a:noFill/>
          <a:ln w="19050">
            <a:solidFill>
              <a:srgbClr val="16165D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50" name="Line 15"/>
          <p:cNvSpPr>
            <a:spLocks noChangeShapeType="1"/>
          </p:cNvSpPr>
          <p:nvPr/>
        </p:nvSpPr>
        <p:spPr bwMode="auto">
          <a:xfrm flipV="1">
            <a:off x="4103688" y="3094038"/>
            <a:ext cx="3209925" cy="504825"/>
          </a:xfrm>
          <a:prstGeom prst="line">
            <a:avLst/>
          </a:prstGeom>
          <a:noFill/>
          <a:ln w="19050">
            <a:solidFill>
              <a:srgbClr val="16165D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51" name="Line 16"/>
          <p:cNvSpPr>
            <a:spLocks noChangeShapeType="1"/>
          </p:cNvSpPr>
          <p:nvPr/>
        </p:nvSpPr>
        <p:spPr bwMode="auto">
          <a:xfrm flipV="1">
            <a:off x="4094163" y="3527425"/>
            <a:ext cx="3219450" cy="242888"/>
          </a:xfrm>
          <a:prstGeom prst="line">
            <a:avLst/>
          </a:prstGeom>
          <a:noFill/>
          <a:ln w="19050">
            <a:solidFill>
              <a:srgbClr val="16165D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52" name="Line 17"/>
          <p:cNvSpPr>
            <a:spLocks noChangeShapeType="1"/>
          </p:cNvSpPr>
          <p:nvPr/>
        </p:nvSpPr>
        <p:spPr bwMode="auto">
          <a:xfrm>
            <a:off x="4103688" y="3960813"/>
            <a:ext cx="3209925" cy="303212"/>
          </a:xfrm>
          <a:prstGeom prst="line">
            <a:avLst/>
          </a:prstGeom>
          <a:noFill/>
          <a:ln w="19050">
            <a:solidFill>
              <a:srgbClr val="16165D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53" name="Line 18"/>
          <p:cNvSpPr>
            <a:spLocks noChangeShapeType="1"/>
          </p:cNvSpPr>
          <p:nvPr/>
        </p:nvSpPr>
        <p:spPr bwMode="auto">
          <a:xfrm>
            <a:off x="4105275" y="4152900"/>
            <a:ext cx="3208338" cy="635000"/>
          </a:xfrm>
          <a:prstGeom prst="line">
            <a:avLst/>
          </a:prstGeom>
          <a:noFill/>
          <a:ln w="19050">
            <a:solidFill>
              <a:srgbClr val="16165D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" name="Text Box 6"/>
          <p:cNvSpPr txBox="1">
            <a:spLocks noChangeArrowheads="1"/>
          </p:cNvSpPr>
          <p:nvPr/>
        </p:nvSpPr>
        <p:spPr bwMode="auto">
          <a:xfrm>
            <a:off x="259998" y="6276270"/>
            <a:ext cx="6344002" cy="415498"/>
          </a:xfrm>
          <a:prstGeom prst="rect">
            <a:avLst/>
          </a:prstGeom>
          <a:solidFill>
            <a:schemeClr val="bg1"/>
          </a:solidFill>
          <a:ln w="12700" cmpd="sng">
            <a:solidFill>
              <a:srgbClr val="000066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2100" b="1" dirty="0">
                <a:solidFill>
                  <a:srgbClr val="000090"/>
                </a:solidFill>
                <a:latin typeface="Tahoma"/>
                <a:ea typeface="+mn-ea"/>
                <a:cs typeface="Tahoma"/>
              </a:rPr>
              <a:t>Genetic modification that </a:t>
            </a:r>
            <a:r>
              <a:rPr lang="en-US" sz="2100" b="1" u="sng" dirty="0">
                <a:solidFill>
                  <a:srgbClr val="000090"/>
                </a:solidFill>
                <a:latin typeface="Tahoma"/>
                <a:ea typeface="+mn-ea"/>
                <a:cs typeface="Tahoma"/>
              </a:rPr>
              <a:t>is not</a:t>
            </a:r>
            <a:r>
              <a:rPr lang="en-US" sz="2100" b="1" dirty="0">
                <a:solidFill>
                  <a:srgbClr val="000090"/>
                </a:solidFill>
                <a:latin typeface="Tahoma"/>
                <a:ea typeface="+mn-ea"/>
                <a:cs typeface="Tahoma"/>
              </a:rPr>
              <a:t> GE or GMO </a:t>
            </a:r>
          </a:p>
        </p:txBody>
      </p:sp>
    </p:spTree>
    <p:extLst>
      <p:ext uri="{BB962C8B-B14F-4D97-AF65-F5344CB8AC3E}">
        <p14:creationId xmlns:p14="http://schemas.microsoft.com/office/powerpoint/2010/main" val="3578724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Text Box 5"/>
          <p:cNvSpPr txBox="1">
            <a:spLocks noChangeArrowheads="1"/>
          </p:cNvSpPr>
          <p:nvPr/>
        </p:nvSpPr>
        <p:spPr bwMode="auto">
          <a:xfrm>
            <a:off x="711200" y="4837113"/>
            <a:ext cx="8847138" cy="974725"/>
          </a:xfrm>
          <a:prstGeom prst="rect">
            <a:avLst/>
          </a:prstGeom>
          <a:solidFill>
            <a:srgbClr val="EFF9FF"/>
          </a:solidFill>
          <a:ln w="28575">
            <a:solidFill>
              <a:srgbClr val="000066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800" b="1">
                <a:solidFill>
                  <a:srgbClr val="000066"/>
                </a:solidFill>
                <a:latin typeface="Tahoma" charset="0"/>
              </a:rPr>
              <a:t>Marker-assisted selection used to protect rice against bacterial blight and blast disease</a:t>
            </a:r>
          </a:p>
        </p:txBody>
      </p:sp>
      <p:pic>
        <p:nvPicPr>
          <p:cNvPr id="40962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6625" y="5992813"/>
            <a:ext cx="327025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3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0763" y="185738"/>
            <a:ext cx="5705475" cy="4532312"/>
          </a:xfrm>
          <a:prstGeom prst="rect">
            <a:avLst/>
          </a:prstGeom>
          <a:noFill/>
          <a:ln w="28575">
            <a:solidFill>
              <a:srgbClr val="0000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1166813" y="5926138"/>
            <a:ext cx="7934325" cy="893762"/>
          </a:xfrm>
          <a:prstGeom prst="rect">
            <a:avLst/>
          </a:prstGeom>
          <a:solidFill>
            <a:srgbClr val="EFF9FF"/>
          </a:solidFill>
          <a:ln w="28575">
            <a:solidFill>
              <a:srgbClr val="000066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600" b="1" dirty="0" smtClean="0">
                <a:solidFill>
                  <a:srgbClr val="000066"/>
                </a:solidFill>
                <a:latin typeface="Tahoma" charset="0"/>
              </a:rPr>
              <a:t>This type of modification limited </a:t>
            </a:r>
            <a:r>
              <a:rPr lang="en-US" sz="2600" b="1" dirty="0">
                <a:solidFill>
                  <a:srgbClr val="000066"/>
                </a:solidFill>
                <a:latin typeface="Tahoma" charset="0"/>
              </a:rPr>
              <a:t>to diversity </a:t>
            </a:r>
            <a:r>
              <a:rPr lang="en-US" sz="2600" b="1" dirty="0" smtClean="0">
                <a:solidFill>
                  <a:srgbClr val="000066"/>
                </a:solidFill>
                <a:latin typeface="Tahoma" charset="0"/>
              </a:rPr>
              <a:t>in </a:t>
            </a:r>
            <a:r>
              <a:rPr lang="en-US" sz="2600" b="1" dirty="0">
                <a:solidFill>
                  <a:srgbClr val="000066"/>
                </a:solidFill>
                <a:latin typeface="Tahoma" charset="0"/>
              </a:rPr>
              <a:t>compatible </a:t>
            </a:r>
            <a:r>
              <a:rPr lang="en-US" sz="2600" b="1" dirty="0" smtClean="0">
                <a:solidFill>
                  <a:srgbClr val="000066"/>
                </a:solidFill>
                <a:latin typeface="Tahoma" charset="0"/>
              </a:rPr>
              <a:t>relatives of crops</a:t>
            </a:r>
            <a:endParaRPr lang="en-US" sz="2600" b="1" dirty="0">
              <a:solidFill>
                <a:srgbClr val="000066"/>
              </a:solidFill>
              <a:latin typeface="Tahoma" charset="0"/>
            </a:endParaRP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820735" y="647700"/>
            <a:ext cx="8410436" cy="523220"/>
          </a:xfrm>
          <a:prstGeom prst="rect">
            <a:avLst/>
          </a:prstGeom>
          <a:solidFill>
            <a:srgbClr val="EFF9FF"/>
          </a:solidFill>
          <a:ln w="9525">
            <a:solidFill>
              <a:srgbClr val="00009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800" b="1" dirty="0">
                <a:solidFill>
                  <a:srgbClr val="000090"/>
                </a:solidFill>
                <a:latin typeface="Tahoma"/>
                <a:cs typeface="Tahoma"/>
              </a:rPr>
              <a:t>Can’t We Just Do All Modification This Way?</a:t>
            </a:r>
          </a:p>
        </p:txBody>
      </p:sp>
    </p:spTree>
    <p:extLst>
      <p:ext uri="{BB962C8B-B14F-4D97-AF65-F5344CB8AC3E}">
        <p14:creationId xmlns:p14="http://schemas.microsoft.com/office/powerpoint/2010/main" val="366269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1" descr="flower fruit veggie coll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9492" y="3821827"/>
            <a:ext cx="5342512" cy="30361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6" descr="96c0783-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8824" y="-360"/>
            <a:ext cx="2008025" cy="3324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2" descr="DSCN008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311338"/>
            <a:ext cx="5043479" cy="3546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3" descr="_DSC231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51769" flipH="1">
            <a:off x="4232546" y="676503"/>
            <a:ext cx="3932445" cy="2417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14" descr="green-ice--web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1078" y="-63864"/>
            <a:ext cx="2876263" cy="3902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1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111"/>
            <a:ext cx="3157537" cy="335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7410" name="Text Box 3"/>
          <p:cNvSpPr txBox="1">
            <a:spLocks noChangeArrowheads="1"/>
          </p:cNvSpPr>
          <p:nvPr/>
        </p:nvSpPr>
        <p:spPr bwMode="auto">
          <a:xfrm>
            <a:off x="1200150" y="3238500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/>
            <a:endParaRPr lang="en-US">
              <a:latin typeface="Times New Roman" charset="0"/>
            </a:endParaRPr>
          </a:p>
        </p:txBody>
      </p:sp>
      <p:pic>
        <p:nvPicPr>
          <p:cNvPr id="17413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5513" y="5972175"/>
            <a:ext cx="327025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4" name="WordArt 8" descr="Narrow vertical"/>
          <p:cNvSpPr>
            <a:spLocks noChangeArrowheads="1" noChangeShapeType="1" noTextEdit="1"/>
          </p:cNvSpPr>
          <p:nvPr/>
        </p:nvSpPr>
        <p:spPr bwMode="auto">
          <a:xfrm>
            <a:off x="401638" y="347663"/>
            <a:ext cx="9305925" cy="1089025"/>
          </a:xfrm>
          <a:prstGeom prst="rect">
            <a:avLst/>
          </a:prstGeom>
        </p:spPr>
        <p:txBody>
          <a:bodyPr wrap="none" fromWordArt="1">
            <a:prstTxWarp prst="textCurveUp">
              <a:avLst>
                <a:gd name="adj" fmla="val 40356"/>
              </a:avLst>
            </a:prstTxWarp>
          </a:bodyPr>
          <a:lstStyle/>
          <a:p>
            <a:pPr algn="ctr"/>
            <a:endParaRPr lang="en-US" sz="4000" kern="10">
              <a:ln w="12700">
                <a:solidFill>
                  <a:srgbClr val="000000"/>
                </a:solidFill>
                <a:round/>
                <a:headEnd/>
                <a:tailEnd/>
              </a:ln>
              <a:pattFill prst="dashHorz">
                <a:fgClr>
                  <a:srgbClr val="808080"/>
                </a:fgClr>
                <a:bgClr>
                  <a:srgbClr val="FFFF00"/>
                </a:bgClr>
              </a:pattFill>
              <a:effectLst>
                <a:outerShdw blurRad="63500" dist="46662" dir="2115817" algn="ctr" rotWithShape="0">
                  <a:srgbClr val="000000">
                    <a:alpha val="79999"/>
                  </a:srgbClr>
                </a:outerShdw>
              </a:effectLst>
              <a:latin typeface="Arial Black"/>
              <a:ea typeface="Arial Black"/>
              <a:cs typeface="Arial Black"/>
            </a:endParaRPr>
          </a:p>
          <a:p>
            <a:pPr algn="ctr"/>
            <a:endParaRPr lang="en-US" sz="4000" kern="10">
              <a:ln w="12700">
                <a:solidFill>
                  <a:srgbClr val="000000"/>
                </a:solidFill>
                <a:round/>
                <a:headEnd/>
                <a:tailEnd/>
              </a:ln>
              <a:pattFill prst="dashHorz">
                <a:fgClr>
                  <a:srgbClr val="808080"/>
                </a:fgClr>
                <a:bgClr>
                  <a:srgbClr val="FFFF00"/>
                </a:bgClr>
              </a:pattFill>
              <a:effectLst>
                <a:outerShdw blurRad="63500" dist="46662" dir="2115817" algn="ctr" rotWithShape="0">
                  <a:srgbClr val="000000">
                    <a:alpha val="79999"/>
                  </a:srgbClr>
                </a:outerShdw>
              </a:effectLst>
              <a:latin typeface="Arial Black"/>
              <a:ea typeface="Arial Black"/>
              <a:cs typeface="Arial Black"/>
            </a:endParaRPr>
          </a:p>
        </p:txBody>
      </p:sp>
      <p:sp>
        <p:nvSpPr>
          <p:cNvPr id="962574" name="Text Box 14"/>
          <p:cNvSpPr txBox="1">
            <a:spLocks noChangeArrowheads="1"/>
          </p:cNvSpPr>
          <p:nvPr/>
        </p:nvSpPr>
        <p:spPr bwMode="auto">
          <a:xfrm>
            <a:off x="581025" y="2707595"/>
            <a:ext cx="9099550" cy="1077218"/>
          </a:xfrm>
          <a:prstGeom prst="rect">
            <a:avLst/>
          </a:prstGeom>
          <a:solidFill>
            <a:srgbClr val="EFF9FF"/>
          </a:solidFill>
          <a:ln w="635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200" b="1" dirty="0" smtClean="0">
                <a:solidFill>
                  <a:srgbClr val="22228B"/>
                </a:solidFill>
                <a:latin typeface="Tahoma" charset="0"/>
              </a:rPr>
              <a:t>What are GMO’s? What GMO’s are in our food? What’s in the pipeline</a:t>
            </a:r>
            <a:r>
              <a:rPr lang="en-US" sz="3200" b="1" dirty="0">
                <a:solidFill>
                  <a:srgbClr val="22228B"/>
                </a:solidFill>
                <a:latin typeface="Tahoma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33346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57213" y="14111"/>
            <a:ext cx="11058526" cy="737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4" name="Text Box 3"/>
          <p:cNvSpPr txBox="1">
            <a:spLocks noChangeArrowheads="1"/>
          </p:cNvSpPr>
          <p:nvPr/>
        </p:nvSpPr>
        <p:spPr bwMode="auto">
          <a:xfrm>
            <a:off x="1495425" y="1874838"/>
            <a:ext cx="6661150" cy="1569660"/>
          </a:xfrm>
          <a:prstGeom prst="rect">
            <a:avLst/>
          </a:prstGeom>
          <a:solidFill>
            <a:srgbClr val="EFF9FF"/>
          </a:solidFill>
          <a:ln w="28575">
            <a:solidFill>
              <a:srgbClr val="000066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3200" b="1">
                <a:solidFill>
                  <a:srgbClr val="000066"/>
                </a:solidFill>
                <a:latin typeface="Tahoma" charset="0"/>
              </a:rPr>
              <a:t>But there are other ways to create new varieties using the modern tools of genetics</a:t>
            </a:r>
          </a:p>
        </p:txBody>
      </p:sp>
      <p:pic>
        <p:nvPicPr>
          <p:cNvPr id="4403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6625" y="5992813"/>
            <a:ext cx="327025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11453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1" descr="flower fruit veggie coll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9492" y="3821827"/>
            <a:ext cx="5342512" cy="30361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6" descr="96c0783-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8824" y="-360"/>
            <a:ext cx="2008025" cy="3324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" descr="DSCN008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311338"/>
            <a:ext cx="5043479" cy="3546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13" descr="_DSC231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51769" flipH="1">
            <a:off x="4232546" y="676503"/>
            <a:ext cx="3932445" cy="2417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14" descr="green-ice--web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1078" y="-63864"/>
            <a:ext cx="2876263" cy="3902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1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3157537" cy="335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7410" name="Text Box 3"/>
          <p:cNvSpPr txBox="1">
            <a:spLocks noChangeArrowheads="1"/>
          </p:cNvSpPr>
          <p:nvPr/>
        </p:nvSpPr>
        <p:spPr bwMode="auto">
          <a:xfrm>
            <a:off x="1200150" y="3238500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/>
            <a:endParaRPr lang="en-US">
              <a:latin typeface="Times New Roman" charset="0"/>
            </a:endParaRPr>
          </a:p>
        </p:txBody>
      </p:sp>
      <p:pic>
        <p:nvPicPr>
          <p:cNvPr id="17413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5513" y="5972175"/>
            <a:ext cx="327025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4" name="WordArt 8" descr="Narrow vertical"/>
          <p:cNvSpPr>
            <a:spLocks noChangeArrowheads="1" noChangeShapeType="1" noTextEdit="1"/>
          </p:cNvSpPr>
          <p:nvPr/>
        </p:nvSpPr>
        <p:spPr bwMode="auto">
          <a:xfrm>
            <a:off x="401638" y="347663"/>
            <a:ext cx="9305925" cy="1089025"/>
          </a:xfrm>
          <a:prstGeom prst="rect">
            <a:avLst/>
          </a:prstGeom>
        </p:spPr>
        <p:txBody>
          <a:bodyPr wrap="none" fromWordArt="1">
            <a:prstTxWarp prst="textCurveUp">
              <a:avLst>
                <a:gd name="adj" fmla="val 40356"/>
              </a:avLst>
            </a:prstTxWarp>
          </a:bodyPr>
          <a:lstStyle/>
          <a:p>
            <a:pPr algn="ctr"/>
            <a:endParaRPr lang="en-US" sz="4000" kern="10">
              <a:ln w="12700">
                <a:solidFill>
                  <a:srgbClr val="000000"/>
                </a:solidFill>
                <a:round/>
                <a:headEnd/>
                <a:tailEnd/>
              </a:ln>
              <a:pattFill prst="dashHorz">
                <a:fgClr>
                  <a:srgbClr val="808080"/>
                </a:fgClr>
                <a:bgClr>
                  <a:srgbClr val="FFFF00"/>
                </a:bgClr>
              </a:pattFill>
              <a:effectLst>
                <a:outerShdw blurRad="63500" dist="46662" dir="2115817" algn="ctr" rotWithShape="0">
                  <a:srgbClr val="000000">
                    <a:alpha val="79999"/>
                  </a:srgbClr>
                </a:outerShdw>
              </a:effectLst>
              <a:latin typeface="Arial Black"/>
              <a:ea typeface="Arial Black"/>
              <a:cs typeface="Arial Black"/>
            </a:endParaRPr>
          </a:p>
          <a:p>
            <a:pPr algn="ctr"/>
            <a:endParaRPr lang="en-US" sz="4000" kern="10">
              <a:ln w="12700">
                <a:solidFill>
                  <a:srgbClr val="000000"/>
                </a:solidFill>
                <a:round/>
                <a:headEnd/>
                <a:tailEnd/>
              </a:ln>
              <a:pattFill prst="dashHorz">
                <a:fgClr>
                  <a:srgbClr val="808080"/>
                </a:fgClr>
                <a:bgClr>
                  <a:srgbClr val="FFFF00"/>
                </a:bgClr>
              </a:pattFill>
              <a:effectLst>
                <a:outerShdw blurRad="63500" dist="46662" dir="2115817" algn="ctr" rotWithShape="0">
                  <a:srgbClr val="000000">
                    <a:alpha val="79999"/>
                  </a:srgbClr>
                </a:outerShdw>
              </a:effectLst>
              <a:latin typeface="Arial Black"/>
              <a:ea typeface="Arial Black"/>
              <a:cs typeface="Arial Black"/>
            </a:endParaRPr>
          </a:p>
        </p:txBody>
      </p:sp>
      <p:sp>
        <p:nvSpPr>
          <p:cNvPr id="9227" name="Text Box 13"/>
          <p:cNvSpPr txBox="1">
            <a:spLocks noChangeArrowheads="1"/>
          </p:cNvSpPr>
          <p:nvPr/>
        </p:nvSpPr>
        <p:spPr bwMode="auto">
          <a:xfrm>
            <a:off x="248710" y="1189033"/>
            <a:ext cx="9805131" cy="523220"/>
          </a:xfrm>
          <a:prstGeom prst="rect">
            <a:avLst/>
          </a:prstGeom>
          <a:solidFill>
            <a:srgbClr val="EFF9FF"/>
          </a:solidFill>
          <a:ln w="6350">
            <a:solidFill>
              <a:srgbClr val="000066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marL="465138" indent="-465138">
              <a:tabLst>
                <a:tab pos="465138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465138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tabLst>
                <a:tab pos="465138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tabLst>
                <a:tab pos="465138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tabLst>
                <a:tab pos="465138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65138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65138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65138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65138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800" b="1" dirty="0">
                <a:solidFill>
                  <a:srgbClr val="000066"/>
                </a:solidFill>
                <a:latin typeface="Tahoma" charset="0"/>
              </a:rPr>
              <a:t>1. </a:t>
            </a:r>
            <a:r>
              <a:rPr lang="en-US" sz="2800" b="1" dirty="0" smtClean="0">
                <a:solidFill>
                  <a:srgbClr val="000066"/>
                </a:solidFill>
                <a:latin typeface="Tahoma" charset="0"/>
              </a:rPr>
              <a:t>What about </a:t>
            </a:r>
            <a:r>
              <a:rPr lang="en-US" sz="2800" b="1" dirty="0">
                <a:solidFill>
                  <a:srgbClr val="000066"/>
                </a:solidFill>
                <a:latin typeface="Tahoma" charset="0"/>
              </a:rPr>
              <a:t>genes, genetics, genetic  </a:t>
            </a:r>
            <a:r>
              <a:rPr lang="en-US" sz="2800" b="1" dirty="0" smtClean="0">
                <a:solidFill>
                  <a:srgbClr val="000066"/>
                </a:solidFill>
                <a:latin typeface="Tahoma" charset="0"/>
              </a:rPr>
              <a:t>engineering? </a:t>
            </a:r>
            <a:endParaRPr lang="en-US" sz="2800" b="1" dirty="0">
              <a:solidFill>
                <a:srgbClr val="000066"/>
              </a:solidFill>
              <a:latin typeface="Tahoma" charset="0"/>
            </a:endParaRPr>
          </a:p>
        </p:txBody>
      </p:sp>
      <p:sp>
        <p:nvSpPr>
          <p:cNvPr id="962574" name="Text Box 14"/>
          <p:cNvSpPr txBox="1">
            <a:spLocks noChangeArrowheads="1"/>
          </p:cNvSpPr>
          <p:nvPr/>
        </p:nvSpPr>
        <p:spPr bwMode="auto">
          <a:xfrm>
            <a:off x="631825" y="2224995"/>
            <a:ext cx="9099550" cy="523220"/>
          </a:xfrm>
          <a:prstGeom prst="rect">
            <a:avLst/>
          </a:prstGeom>
          <a:solidFill>
            <a:srgbClr val="EFF9FF"/>
          </a:solidFill>
          <a:ln w="6350">
            <a:solidFill>
              <a:srgbClr val="000066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800" b="1" dirty="0">
                <a:solidFill>
                  <a:srgbClr val="000066"/>
                </a:solidFill>
                <a:latin typeface="Tahoma" charset="0"/>
              </a:rPr>
              <a:t>2. What </a:t>
            </a:r>
            <a:r>
              <a:rPr lang="en-US" sz="2800" b="1" dirty="0" smtClean="0">
                <a:solidFill>
                  <a:srgbClr val="000066"/>
                </a:solidFill>
                <a:latin typeface="Tahoma" charset="0"/>
              </a:rPr>
              <a:t>are GMO’s? What GMO’s are in our food? </a:t>
            </a:r>
            <a:endParaRPr lang="en-US" sz="2800" b="1" dirty="0">
              <a:solidFill>
                <a:srgbClr val="000066"/>
              </a:solidFill>
              <a:latin typeface="Tahoma" charset="0"/>
            </a:endParaRPr>
          </a:p>
        </p:txBody>
      </p:sp>
      <p:sp>
        <p:nvSpPr>
          <p:cNvPr id="962577" name="Text Box 17"/>
          <p:cNvSpPr txBox="1">
            <a:spLocks noChangeArrowheads="1"/>
          </p:cNvSpPr>
          <p:nvPr/>
        </p:nvSpPr>
        <p:spPr bwMode="auto">
          <a:xfrm>
            <a:off x="599599" y="5378756"/>
            <a:ext cx="9029700" cy="523220"/>
          </a:xfrm>
          <a:prstGeom prst="rect">
            <a:avLst/>
          </a:prstGeom>
          <a:solidFill>
            <a:srgbClr val="EFF9FF"/>
          </a:solidFill>
          <a:ln w="6350">
            <a:solidFill>
              <a:srgbClr val="000066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800" b="1" dirty="0">
                <a:solidFill>
                  <a:srgbClr val="000066"/>
                </a:solidFill>
                <a:latin typeface="Tahoma" charset="0"/>
              </a:rPr>
              <a:t>5</a:t>
            </a:r>
            <a:r>
              <a:rPr lang="en-US" sz="2800" b="1" dirty="0" smtClean="0">
                <a:solidFill>
                  <a:srgbClr val="000066"/>
                </a:solidFill>
                <a:latin typeface="Tahoma" charset="0"/>
              </a:rPr>
              <a:t>. Are they safe to eat?  What about </a:t>
            </a:r>
            <a:r>
              <a:rPr lang="en-US" sz="2800" b="1" dirty="0" err="1" smtClean="0">
                <a:solidFill>
                  <a:srgbClr val="000066"/>
                </a:solidFill>
                <a:latin typeface="Tahoma" charset="0"/>
              </a:rPr>
              <a:t>labelng</a:t>
            </a:r>
            <a:r>
              <a:rPr lang="en-US" sz="2800" b="1" dirty="0" smtClean="0">
                <a:solidFill>
                  <a:srgbClr val="000066"/>
                </a:solidFill>
                <a:latin typeface="Tahoma" charset="0"/>
              </a:rPr>
              <a:t>?</a:t>
            </a:r>
            <a:endParaRPr lang="en-US" sz="2800" b="1" dirty="0">
              <a:solidFill>
                <a:srgbClr val="000066"/>
              </a:solidFill>
              <a:latin typeface="Tahoma" charset="0"/>
            </a:endParaRPr>
          </a:p>
        </p:txBody>
      </p:sp>
      <p:sp>
        <p:nvSpPr>
          <p:cNvPr id="17423" name="Text Box 15"/>
          <p:cNvSpPr txBox="1">
            <a:spLocks noChangeArrowheads="1"/>
          </p:cNvSpPr>
          <p:nvPr/>
        </p:nvSpPr>
        <p:spPr bwMode="auto">
          <a:xfrm>
            <a:off x="2513013" y="249235"/>
            <a:ext cx="5056187" cy="523220"/>
          </a:xfrm>
          <a:prstGeom prst="rect">
            <a:avLst/>
          </a:prstGeom>
          <a:solidFill>
            <a:srgbClr val="EFF9FF"/>
          </a:solidFill>
          <a:ln w="6350">
            <a:solidFill>
              <a:srgbClr val="000066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800" b="1" dirty="0">
                <a:solidFill>
                  <a:srgbClr val="000066"/>
                </a:solidFill>
                <a:latin typeface="Tahoma" charset="0"/>
              </a:rPr>
              <a:t>What will </a:t>
            </a:r>
            <a:r>
              <a:rPr lang="en-US" sz="2800" b="1" dirty="0" smtClean="0">
                <a:solidFill>
                  <a:srgbClr val="000066"/>
                </a:solidFill>
                <a:latin typeface="Tahoma" charset="0"/>
              </a:rPr>
              <a:t>we talk about?</a:t>
            </a:r>
            <a:endParaRPr lang="en-US" sz="2800" b="1" dirty="0">
              <a:solidFill>
                <a:srgbClr val="000066"/>
              </a:solidFill>
              <a:latin typeface="Tahoma" charset="0"/>
            </a:endParaRPr>
          </a:p>
        </p:txBody>
      </p:sp>
      <p:sp>
        <p:nvSpPr>
          <p:cNvPr id="16" name="Text Box 17"/>
          <p:cNvSpPr txBox="1">
            <a:spLocks noChangeArrowheads="1"/>
          </p:cNvSpPr>
          <p:nvPr/>
        </p:nvSpPr>
        <p:spPr bwMode="auto">
          <a:xfrm>
            <a:off x="1467558" y="4306010"/>
            <a:ext cx="7374968" cy="523220"/>
          </a:xfrm>
          <a:prstGeom prst="rect">
            <a:avLst/>
          </a:prstGeom>
          <a:solidFill>
            <a:srgbClr val="EFF9FF"/>
          </a:solidFill>
          <a:ln w="6350">
            <a:solidFill>
              <a:srgbClr val="000066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800" b="1" dirty="0">
                <a:solidFill>
                  <a:srgbClr val="000066"/>
                </a:solidFill>
                <a:latin typeface="Tahoma" charset="0"/>
              </a:rPr>
              <a:t>4</a:t>
            </a:r>
            <a:r>
              <a:rPr lang="en-US" sz="2800" b="1" dirty="0" smtClean="0">
                <a:solidFill>
                  <a:srgbClr val="000066"/>
                </a:solidFill>
                <a:latin typeface="Tahoma" charset="0"/>
              </a:rPr>
              <a:t>. How does the U.S. regulate them?</a:t>
            </a:r>
            <a:endParaRPr lang="en-US" sz="2800" b="1" dirty="0">
              <a:solidFill>
                <a:srgbClr val="000066"/>
              </a:solidFill>
              <a:latin typeface="Tahoma" charset="0"/>
            </a:endParaRPr>
          </a:p>
        </p:txBody>
      </p:sp>
      <p:sp>
        <p:nvSpPr>
          <p:cNvPr id="25" name="Text Box 17"/>
          <p:cNvSpPr txBox="1">
            <a:spLocks noChangeArrowheads="1"/>
          </p:cNvSpPr>
          <p:nvPr/>
        </p:nvSpPr>
        <p:spPr bwMode="auto">
          <a:xfrm>
            <a:off x="2215448" y="3239210"/>
            <a:ext cx="6024033" cy="523220"/>
          </a:xfrm>
          <a:prstGeom prst="rect">
            <a:avLst/>
          </a:prstGeom>
          <a:solidFill>
            <a:srgbClr val="EFF9FF"/>
          </a:solidFill>
          <a:ln w="6350">
            <a:solidFill>
              <a:srgbClr val="000066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800" b="1" dirty="0">
                <a:solidFill>
                  <a:srgbClr val="000066"/>
                </a:solidFill>
                <a:latin typeface="Tahoma" charset="0"/>
              </a:rPr>
              <a:t>3</a:t>
            </a:r>
            <a:r>
              <a:rPr lang="en-US" sz="2800" b="1" dirty="0" smtClean="0">
                <a:solidFill>
                  <a:srgbClr val="000066"/>
                </a:solidFill>
                <a:latin typeface="Tahoma" charset="0"/>
              </a:rPr>
              <a:t>. What’s in the pipeline?</a:t>
            </a:r>
            <a:endParaRPr lang="en-US" sz="2800" b="1" dirty="0">
              <a:solidFill>
                <a:srgbClr val="000066"/>
              </a:solidFill>
              <a:latin typeface="Tahom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2396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27" grpId="0" animBg="1"/>
      <p:bldP spid="962574" grpId="0" animBg="1"/>
      <p:bldP spid="962577" grpId="0" animBg="1"/>
      <p:bldP spid="16" grpId="0" animBg="1"/>
      <p:bldP spid="2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Text Box 2"/>
          <p:cNvSpPr txBox="1">
            <a:spLocks noChangeArrowheads="1"/>
          </p:cNvSpPr>
          <p:nvPr/>
        </p:nvSpPr>
        <p:spPr bwMode="auto">
          <a:xfrm>
            <a:off x="6461125" y="5715000"/>
            <a:ext cx="2719388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000" b="1">
                <a:solidFill>
                  <a:srgbClr val="000066"/>
                </a:solidFill>
                <a:latin typeface="Arial" charset="0"/>
              </a:rPr>
              <a:t>1700 books</a:t>
            </a:r>
          </a:p>
          <a:p>
            <a:pPr algn="ctr" eaLnBrk="1" hangingPunct="1"/>
            <a:r>
              <a:rPr lang="en-US" sz="2000" b="1">
                <a:solidFill>
                  <a:srgbClr val="000066"/>
                </a:solidFill>
                <a:latin typeface="Arial" charset="0"/>
              </a:rPr>
              <a:t>(or 1.7 million pages)</a:t>
            </a:r>
          </a:p>
        </p:txBody>
      </p:sp>
      <p:sp>
        <p:nvSpPr>
          <p:cNvPr id="45058" name="Text Box 3"/>
          <p:cNvSpPr txBox="1">
            <a:spLocks noChangeArrowheads="1"/>
          </p:cNvSpPr>
          <p:nvPr/>
        </p:nvSpPr>
        <p:spPr bwMode="auto">
          <a:xfrm>
            <a:off x="1816100" y="279400"/>
            <a:ext cx="6845300" cy="584776"/>
          </a:xfrm>
          <a:prstGeom prst="rect">
            <a:avLst/>
          </a:prstGeom>
          <a:solidFill>
            <a:srgbClr val="EFF9FF"/>
          </a:solidFill>
          <a:ln>
            <a:solidFill>
              <a:srgbClr val="000066"/>
            </a:solidFill>
          </a:ln>
          <a:extLst/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r>
              <a:rPr lang="en-US" sz="3200" b="1" dirty="0" smtClean="0">
                <a:solidFill>
                  <a:schemeClr val="accent6">
                    <a:lumMod val="50000"/>
                  </a:schemeClr>
                </a:solidFill>
                <a:latin typeface="Tahoma"/>
                <a:cs typeface="Tahoma"/>
              </a:rPr>
              <a:t>Genetic</a:t>
            </a:r>
            <a:r>
              <a:rPr lang="en-US" sz="3200" b="1" dirty="0" smtClean="0">
                <a:solidFill>
                  <a:schemeClr val="accent6">
                    <a:lumMod val="50000"/>
                  </a:schemeClr>
                </a:solidFill>
                <a:latin typeface="Arial" charset="0"/>
              </a:rPr>
              <a:t> Engineering Methods</a:t>
            </a:r>
          </a:p>
        </p:txBody>
      </p:sp>
      <p:sp>
        <p:nvSpPr>
          <p:cNvPr id="45059" name="Text Box 4"/>
          <p:cNvSpPr txBox="1">
            <a:spLocks noChangeArrowheads="1"/>
          </p:cNvSpPr>
          <p:nvPr/>
        </p:nvSpPr>
        <p:spPr bwMode="auto">
          <a:xfrm>
            <a:off x="77788" y="5699125"/>
            <a:ext cx="2719387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000" b="1">
                <a:solidFill>
                  <a:srgbClr val="000066"/>
                </a:solidFill>
                <a:latin typeface="Arial" charset="0"/>
              </a:rPr>
              <a:t>1700 books</a:t>
            </a:r>
          </a:p>
          <a:p>
            <a:pPr algn="ctr" eaLnBrk="1" hangingPunct="1"/>
            <a:r>
              <a:rPr lang="en-US" sz="2000" b="1">
                <a:solidFill>
                  <a:srgbClr val="000066"/>
                </a:solidFill>
                <a:latin typeface="Arial" charset="0"/>
              </a:rPr>
              <a:t>(or 1.7 million pages)</a:t>
            </a:r>
          </a:p>
        </p:txBody>
      </p:sp>
      <p:sp>
        <p:nvSpPr>
          <p:cNvPr id="45060" name="Text Box 5"/>
          <p:cNvSpPr txBox="1">
            <a:spLocks noChangeArrowheads="1"/>
          </p:cNvSpPr>
          <p:nvPr/>
        </p:nvSpPr>
        <p:spPr bwMode="auto">
          <a:xfrm>
            <a:off x="2486025" y="4816475"/>
            <a:ext cx="3571875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b="1">
                <a:solidFill>
                  <a:srgbClr val="000066"/>
                </a:solidFill>
                <a:latin typeface="Arial" charset="0"/>
              </a:rPr>
              <a:t>One-half page equivalent to a gene</a:t>
            </a:r>
          </a:p>
        </p:txBody>
      </p:sp>
      <p:sp>
        <p:nvSpPr>
          <p:cNvPr id="45061" name="Text Box 7"/>
          <p:cNvSpPr txBox="1">
            <a:spLocks noChangeArrowheads="1"/>
          </p:cNvSpPr>
          <p:nvPr/>
        </p:nvSpPr>
        <p:spPr bwMode="auto">
          <a:xfrm>
            <a:off x="8486775" y="3733800"/>
            <a:ext cx="1795463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b="1">
                <a:solidFill>
                  <a:srgbClr val="000066"/>
                </a:solidFill>
                <a:latin typeface="Arial" charset="0"/>
              </a:rPr>
              <a:t>Inserted gene(s)</a:t>
            </a:r>
          </a:p>
        </p:txBody>
      </p:sp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8491538" y="1447800"/>
            <a:ext cx="1795462" cy="2101850"/>
            <a:chOff x="8491538" y="1447800"/>
            <a:chExt cx="1795462" cy="2102557"/>
          </a:xfrm>
        </p:grpSpPr>
        <p:sp>
          <p:nvSpPr>
            <p:cNvPr id="45072" name="Text Box 6"/>
            <p:cNvSpPr txBox="1">
              <a:spLocks noChangeArrowheads="1"/>
            </p:cNvSpPr>
            <p:nvPr/>
          </p:nvSpPr>
          <p:spPr bwMode="auto">
            <a:xfrm>
              <a:off x="8491538" y="1447800"/>
              <a:ext cx="1795462" cy="12003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b="1">
                  <a:solidFill>
                    <a:srgbClr val="000066"/>
                  </a:solidFill>
                  <a:latin typeface="Arial" charset="0"/>
                </a:rPr>
                <a:t>Inserts randomly in genome</a:t>
              </a:r>
            </a:p>
          </p:txBody>
        </p:sp>
        <p:sp>
          <p:nvSpPr>
            <p:cNvPr id="45073" name="Line 8"/>
            <p:cNvSpPr>
              <a:spLocks noChangeShapeType="1"/>
            </p:cNvSpPr>
            <p:nvPr/>
          </p:nvSpPr>
          <p:spPr bwMode="auto">
            <a:xfrm flipV="1">
              <a:off x="9344025" y="2864557"/>
              <a:ext cx="0" cy="685800"/>
            </a:xfrm>
            <a:prstGeom prst="line">
              <a:avLst/>
            </a:prstGeom>
            <a:noFill/>
            <a:ln w="57150">
              <a:solidFill>
                <a:srgbClr val="16165D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45063" name="Group 9"/>
          <p:cNvGrpSpPr>
            <a:grpSpLocks/>
          </p:cNvGrpSpPr>
          <p:nvPr/>
        </p:nvGrpSpPr>
        <p:grpSpPr bwMode="auto">
          <a:xfrm>
            <a:off x="8086725" y="4556125"/>
            <a:ext cx="1228725" cy="660400"/>
            <a:chOff x="4608" y="2834"/>
            <a:chExt cx="624" cy="384"/>
          </a:xfrm>
        </p:grpSpPr>
        <p:sp>
          <p:nvSpPr>
            <p:cNvPr id="45070" name="Line 10"/>
            <p:cNvSpPr>
              <a:spLocks noChangeShapeType="1"/>
            </p:cNvSpPr>
            <p:nvPr/>
          </p:nvSpPr>
          <p:spPr bwMode="auto">
            <a:xfrm rot="16200000" flipV="1">
              <a:off x="4852" y="2972"/>
              <a:ext cx="0" cy="488"/>
            </a:xfrm>
            <a:prstGeom prst="line">
              <a:avLst/>
            </a:prstGeom>
            <a:noFill/>
            <a:ln w="57150">
              <a:solidFill>
                <a:srgbClr val="16165D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071" name="Line 11"/>
            <p:cNvSpPr>
              <a:spLocks noChangeShapeType="1"/>
            </p:cNvSpPr>
            <p:nvPr/>
          </p:nvSpPr>
          <p:spPr bwMode="auto">
            <a:xfrm flipH="1">
              <a:off x="5088" y="2834"/>
              <a:ext cx="144" cy="384"/>
            </a:xfrm>
            <a:prstGeom prst="line">
              <a:avLst/>
            </a:prstGeom>
            <a:noFill/>
            <a:ln w="57150">
              <a:solidFill>
                <a:srgbClr val="16165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45064" name="Line 12"/>
          <p:cNvSpPr>
            <a:spLocks noChangeShapeType="1"/>
          </p:cNvSpPr>
          <p:nvPr/>
        </p:nvSpPr>
        <p:spPr bwMode="auto">
          <a:xfrm flipV="1">
            <a:off x="6022975" y="3389313"/>
            <a:ext cx="1233488" cy="19050"/>
          </a:xfrm>
          <a:prstGeom prst="line">
            <a:avLst/>
          </a:prstGeom>
          <a:noFill/>
          <a:ln w="76200">
            <a:solidFill>
              <a:srgbClr val="16165D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065" name="Text Box 13"/>
          <p:cNvSpPr txBox="1">
            <a:spLocks noChangeArrowheads="1"/>
          </p:cNvSpPr>
          <p:nvPr/>
        </p:nvSpPr>
        <p:spPr bwMode="auto">
          <a:xfrm>
            <a:off x="1651000" y="2633663"/>
            <a:ext cx="784225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8000" b="1">
                <a:solidFill>
                  <a:srgbClr val="000066"/>
                </a:solidFill>
                <a:latin typeface="Arial" charset="0"/>
              </a:rPr>
              <a:t>+</a:t>
            </a:r>
          </a:p>
        </p:txBody>
      </p:sp>
      <p:pic>
        <p:nvPicPr>
          <p:cNvPr id="45066" name="Picture 14" descr="Genome analogy_1_stac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" y="1171575"/>
            <a:ext cx="738188" cy="452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7" name="Picture 15" descr="Genome analogy_4_half_p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4950" y="2362200"/>
            <a:ext cx="3048000" cy="244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8" name="Picture 1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6925" y="5803900"/>
            <a:ext cx="327025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9" name="Picture 17" descr="Genome analogy_4_stack_one_book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1713" y="1171575"/>
            <a:ext cx="733425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 Box 6"/>
          <p:cNvSpPr txBox="1">
            <a:spLocks noChangeArrowheads="1"/>
          </p:cNvSpPr>
          <p:nvPr/>
        </p:nvSpPr>
        <p:spPr bwMode="auto">
          <a:xfrm>
            <a:off x="1650996" y="6385983"/>
            <a:ext cx="5606344" cy="400110"/>
          </a:xfrm>
          <a:prstGeom prst="rect">
            <a:avLst/>
          </a:prstGeom>
          <a:solidFill>
            <a:schemeClr val="bg1"/>
          </a:solidFill>
          <a:ln w="19050" cmpd="sng">
            <a:solidFill>
              <a:srgbClr val="00009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solidFill>
                  <a:srgbClr val="000090"/>
                </a:solidFill>
                <a:latin typeface="Tahoma"/>
                <a:ea typeface="+mn-ea"/>
                <a:cs typeface="Tahoma"/>
              </a:rPr>
              <a:t>Genetic modification </a:t>
            </a:r>
            <a:r>
              <a:rPr lang="en-US" sz="2000" b="1" u="sng" dirty="0">
                <a:solidFill>
                  <a:srgbClr val="000090"/>
                </a:solidFill>
                <a:latin typeface="Tahoma"/>
                <a:ea typeface="+mn-ea"/>
                <a:cs typeface="Tahoma"/>
              </a:rPr>
              <a:t>that is</a:t>
            </a:r>
            <a:r>
              <a:rPr lang="en-US" sz="2000" b="1" dirty="0">
                <a:solidFill>
                  <a:srgbClr val="000090"/>
                </a:solidFill>
                <a:latin typeface="Tahoma"/>
                <a:ea typeface="+mn-ea"/>
                <a:cs typeface="Tahoma"/>
              </a:rPr>
              <a:t> GE and GMO </a:t>
            </a:r>
          </a:p>
        </p:txBody>
      </p:sp>
    </p:spTree>
    <p:extLst>
      <p:ext uri="{BB962C8B-B14F-4D97-AF65-F5344CB8AC3E}">
        <p14:creationId xmlns:p14="http://schemas.microsoft.com/office/powerpoint/2010/main" val="3248929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3069" y="5776913"/>
            <a:ext cx="327025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" name="Text Box 22"/>
          <p:cNvSpPr txBox="1">
            <a:spLocks noChangeArrowheads="1"/>
          </p:cNvSpPr>
          <p:nvPr/>
        </p:nvSpPr>
        <p:spPr bwMode="auto">
          <a:xfrm>
            <a:off x="328081" y="107068"/>
            <a:ext cx="3032125" cy="1200328"/>
          </a:xfrm>
          <a:prstGeom prst="rect">
            <a:avLst/>
          </a:prstGeom>
          <a:solidFill>
            <a:srgbClr val="EFF9FF"/>
          </a:solidFill>
          <a:ln w="19050">
            <a:solidFill>
              <a:schemeClr val="accent6">
                <a:lumMod val="75000"/>
              </a:schemeClr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b="1" dirty="0" smtClean="0">
                <a:solidFill>
                  <a:srgbClr val="000066"/>
                </a:solidFill>
                <a:latin typeface="Tahoma" charset="0"/>
              </a:rPr>
              <a:t>What is commercially available? </a:t>
            </a:r>
            <a:endParaRPr lang="en-US" b="1" dirty="0">
              <a:solidFill>
                <a:srgbClr val="000066"/>
              </a:solidFill>
              <a:latin typeface="Tahoma" charset="0"/>
            </a:endParaRPr>
          </a:p>
        </p:txBody>
      </p:sp>
      <p:grpSp>
        <p:nvGrpSpPr>
          <p:cNvPr id="37" name="Group 14"/>
          <p:cNvGrpSpPr>
            <a:grpSpLocks/>
          </p:cNvGrpSpPr>
          <p:nvPr/>
        </p:nvGrpSpPr>
        <p:grpSpPr bwMode="auto">
          <a:xfrm>
            <a:off x="3682820" y="24354"/>
            <a:ext cx="2800705" cy="2249488"/>
            <a:chOff x="3073400" y="2292505"/>
            <a:chExt cx="2489200" cy="2249405"/>
          </a:xfrm>
        </p:grpSpPr>
        <p:grpSp>
          <p:nvGrpSpPr>
            <p:cNvPr id="57" name="Group 56"/>
            <p:cNvGrpSpPr/>
            <p:nvPr/>
          </p:nvGrpSpPr>
          <p:grpSpPr>
            <a:xfrm>
              <a:off x="3078163" y="2292505"/>
              <a:ext cx="2484437" cy="2247745"/>
              <a:chOff x="3078163" y="2292505"/>
              <a:chExt cx="2484437" cy="2247745"/>
            </a:xfrm>
            <a:solidFill>
              <a:schemeClr val="accent4">
                <a:lumMod val="85000"/>
                <a:lumOff val="15000"/>
              </a:schemeClr>
            </a:solidFill>
          </p:grpSpPr>
          <p:pic>
            <p:nvPicPr>
              <p:cNvPr id="59" name="Picture 8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78163" y="2297113"/>
                <a:ext cx="2484437" cy="2243137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60" name="Text Box 9"/>
              <p:cNvSpPr txBox="1">
                <a:spLocks noChangeArrowheads="1"/>
              </p:cNvSpPr>
              <p:nvPr/>
            </p:nvSpPr>
            <p:spPr bwMode="auto">
              <a:xfrm>
                <a:off x="3266506" y="2292505"/>
                <a:ext cx="2107751" cy="646331"/>
              </a:xfrm>
              <a:prstGeom prst="rect">
                <a:avLst/>
              </a:prstGeom>
              <a:solidFill>
                <a:srgbClr val="22228B"/>
              </a:solidFill>
              <a:ln w="9525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2000" b="1" i="1" dirty="0" smtClean="0">
                    <a:solidFill>
                      <a:srgbClr val="FFFFFF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Myriad Pro"/>
                    <a:cs typeface="Myriad Pro"/>
                  </a:rPr>
                  <a:t>GE Canola</a:t>
                </a:r>
                <a:endParaRPr lang="en-US" sz="800" b="1" i="1" dirty="0" smtClean="0">
                  <a:solidFill>
                    <a:srgbClr val="FFFFFF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Myriad Pro"/>
                  <a:cs typeface="Myriad Pro"/>
                </a:endParaRPr>
              </a:p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600" dirty="0" smtClean="0">
                    <a:solidFill>
                      <a:srgbClr val="FFFFFF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Myriad Pro"/>
                    <a:cs typeface="Myriad Pro"/>
                  </a:rPr>
                  <a:t>93% of 2013 acreage</a:t>
                </a:r>
              </a:p>
            </p:txBody>
          </p:sp>
        </p:grpSp>
        <p:sp>
          <p:nvSpPr>
            <p:cNvPr id="58" name="TextBox 9"/>
            <p:cNvSpPr txBox="1">
              <a:spLocks noChangeArrowheads="1"/>
            </p:cNvSpPr>
            <p:nvPr/>
          </p:nvSpPr>
          <p:spPr bwMode="auto">
            <a:xfrm>
              <a:off x="3073400" y="4326466"/>
              <a:ext cx="2489200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800" i="1">
                  <a:solidFill>
                    <a:srgbClr val="D9D9D9"/>
                  </a:solidFill>
                  <a:latin typeface="Myriad Pro" charset="0"/>
                  <a:cs typeface="Myriad Pro" charset="0"/>
                </a:rPr>
                <a:t>Source: ISAAA, 2011</a:t>
              </a:r>
            </a:p>
          </p:txBody>
        </p:sp>
      </p:grpSp>
      <p:grpSp>
        <p:nvGrpSpPr>
          <p:cNvPr id="38" name="Group 15"/>
          <p:cNvGrpSpPr>
            <a:grpSpLocks/>
          </p:cNvGrpSpPr>
          <p:nvPr/>
        </p:nvGrpSpPr>
        <p:grpSpPr bwMode="auto">
          <a:xfrm>
            <a:off x="5126189" y="2264828"/>
            <a:ext cx="3074100" cy="2254250"/>
            <a:chOff x="5610853" y="2289189"/>
            <a:chExt cx="2732544" cy="2254173"/>
          </a:xfrm>
        </p:grpSpPr>
        <p:grpSp>
          <p:nvGrpSpPr>
            <p:cNvPr id="53" name="Group 52"/>
            <p:cNvGrpSpPr/>
            <p:nvPr/>
          </p:nvGrpSpPr>
          <p:grpSpPr>
            <a:xfrm>
              <a:off x="5610853" y="2289189"/>
              <a:ext cx="2684639" cy="2254173"/>
              <a:chOff x="5610853" y="2289189"/>
              <a:chExt cx="2684639" cy="2254173"/>
            </a:xfrm>
            <a:solidFill>
              <a:schemeClr val="accent4">
                <a:lumMod val="85000"/>
                <a:lumOff val="15000"/>
              </a:schemeClr>
            </a:solidFill>
          </p:grpSpPr>
          <p:pic>
            <p:nvPicPr>
              <p:cNvPr id="55" name="Picture 14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610853" y="2293938"/>
                <a:ext cx="2684639" cy="2249424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56" name="Text Box 15"/>
              <p:cNvSpPr txBox="1">
                <a:spLocks noChangeArrowheads="1"/>
              </p:cNvSpPr>
              <p:nvPr/>
            </p:nvSpPr>
            <p:spPr bwMode="auto">
              <a:xfrm>
                <a:off x="5974644" y="2289189"/>
                <a:ext cx="2057400" cy="723275"/>
              </a:xfrm>
              <a:prstGeom prst="rect">
                <a:avLst/>
              </a:prstGeom>
              <a:solidFill>
                <a:srgbClr val="22228B"/>
              </a:solidFill>
              <a:ln w="9525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2000" b="1" i="1" dirty="0" smtClean="0">
                    <a:solidFill>
                      <a:srgbClr val="FFFFFF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Myriad Pro"/>
                    <a:cs typeface="Myriad Pro"/>
                  </a:rPr>
                  <a:t>GE Soybean</a:t>
                </a:r>
                <a:endParaRPr lang="en-US" sz="800" b="1" i="1" dirty="0" smtClean="0">
                  <a:solidFill>
                    <a:srgbClr val="FFFFFF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Myriad Pro"/>
                  <a:cs typeface="Myriad Pro"/>
                </a:endParaRPr>
              </a:p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600" dirty="0" smtClean="0">
                    <a:solidFill>
                      <a:srgbClr val="FFFFFF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Myriad Pro"/>
                    <a:cs typeface="Myriad Pro"/>
                  </a:rPr>
                  <a:t>94% of 2014 acreage</a:t>
                </a:r>
              </a:p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500" dirty="0" smtClean="0">
                    <a:solidFill>
                      <a:srgbClr val="FFFFFF"/>
                    </a:solidFill>
                    <a:latin typeface="Myriad Pro"/>
                    <a:cs typeface="Myriad Pro"/>
                  </a:rPr>
                  <a:t>(Herbicide resistant: 94%)</a:t>
                </a:r>
              </a:p>
            </p:txBody>
          </p:sp>
        </p:grpSp>
        <p:sp>
          <p:nvSpPr>
            <p:cNvPr id="54" name="TextBox 53"/>
            <p:cNvSpPr txBox="1"/>
            <p:nvPr/>
          </p:nvSpPr>
          <p:spPr>
            <a:xfrm>
              <a:off x="5655749" y="4325882"/>
              <a:ext cx="2687648" cy="215893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800" i="1" kern="0" dirty="0">
                  <a:solidFill>
                    <a:srgbClr val="D9D9D9"/>
                  </a:solidFill>
                  <a:latin typeface="Myriad Pro"/>
                  <a:ea typeface="+mn-ea"/>
                  <a:cs typeface="Myriad Pro"/>
                </a:rPr>
                <a:t>Source:  USDA-ERS, 2012</a:t>
              </a:r>
            </a:p>
          </p:txBody>
        </p:sp>
      </p:grpSp>
      <p:grpSp>
        <p:nvGrpSpPr>
          <p:cNvPr id="39" name="Group 13"/>
          <p:cNvGrpSpPr>
            <a:grpSpLocks/>
          </p:cNvGrpSpPr>
          <p:nvPr/>
        </p:nvGrpSpPr>
        <p:grpSpPr bwMode="auto">
          <a:xfrm>
            <a:off x="2095269" y="2305574"/>
            <a:ext cx="3034097" cy="2251075"/>
            <a:chOff x="312304" y="2287141"/>
            <a:chExt cx="2697855" cy="2252256"/>
          </a:xfrm>
        </p:grpSpPr>
        <p:grpSp>
          <p:nvGrpSpPr>
            <p:cNvPr id="49" name="Group 48"/>
            <p:cNvGrpSpPr/>
            <p:nvPr/>
          </p:nvGrpSpPr>
          <p:grpSpPr>
            <a:xfrm>
              <a:off x="312304" y="2287141"/>
              <a:ext cx="2691384" cy="2252256"/>
              <a:chOff x="312304" y="2287141"/>
              <a:chExt cx="2691384" cy="2252256"/>
            </a:xfrm>
            <a:solidFill>
              <a:schemeClr val="accent4">
                <a:lumMod val="85000"/>
                <a:lumOff val="15000"/>
              </a:schemeClr>
            </a:solidFill>
          </p:grpSpPr>
          <p:pic>
            <p:nvPicPr>
              <p:cNvPr id="51" name="Picture 50" descr="cotton201.jpg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2304" y="2289973"/>
                <a:ext cx="2691384" cy="2249424"/>
              </a:xfrm>
              <a:prstGeom prst="rect">
                <a:avLst/>
              </a:prstGeom>
              <a:grpFill/>
            </p:spPr>
          </p:pic>
          <p:sp>
            <p:nvSpPr>
              <p:cNvPr id="52" name="Text Box 12"/>
              <p:cNvSpPr txBox="1">
                <a:spLocks noChangeArrowheads="1"/>
              </p:cNvSpPr>
              <p:nvPr/>
            </p:nvSpPr>
            <p:spPr bwMode="auto">
              <a:xfrm>
                <a:off x="606310" y="2287141"/>
                <a:ext cx="2103372" cy="723275"/>
              </a:xfrm>
              <a:prstGeom prst="rect">
                <a:avLst/>
              </a:prstGeom>
              <a:solidFill>
                <a:srgbClr val="22228B"/>
              </a:solidFill>
              <a:ln w="9525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2000" b="1" i="1" dirty="0" smtClean="0">
                    <a:solidFill>
                      <a:schemeClr val="bg1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Myriad Pro"/>
                    <a:cs typeface="Myriad Pro"/>
                  </a:rPr>
                  <a:t>GE Cotton</a:t>
                </a:r>
                <a:endParaRPr lang="en-US" sz="800" b="1" i="1" dirty="0" smtClean="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Myriad Pro"/>
                  <a:cs typeface="Myriad Pro"/>
                </a:endParaRPr>
              </a:p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600" dirty="0" smtClean="0">
                    <a:solidFill>
                      <a:schemeClr val="bg1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Myriad Pro"/>
                    <a:cs typeface="Myriad Pro"/>
                  </a:rPr>
                  <a:t>96% of 2014 acreage</a:t>
                </a:r>
              </a:p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500" dirty="0" smtClean="0">
                    <a:solidFill>
                      <a:schemeClr val="bg1"/>
                    </a:solidFill>
                    <a:latin typeface="Myriad Pro"/>
                    <a:cs typeface="Myriad Pro"/>
                  </a:rPr>
                  <a:t>(Insect Resistant: 5%    Herbicide tolerant: 12%   Stacked gene: 79%</a:t>
                </a:r>
                <a:endParaRPr lang="en-US" sz="500" kern="0" dirty="0">
                  <a:solidFill>
                    <a:schemeClr val="bg1"/>
                  </a:solidFill>
                  <a:latin typeface="Myriad Pro"/>
                  <a:cs typeface="Myriad Pro"/>
                </a:endParaRPr>
              </a:p>
            </p:txBody>
          </p:sp>
        </p:grpSp>
        <p:sp>
          <p:nvSpPr>
            <p:cNvPr id="50" name="TextBox 49"/>
            <p:cNvSpPr txBox="1"/>
            <p:nvPr/>
          </p:nvSpPr>
          <p:spPr>
            <a:xfrm>
              <a:off x="322340" y="4323384"/>
              <a:ext cx="2688515" cy="214424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800" i="1" kern="0" dirty="0">
                  <a:solidFill>
                    <a:srgbClr val="D9D9D9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Myriad Pro"/>
                  <a:ea typeface="+mn-ea"/>
                  <a:cs typeface="Myriad Pro"/>
                </a:rPr>
                <a:t>Source:  USDA-ERS, 2014</a:t>
              </a: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423268" y="4549417"/>
            <a:ext cx="9383316" cy="2260600"/>
            <a:chOff x="423268" y="3886200"/>
            <a:chExt cx="9383316" cy="2260600"/>
          </a:xfrm>
        </p:grpSpPr>
        <p:grpSp>
          <p:nvGrpSpPr>
            <p:cNvPr id="35" name="Group 22"/>
            <p:cNvGrpSpPr>
              <a:grpSpLocks/>
            </p:cNvGrpSpPr>
            <p:nvPr/>
          </p:nvGrpSpPr>
          <p:grpSpPr bwMode="auto">
            <a:xfrm>
              <a:off x="3536508" y="3886200"/>
              <a:ext cx="3117014" cy="2249482"/>
              <a:chOff x="2963117" y="4607269"/>
              <a:chExt cx="2770329" cy="2250731"/>
            </a:xfrm>
          </p:grpSpPr>
          <p:grpSp>
            <p:nvGrpSpPr>
              <p:cNvPr id="61" name="Group 60"/>
              <p:cNvGrpSpPr/>
              <p:nvPr/>
            </p:nvGrpSpPr>
            <p:grpSpPr>
              <a:xfrm>
                <a:off x="2990246" y="4607269"/>
                <a:ext cx="2743200" cy="2250731"/>
                <a:chOff x="2990246" y="4607269"/>
                <a:chExt cx="2743200" cy="2250731"/>
              </a:xfrm>
              <a:solidFill>
                <a:schemeClr val="accent4">
                  <a:lumMod val="85000"/>
                  <a:lumOff val="15000"/>
                </a:schemeClr>
              </a:solidFill>
            </p:grpSpPr>
            <p:pic>
              <p:nvPicPr>
                <p:cNvPr id="63" name="Picture 62" descr="sugar beet large.jpg"/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990246" y="4611624"/>
                  <a:ext cx="2743200" cy="2246376"/>
                </a:xfrm>
                <a:prstGeom prst="rect">
                  <a:avLst/>
                </a:prstGeom>
                <a:grpFill/>
              </p:spPr>
            </p:pic>
            <p:sp>
              <p:nvSpPr>
                <p:cNvPr id="64" name="Text Box 24"/>
                <p:cNvSpPr txBox="1">
                  <a:spLocks noChangeArrowheads="1"/>
                </p:cNvSpPr>
                <p:nvPr/>
              </p:nvSpPr>
              <p:spPr bwMode="auto">
                <a:xfrm>
                  <a:off x="3308540" y="4607269"/>
                  <a:ext cx="2106613" cy="646331"/>
                </a:xfrm>
                <a:prstGeom prst="rect">
                  <a:avLst/>
                </a:prstGeom>
                <a:solidFill>
                  <a:srgbClr val="22228B"/>
                </a:solidFill>
                <a:ln w="9525">
                  <a:solidFill>
                    <a:schemeClr val="bg1"/>
                  </a:solidFill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9pPr>
                </a:lstStyle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US" sz="2000" b="1" i="1" dirty="0" smtClean="0">
                      <a:solidFill>
                        <a:srgbClr val="FFFFFF"/>
                      </a:solidFill>
                      <a:effectLst>
                        <a:outerShdw blurRad="50800" dist="38100" dir="2700000" algn="tl" rotWithShape="0">
                          <a:prstClr val="black">
                            <a:alpha val="40000"/>
                          </a:prstClr>
                        </a:outerShdw>
                      </a:effectLst>
                      <a:latin typeface="Myriad Pro"/>
                      <a:cs typeface="Myriad Pro"/>
                    </a:rPr>
                    <a:t>GE </a:t>
                  </a:r>
                  <a:r>
                    <a:rPr lang="en-US" sz="2000" b="1" i="1" dirty="0" err="1" smtClean="0">
                      <a:solidFill>
                        <a:srgbClr val="FFFFFF"/>
                      </a:solidFill>
                      <a:effectLst>
                        <a:outerShdw blurRad="50800" dist="38100" dir="2700000" algn="tl" rotWithShape="0">
                          <a:prstClr val="black">
                            <a:alpha val="40000"/>
                          </a:prstClr>
                        </a:outerShdw>
                      </a:effectLst>
                      <a:latin typeface="Myriad Pro"/>
                      <a:cs typeface="Myriad Pro"/>
                    </a:rPr>
                    <a:t>Sugarbeet</a:t>
                  </a:r>
                  <a:endParaRPr lang="en-US" sz="800" b="1" i="1" dirty="0" smtClean="0">
                    <a:solidFill>
                      <a:srgbClr val="FFFFFF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Myriad Pro"/>
                    <a:cs typeface="Myriad Pro"/>
                  </a:endParaRPr>
                </a:p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US" sz="1600" dirty="0" smtClean="0">
                      <a:solidFill>
                        <a:srgbClr val="FFFFFF"/>
                      </a:solidFill>
                      <a:effectLst>
                        <a:outerShdw blurRad="50800" dist="38100" dir="2700000" algn="tl" rotWithShape="0">
                          <a:prstClr val="black">
                            <a:alpha val="40000"/>
                          </a:prstClr>
                        </a:outerShdw>
                      </a:effectLst>
                      <a:latin typeface="Myriad Pro"/>
                      <a:cs typeface="Myriad Pro"/>
                    </a:rPr>
                    <a:t>98% of 2013 acreage</a:t>
                  </a:r>
                </a:p>
              </p:txBody>
            </p:sp>
          </p:grpSp>
          <p:sp>
            <p:nvSpPr>
              <p:cNvPr id="62" name="TextBox 61"/>
              <p:cNvSpPr txBox="1"/>
              <p:nvPr/>
            </p:nvSpPr>
            <p:spPr>
              <a:xfrm>
                <a:off x="2963117" y="6599615"/>
                <a:ext cx="2747615" cy="216019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800" i="1" dirty="0">
                    <a:solidFill>
                      <a:schemeClr val="bg1">
                        <a:lumMod val="85000"/>
                      </a:schemeClr>
                    </a:solidFill>
                    <a:latin typeface="Myriad Pro"/>
                    <a:ea typeface="+mn-ea"/>
                    <a:cs typeface="Myriad Pro"/>
                  </a:rPr>
                  <a:t>Source: ISAAA, 2011</a:t>
                </a:r>
              </a:p>
            </p:txBody>
          </p:sp>
        </p:grpSp>
        <p:grpSp>
          <p:nvGrpSpPr>
            <p:cNvPr id="40" name="Group 9"/>
            <p:cNvGrpSpPr>
              <a:grpSpLocks/>
            </p:cNvGrpSpPr>
            <p:nvPr/>
          </p:nvGrpSpPr>
          <p:grpSpPr bwMode="auto">
            <a:xfrm>
              <a:off x="423268" y="3887788"/>
              <a:ext cx="3086492" cy="2259012"/>
              <a:chOff x="348074" y="4598670"/>
              <a:chExt cx="2743200" cy="2259330"/>
            </a:xfrm>
          </p:grpSpPr>
          <p:pic>
            <p:nvPicPr>
              <p:cNvPr id="46" name="Picture 8" descr="Corn image.jpg"/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8074" y="4598670"/>
                <a:ext cx="2743200" cy="225933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47" name="Text Box 6"/>
              <p:cNvSpPr txBox="1">
                <a:spLocks noChangeArrowheads="1"/>
              </p:cNvSpPr>
              <p:nvPr/>
            </p:nvSpPr>
            <p:spPr bwMode="auto">
              <a:xfrm>
                <a:off x="670295" y="4603433"/>
                <a:ext cx="2106346" cy="738768"/>
              </a:xfrm>
              <a:prstGeom prst="rect">
                <a:avLst/>
              </a:prstGeom>
              <a:solidFill>
                <a:srgbClr val="22228B"/>
              </a:solidFill>
              <a:ln w="9525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2000" b="1" i="1" dirty="0" smtClean="0">
                    <a:solidFill>
                      <a:srgbClr val="FFFFFF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Myriad Pro"/>
                    <a:cs typeface="Myriad Pro"/>
                  </a:rPr>
                  <a:t>GE Corn</a:t>
                </a:r>
                <a:endParaRPr lang="en-US" sz="800" b="1" i="1" dirty="0" smtClean="0">
                  <a:solidFill>
                    <a:srgbClr val="FFFFFF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Myriad Pro"/>
                  <a:cs typeface="Myriad Pro"/>
                </a:endParaRPr>
              </a:p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600" dirty="0" smtClean="0">
                    <a:solidFill>
                      <a:srgbClr val="FFFFFF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Myriad Pro"/>
                    <a:cs typeface="Myriad Pro"/>
                  </a:rPr>
                  <a:t>93% of 2014 acreage</a:t>
                </a:r>
              </a:p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500" dirty="0" smtClean="0">
                    <a:solidFill>
                      <a:srgbClr val="FFFFFF"/>
                    </a:solidFill>
                    <a:latin typeface="Myriad Pro"/>
                    <a:cs typeface="Myriad Pro"/>
                  </a:rPr>
                  <a:t>(</a:t>
                </a:r>
                <a:r>
                  <a:rPr lang="en-US" sz="600" dirty="0" smtClean="0">
                    <a:solidFill>
                      <a:srgbClr val="FFFFFF"/>
                    </a:solidFill>
                    <a:latin typeface="Myriad Pro"/>
                    <a:cs typeface="Myriad Pro"/>
                  </a:rPr>
                  <a:t>Insect Resistant: 4%    Herbicide resistant: 13%   Stacked gene: 76%)</a:t>
                </a:r>
              </a:p>
            </p:txBody>
          </p:sp>
          <p:sp>
            <p:nvSpPr>
              <p:cNvPr id="48" name="TextBox 47"/>
              <p:cNvSpPr txBox="1"/>
              <p:nvPr/>
            </p:nvSpPr>
            <p:spPr bwMode="auto">
              <a:xfrm>
                <a:off x="367122" y="6632543"/>
                <a:ext cx="2720630" cy="215930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800" i="1" kern="0" dirty="0">
                    <a:solidFill>
                      <a:schemeClr val="bg1"/>
                    </a:solidFill>
                    <a:latin typeface="Myriad Pro"/>
                    <a:ea typeface="+mn-ea"/>
                    <a:cs typeface="Myriad Pro"/>
                  </a:rPr>
                  <a:t>Source:  USDA-ERS, 2014</a:t>
                </a:r>
              </a:p>
            </p:txBody>
          </p:sp>
        </p:grpSp>
        <p:grpSp>
          <p:nvGrpSpPr>
            <p:cNvPr id="42" name="Group 17"/>
            <p:cNvGrpSpPr>
              <a:grpSpLocks/>
            </p:cNvGrpSpPr>
            <p:nvPr/>
          </p:nvGrpSpPr>
          <p:grpSpPr bwMode="auto">
            <a:xfrm>
              <a:off x="6720092" y="3887788"/>
              <a:ext cx="3086492" cy="2247900"/>
              <a:chOff x="5811520" y="4610100"/>
              <a:chExt cx="2743200" cy="2247900"/>
            </a:xfrm>
          </p:grpSpPr>
          <p:pic>
            <p:nvPicPr>
              <p:cNvPr id="43" name="Picture 16" descr="alfalfa.jpg"/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811520" y="4610100"/>
                <a:ext cx="2743200" cy="22479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44" name="Text Box 18"/>
              <p:cNvSpPr txBox="1">
                <a:spLocks noChangeArrowheads="1"/>
              </p:cNvSpPr>
              <p:nvPr/>
            </p:nvSpPr>
            <p:spPr bwMode="auto">
              <a:xfrm>
                <a:off x="6130914" y="4610100"/>
                <a:ext cx="2104758" cy="646112"/>
              </a:xfrm>
              <a:prstGeom prst="rect">
                <a:avLst/>
              </a:prstGeom>
              <a:solidFill>
                <a:srgbClr val="22228B"/>
              </a:solidFill>
              <a:ln w="9525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2000" b="1" i="1" dirty="0" smtClean="0">
                    <a:solidFill>
                      <a:srgbClr val="FFFFFF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Myriad Pro"/>
                    <a:cs typeface="Myriad Pro"/>
                  </a:rPr>
                  <a:t>GE Alfalfa</a:t>
                </a:r>
                <a:endParaRPr lang="en-US" sz="800" b="1" i="1" dirty="0" smtClean="0">
                  <a:solidFill>
                    <a:srgbClr val="FFFFFF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Myriad Pro"/>
                  <a:cs typeface="Myriad Pro"/>
                </a:endParaRPr>
              </a:p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600" dirty="0" smtClean="0">
                    <a:solidFill>
                      <a:schemeClr val="bg1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Myriad Pro"/>
                    <a:cs typeface="Myriad Pro"/>
                  </a:rPr>
                  <a:t>25% of 2014 acreage</a:t>
                </a:r>
              </a:p>
            </p:txBody>
          </p:sp>
          <p:sp>
            <p:nvSpPr>
              <p:cNvPr id="45" name="TextBox 12"/>
              <p:cNvSpPr txBox="1">
                <a:spLocks noChangeArrowheads="1"/>
              </p:cNvSpPr>
              <p:nvPr/>
            </p:nvSpPr>
            <p:spPr bwMode="auto">
              <a:xfrm>
                <a:off x="5820833" y="6642556"/>
                <a:ext cx="2730500" cy="2154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9pPr>
              </a:lstStyle>
              <a:p>
                <a:pPr algn="ctr" eaLnBrk="1" hangingPunct="1"/>
                <a:r>
                  <a:rPr lang="en-US" sz="800" i="1">
                    <a:solidFill>
                      <a:srgbClr val="D9D9D9"/>
                    </a:solidFill>
                    <a:latin typeface="Myriad Pro" charset="0"/>
                    <a:cs typeface="Myriad Pro" charset="0"/>
                  </a:rPr>
                  <a:t>Source: Dan Putnam, UC ANR, 2014</a:t>
                </a:r>
              </a:p>
            </p:txBody>
          </p:sp>
        </p:grpSp>
      </p:grpSp>
      <p:sp>
        <p:nvSpPr>
          <p:cNvPr id="4" name="TextBox 3"/>
          <p:cNvSpPr txBox="1"/>
          <p:nvPr/>
        </p:nvSpPr>
        <p:spPr>
          <a:xfrm>
            <a:off x="324555" y="1397000"/>
            <a:ext cx="3062111" cy="830997"/>
          </a:xfrm>
          <a:prstGeom prst="rect">
            <a:avLst/>
          </a:prstGeom>
          <a:solidFill>
            <a:srgbClr val="EFF9FF"/>
          </a:solidFill>
          <a:ln>
            <a:solidFill>
              <a:srgbClr val="16165D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66"/>
                </a:solidFill>
                <a:latin typeface="Tahoma" charset="0"/>
              </a:rPr>
              <a:t>Number of GE crops is limited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10761319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200" y="2057400"/>
            <a:ext cx="4690105" cy="27178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3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5175" y="5791200"/>
            <a:ext cx="327025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98053" name="Text Box 5"/>
          <p:cNvSpPr txBox="1">
            <a:spLocks noChangeArrowheads="1"/>
          </p:cNvSpPr>
          <p:nvPr/>
        </p:nvSpPr>
        <p:spPr bwMode="auto">
          <a:xfrm>
            <a:off x="469900" y="5003800"/>
            <a:ext cx="4457700" cy="1446550"/>
          </a:xfrm>
          <a:prstGeom prst="rect">
            <a:avLst/>
          </a:prstGeom>
          <a:solidFill>
            <a:srgbClr val="005400"/>
          </a:solidFill>
          <a:ln w="19050" cmpd="sng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200" b="1" i="0" dirty="0" err="1" smtClean="0">
                <a:solidFill>
                  <a:schemeClr val="bg1"/>
                </a:solidFill>
                <a:latin typeface="Tahoma"/>
                <a:cs typeface="Tahoma"/>
              </a:rPr>
              <a:t>Bt</a:t>
            </a:r>
            <a:r>
              <a:rPr lang="en-US" sz="2200" b="1" i="0" dirty="0" smtClean="0">
                <a:solidFill>
                  <a:schemeClr val="bg1"/>
                </a:solidFill>
                <a:latin typeface="Tahoma"/>
                <a:cs typeface="Tahoma"/>
              </a:rPr>
              <a:t> Crops - engineered </a:t>
            </a:r>
            <a:r>
              <a:rPr lang="en-US" sz="2200" b="1" i="0" dirty="0">
                <a:solidFill>
                  <a:schemeClr val="bg1"/>
                </a:solidFill>
                <a:latin typeface="Tahoma"/>
                <a:cs typeface="Tahoma"/>
              </a:rPr>
              <a:t>for insect resistance using gene from naturally occurring bacterium</a:t>
            </a:r>
          </a:p>
        </p:txBody>
      </p:sp>
      <p:sp>
        <p:nvSpPr>
          <p:cNvPr id="7" name="Text Box 22"/>
          <p:cNvSpPr txBox="1">
            <a:spLocks noChangeArrowheads="1"/>
          </p:cNvSpPr>
          <p:nvPr/>
        </p:nvSpPr>
        <p:spPr bwMode="auto">
          <a:xfrm>
            <a:off x="1501232" y="468330"/>
            <a:ext cx="3538941" cy="1200328"/>
          </a:xfrm>
          <a:prstGeom prst="rect">
            <a:avLst/>
          </a:prstGeom>
          <a:solidFill>
            <a:srgbClr val="EFF9FF"/>
          </a:solidFill>
          <a:ln w="19050">
            <a:solidFill>
              <a:srgbClr val="22228B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b="1" dirty="0">
                <a:solidFill>
                  <a:srgbClr val="000066"/>
                </a:solidFill>
                <a:latin typeface="Tahoma" charset="0"/>
              </a:rPr>
              <a:t>Number of different </a:t>
            </a:r>
            <a:r>
              <a:rPr lang="en-US" b="1" dirty="0" smtClean="0">
                <a:solidFill>
                  <a:srgbClr val="000066"/>
                </a:solidFill>
                <a:latin typeface="Tahoma" charset="0"/>
              </a:rPr>
              <a:t>traits </a:t>
            </a:r>
            <a:r>
              <a:rPr lang="en-US" b="1" dirty="0">
                <a:solidFill>
                  <a:srgbClr val="000066"/>
                </a:solidFill>
                <a:latin typeface="Tahoma" charset="0"/>
              </a:rPr>
              <a:t>available </a:t>
            </a:r>
            <a:r>
              <a:rPr lang="en-US" b="1" dirty="0" smtClean="0">
                <a:solidFill>
                  <a:srgbClr val="000066"/>
                </a:solidFill>
                <a:latin typeface="Tahoma" charset="0"/>
              </a:rPr>
              <a:t>in GE </a:t>
            </a:r>
            <a:r>
              <a:rPr lang="en-US" b="1" dirty="0">
                <a:solidFill>
                  <a:srgbClr val="000066"/>
                </a:solidFill>
                <a:latin typeface="Tahoma" charset="0"/>
              </a:rPr>
              <a:t>crops </a:t>
            </a:r>
            <a:r>
              <a:rPr lang="en-US" b="1" dirty="0" smtClean="0">
                <a:solidFill>
                  <a:srgbClr val="000066"/>
                </a:solidFill>
                <a:latin typeface="Tahoma" charset="0"/>
              </a:rPr>
              <a:t>is also </a:t>
            </a:r>
            <a:r>
              <a:rPr lang="en-US" b="1" dirty="0">
                <a:solidFill>
                  <a:srgbClr val="000066"/>
                </a:solidFill>
                <a:latin typeface="Tahoma" charset="0"/>
              </a:rPr>
              <a:t>limited</a:t>
            </a:r>
          </a:p>
        </p:txBody>
      </p:sp>
      <p:pic>
        <p:nvPicPr>
          <p:cNvPr id="8" name="Picture 2" descr="roundup_smal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8064" y="765190"/>
            <a:ext cx="4604935" cy="31210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8155389" y="-2323264"/>
            <a:ext cx="2205051" cy="1569660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3200" b="1">
                <a:solidFill>
                  <a:schemeClr val="bg1"/>
                </a:solidFill>
                <a:latin typeface="Times New Roman" charset="0"/>
                <a:cs typeface="+mn-cs"/>
              </a:rPr>
              <a:t>Roundup Ready Soybean</a:t>
            </a:r>
            <a:r>
              <a:rPr lang="en-US" sz="3200" b="1">
                <a:solidFill>
                  <a:schemeClr val="bg1"/>
                </a:solidFill>
                <a:latin typeface="Times New Roman" charset="0"/>
                <a:cs typeface="+mn-cs"/>
                <a:sym typeface="Symbol" charset="0"/>
              </a:rPr>
              <a:t></a:t>
            </a:r>
            <a:r>
              <a:rPr lang="en-US" sz="3200" b="1">
                <a:solidFill>
                  <a:schemeClr val="bg1"/>
                </a:solidFill>
                <a:latin typeface="Times New Roman" charset="0"/>
                <a:cs typeface="+mn-cs"/>
              </a:rPr>
              <a:t> </a:t>
            </a:r>
          </a:p>
        </p:txBody>
      </p:sp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6034490" y="4192238"/>
            <a:ext cx="3825430" cy="1446550"/>
          </a:xfrm>
          <a:prstGeom prst="rect">
            <a:avLst/>
          </a:prstGeom>
          <a:solidFill>
            <a:schemeClr val="tx1"/>
          </a:solidFill>
          <a:ln w="38100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200" b="1" i="0" dirty="0" smtClean="0">
                <a:solidFill>
                  <a:schemeClr val="bg1"/>
                </a:solidFill>
                <a:latin typeface="Tahoma"/>
                <a:cs typeface="Tahoma"/>
              </a:rPr>
              <a:t>Herbicide-tolerant - engineered </a:t>
            </a:r>
            <a:r>
              <a:rPr lang="en-US" sz="2200" b="1" i="0" dirty="0">
                <a:solidFill>
                  <a:schemeClr val="bg1"/>
                </a:solidFill>
                <a:latin typeface="Tahoma"/>
                <a:cs typeface="Tahoma"/>
              </a:rPr>
              <a:t>with </a:t>
            </a:r>
            <a:r>
              <a:rPr lang="en-US" sz="2200" b="1" i="0" dirty="0" smtClean="0">
                <a:solidFill>
                  <a:schemeClr val="bg1"/>
                </a:solidFill>
                <a:latin typeface="Tahoma"/>
                <a:cs typeface="Tahoma"/>
              </a:rPr>
              <a:t>genes </a:t>
            </a:r>
            <a:r>
              <a:rPr lang="en-US" sz="2200" b="1" i="0" dirty="0">
                <a:solidFill>
                  <a:schemeClr val="bg1"/>
                </a:solidFill>
                <a:latin typeface="Tahoma"/>
                <a:cs typeface="Tahoma"/>
              </a:rPr>
              <a:t>to tolerate herbicide application</a:t>
            </a: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5373328" y="5868986"/>
            <a:ext cx="4187825" cy="707886"/>
          </a:xfrm>
          <a:prstGeom prst="rect">
            <a:avLst/>
          </a:prstGeom>
          <a:solidFill>
            <a:srgbClr val="EFF9FF"/>
          </a:solidFill>
          <a:ln w="9525">
            <a:solidFill>
              <a:srgbClr val="000066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000" b="1">
                <a:solidFill>
                  <a:srgbClr val="000066"/>
                </a:solidFill>
                <a:latin typeface="Tahoma"/>
                <a:cs typeface="Tahoma"/>
              </a:rPr>
              <a:t>Crops with stacked traits - both Bt and HT - are available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1" name="Picture 4" descr="B49 Cover Ma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5" t="1196" r="885" b="748"/>
          <a:stretch>
            <a:fillRect/>
          </a:stretch>
        </p:blipFill>
        <p:spPr bwMode="auto">
          <a:xfrm>
            <a:off x="664369" y="304800"/>
            <a:ext cx="8829675" cy="579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2" name="Text Box 5"/>
          <p:cNvSpPr txBox="1">
            <a:spLocks noChangeArrowheads="1"/>
          </p:cNvSpPr>
          <p:nvPr/>
        </p:nvSpPr>
        <p:spPr bwMode="auto">
          <a:xfrm>
            <a:off x="392906" y="160339"/>
            <a:ext cx="9429750" cy="830997"/>
          </a:xfrm>
          <a:prstGeom prst="rect">
            <a:avLst/>
          </a:prstGeom>
          <a:solidFill>
            <a:srgbClr val="EFF9FF"/>
          </a:solidFill>
          <a:ln w="19050" cmpd="sng">
            <a:solidFill>
              <a:srgbClr val="00009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b="1">
                <a:solidFill>
                  <a:srgbClr val="000090"/>
                </a:solidFill>
                <a:latin typeface="Tahoma"/>
                <a:cs typeface="Tahoma"/>
              </a:rPr>
              <a:t>Despite limited crop and trait types, worldwide acreage is increasing in 20 developing, 8 developed countries</a:t>
            </a:r>
          </a:p>
        </p:txBody>
      </p:sp>
      <p:sp>
        <p:nvSpPr>
          <p:cNvPr id="35843" name="Text Box 4"/>
          <p:cNvSpPr txBox="1">
            <a:spLocks noChangeArrowheads="1"/>
          </p:cNvSpPr>
          <p:nvPr/>
        </p:nvSpPr>
        <p:spPr bwMode="auto">
          <a:xfrm>
            <a:off x="510778" y="5256213"/>
            <a:ext cx="9115425" cy="1154112"/>
          </a:xfrm>
          <a:prstGeom prst="rect">
            <a:avLst/>
          </a:prstGeom>
          <a:solidFill>
            <a:srgbClr val="EFF9FF"/>
          </a:solidFill>
          <a:ln w="12700">
            <a:solidFill>
              <a:srgbClr val="00009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300" b="1">
                <a:solidFill>
                  <a:srgbClr val="000090"/>
                </a:solidFill>
                <a:latin typeface="Tahoma"/>
                <a:cs typeface="Tahoma"/>
              </a:rPr>
              <a:t>2014: 18 million farmers in 28 countries planted</a:t>
            </a:r>
          </a:p>
          <a:p>
            <a:pPr algn="ctr" eaLnBrk="1" hangingPunct="1"/>
            <a:r>
              <a:rPr lang="en-US" sz="2300" b="1">
                <a:solidFill>
                  <a:srgbClr val="000090"/>
                </a:solidFill>
                <a:latin typeface="Tahoma"/>
                <a:cs typeface="Tahoma"/>
              </a:rPr>
              <a:t>         448M acres (&gt;4X size of California) </a:t>
            </a:r>
          </a:p>
          <a:p>
            <a:pPr algn="ctr" eaLnBrk="1" hangingPunct="1"/>
            <a:r>
              <a:rPr lang="en-US" sz="2300" b="1">
                <a:solidFill>
                  <a:srgbClr val="000090"/>
                </a:solidFill>
                <a:latin typeface="Tahoma"/>
                <a:cs typeface="Tahoma"/>
              </a:rPr>
              <a:t> &gt;90% small acreage farmers in developing countries</a:t>
            </a:r>
            <a:endParaRPr lang="en-US" sz="2300" b="1" u="sng">
              <a:solidFill>
                <a:srgbClr val="000090"/>
              </a:solidFill>
              <a:latin typeface="Tahoma"/>
              <a:cs typeface="Tahoma"/>
            </a:endParaRPr>
          </a:p>
        </p:txBody>
      </p:sp>
      <p:sp>
        <p:nvSpPr>
          <p:cNvPr id="35844" name="TextBox 1"/>
          <p:cNvSpPr txBox="1">
            <a:spLocks noChangeArrowheads="1"/>
          </p:cNvSpPr>
          <p:nvPr/>
        </p:nvSpPr>
        <p:spPr bwMode="auto">
          <a:xfrm>
            <a:off x="4755952" y="6457951"/>
            <a:ext cx="622935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000" i="1">
                <a:latin typeface="Times New Roman" charset="0"/>
                <a:cs typeface="Times New Roman" charset="0"/>
              </a:rPr>
              <a:t>Clive James 2014 http://www.isaaa.org/resources/publications/briefs/46/executivesummary/</a:t>
            </a:r>
          </a:p>
        </p:txBody>
      </p:sp>
      <p:pic>
        <p:nvPicPr>
          <p:cNvPr id="3584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3024" y="5992813"/>
            <a:ext cx="326826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49676187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Picture 1" descr="Fig-07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0562" y="130176"/>
            <a:ext cx="7006232" cy="627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2" name="TextBox 6"/>
          <p:cNvSpPr txBox="1">
            <a:spLocks noChangeArrowheads="1"/>
          </p:cNvSpPr>
          <p:nvPr/>
        </p:nvSpPr>
        <p:spPr bwMode="auto">
          <a:xfrm>
            <a:off x="2031147" y="7327901"/>
            <a:ext cx="18466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endParaRPr lang="en-US">
              <a:latin typeface="Times" charset="0"/>
            </a:endParaRPr>
          </a:p>
        </p:txBody>
      </p:sp>
      <p:sp>
        <p:nvSpPr>
          <p:cNvPr id="30723" name="TextBox 8"/>
          <p:cNvSpPr txBox="1">
            <a:spLocks noChangeArrowheads="1"/>
          </p:cNvSpPr>
          <p:nvPr/>
        </p:nvSpPr>
        <p:spPr bwMode="auto">
          <a:xfrm>
            <a:off x="6013787" y="1181101"/>
            <a:ext cx="18466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endParaRPr lang="en-US">
              <a:latin typeface="Times" charset="0"/>
            </a:endParaRPr>
          </a:p>
        </p:txBody>
      </p:sp>
      <p:pic>
        <p:nvPicPr>
          <p:cNvPr id="3072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6926" y="5943600"/>
            <a:ext cx="367903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5" name="Text Box 3"/>
          <p:cNvSpPr txBox="1">
            <a:spLocks noChangeArrowheads="1"/>
          </p:cNvSpPr>
          <p:nvPr/>
        </p:nvSpPr>
        <p:spPr bwMode="auto">
          <a:xfrm>
            <a:off x="3257550" y="6378575"/>
            <a:ext cx="6450806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r" eaLnBrk="1" hangingPunct="1"/>
            <a:r>
              <a:rPr lang="en-US" sz="1000" i="1"/>
              <a:t>SOURCE: Fernandez-Cornejo, J., Wechsler, S., Livingston, M. and Mitchell, L. 2014. Genetically Engineered Crops in the United States. USDA Economic Research Service Report No. 162, February 2014. </a:t>
            </a:r>
          </a:p>
        </p:txBody>
      </p:sp>
      <p:sp>
        <p:nvSpPr>
          <p:cNvPr id="30726" name="TextBox 1"/>
          <p:cNvSpPr txBox="1">
            <a:spLocks noChangeArrowheads="1"/>
          </p:cNvSpPr>
          <p:nvPr/>
        </p:nvSpPr>
        <p:spPr bwMode="auto">
          <a:xfrm>
            <a:off x="1803567" y="307976"/>
            <a:ext cx="6481805" cy="492125"/>
          </a:xfrm>
          <a:prstGeom prst="rect">
            <a:avLst/>
          </a:prstGeom>
          <a:solidFill>
            <a:srgbClr val="EFF9FF"/>
          </a:solidFill>
          <a:ln w="19050">
            <a:solidFill>
              <a:srgbClr val="00009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600" b="1">
                <a:solidFill>
                  <a:srgbClr val="000090"/>
                </a:solidFill>
                <a:latin typeface="Tahoma"/>
                <a:cs typeface="Tahoma"/>
              </a:rPr>
              <a:t>Why do U.S. growers plant GE crops?</a:t>
            </a:r>
          </a:p>
        </p:txBody>
      </p:sp>
      <p:sp>
        <p:nvSpPr>
          <p:cNvPr id="30727" name="TextBox 2"/>
          <p:cNvSpPr txBox="1">
            <a:spLocks noChangeArrowheads="1"/>
          </p:cNvSpPr>
          <p:nvPr/>
        </p:nvSpPr>
        <p:spPr bwMode="auto">
          <a:xfrm>
            <a:off x="1487174" y="5457297"/>
            <a:ext cx="7260755" cy="954087"/>
          </a:xfrm>
          <a:prstGeom prst="rect">
            <a:avLst/>
          </a:prstGeom>
          <a:solidFill>
            <a:srgbClr val="EFF9FF"/>
          </a:solidFill>
          <a:ln w="9525">
            <a:solidFill>
              <a:srgbClr val="00009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800" b="1" dirty="0">
                <a:solidFill>
                  <a:srgbClr val="000090"/>
                </a:solidFill>
                <a:latin typeface="Tahoma"/>
                <a:cs typeface="Tahoma"/>
              </a:rPr>
              <a:t>Reasons vary from crop-to-crop but primary </a:t>
            </a:r>
            <a:r>
              <a:rPr lang="en-US" sz="2800" b="1" dirty="0" smtClean="0">
                <a:solidFill>
                  <a:srgbClr val="000090"/>
                </a:solidFill>
                <a:latin typeface="Tahoma"/>
                <a:cs typeface="Tahoma"/>
              </a:rPr>
              <a:t>reason: improved </a:t>
            </a:r>
            <a:r>
              <a:rPr lang="en-US" sz="2800" b="1" dirty="0">
                <a:solidFill>
                  <a:srgbClr val="000090"/>
                </a:solidFill>
                <a:latin typeface="Tahoma"/>
                <a:cs typeface="Tahoma"/>
              </a:rPr>
              <a:t>yields</a:t>
            </a:r>
          </a:p>
        </p:txBody>
      </p:sp>
    </p:spTree>
    <p:extLst>
      <p:ext uri="{BB962C8B-B14F-4D97-AF65-F5344CB8AC3E}">
        <p14:creationId xmlns:p14="http://schemas.microsoft.com/office/powerpoint/2010/main" val="2341072041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605" name="Text Box 5"/>
          <p:cNvSpPr txBox="1">
            <a:spLocks noChangeArrowheads="1"/>
          </p:cNvSpPr>
          <p:nvPr/>
        </p:nvSpPr>
        <p:spPr bwMode="auto">
          <a:xfrm>
            <a:off x="267358" y="5491723"/>
            <a:ext cx="9375117" cy="830997"/>
          </a:xfrm>
          <a:prstGeom prst="rect">
            <a:avLst/>
          </a:prstGeom>
          <a:solidFill>
            <a:srgbClr val="FFFFFF"/>
          </a:solidFill>
          <a:ln w="9525" cmpd="sng">
            <a:solidFill>
              <a:srgbClr val="22228B"/>
            </a:solidFill>
            <a:miter lim="800000"/>
            <a:headEnd/>
            <a:tailEnd/>
          </a:ln>
          <a:effectLst/>
          <a:extLst/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en-US" sz="2400" b="1" dirty="0">
                <a:solidFill>
                  <a:srgbClr val="22228B"/>
                </a:solidFill>
                <a:latin typeface="Tahoma" charset="0"/>
                <a:cs typeface="+mn-cs"/>
              </a:rPr>
              <a:t>These types of large-acreage GE crops lead to estimates that </a:t>
            </a:r>
            <a:r>
              <a:rPr lang="en-US" sz="2400" b="1" dirty="0" smtClean="0">
                <a:solidFill>
                  <a:srgbClr val="22228B"/>
                </a:solidFill>
                <a:latin typeface="Tahoma" charset="0"/>
                <a:cs typeface="+mn-cs"/>
              </a:rPr>
              <a:t>60-80% </a:t>
            </a:r>
            <a:r>
              <a:rPr lang="en-US" sz="2400" b="1" dirty="0">
                <a:solidFill>
                  <a:srgbClr val="22228B"/>
                </a:solidFill>
                <a:latin typeface="Tahoma" charset="0"/>
                <a:cs typeface="+mn-cs"/>
              </a:rPr>
              <a:t>of processed foods in U.S. have GE ingredients</a:t>
            </a:r>
          </a:p>
        </p:txBody>
      </p:sp>
      <p:pic>
        <p:nvPicPr>
          <p:cNvPr id="4505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9963" y="5991225"/>
            <a:ext cx="327025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1392238" y="258763"/>
            <a:ext cx="7129784" cy="5263833"/>
            <a:chOff x="1392238" y="258763"/>
            <a:chExt cx="7454900" cy="5503862"/>
          </a:xfrm>
        </p:grpSpPr>
        <p:pic>
          <p:nvPicPr>
            <p:cNvPr id="1049604" name="Picture 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92238" y="258763"/>
              <a:ext cx="7454900" cy="55038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45060" name="TextBox 1"/>
            <p:cNvSpPr txBox="1">
              <a:spLocks noChangeArrowheads="1"/>
            </p:cNvSpPr>
            <p:nvPr/>
          </p:nvSpPr>
          <p:spPr bwMode="auto">
            <a:xfrm rot="19352480">
              <a:off x="2309813" y="812284"/>
              <a:ext cx="1419225" cy="36933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 b="1">
                  <a:latin typeface="Helvetica" charset="0"/>
                  <a:cs typeface="Helvetica" charset="0"/>
                </a:rPr>
                <a:t>Canola oil</a:t>
              </a:r>
            </a:p>
          </p:txBody>
        </p:sp>
        <p:sp>
          <p:nvSpPr>
            <p:cNvPr id="45061" name="TextBox 5"/>
            <p:cNvSpPr txBox="1">
              <a:spLocks noChangeArrowheads="1"/>
            </p:cNvSpPr>
            <p:nvPr/>
          </p:nvSpPr>
          <p:spPr bwMode="auto">
            <a:xfrm rot="2002592">
              <a:off x="6383338" y="1075809"/>
              <a:ext cx="1722437" cy="36933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 b="1">
                  <a:latin typeface="Helvetica" charset="0"/>
                  <a:cs typeface="Helvetica" charset="0"/>
                </a:rPr>
                <a:t>Soy lecithin</a:t>
              </a:r>
            </a:p>
          </p:txBody>
        </p:sp>
        <p:sp>
          <p:nvSpPr>
            <p:cNvPr id="45062" name="TextBox 6"/>
            <p:cNvSpPr txBox="1">
              <a:spLocks noChangeArrowheads="1"/>
            </p:cNvSpPr>
            <p:nvPr/>
          </p:nvSpPr>
          <p:spPr bwMode="auto">
            <a:xfrm rot="19352480">
              <a:off x="1566863" y="2248972"/>
              <a:ext cx="1727200" cy="36933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 b="1">
                  <a:latin typeface="Helvetica" charset="0"/>
                  <a:cs typeface="Helvetica" charset="0"/>
                </a:rPr>
                <a:t>Corn starch</a:t>
              </a:r>
            </a:p>
          </p:txBody>
        </p:sp>
        <p:sp>
          <p:nvSpPr>
            <p:cNvPr id="45063" name="TextBox 7"/>
            <p:cNvSpPr txBox="1">
              <a:spLocks noChangeArrowheads="1"/>
            </p:cNvSpPr>
            <p:nvPr/>
          </p:nvSpPr>
          <p:spPr bwMode="auto">
            <a:xfrm rot="2002592">
              <a:off x="6102350" y="2183884"/>
              <a:ext cx="2055813" cy="36933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 b="1">
                  <a:latin typeface="Helvetica" charset="0"/>
                  <a:cs typeface="Helvetica" charset="0"/>
                </a:rPr>
                <a:t>Cottonseed oil</a:t>
              </a:r>
            </a:p>
          </p:txBody>
        </p:sp>
        <p:sp>
          <p:nvSpPr>
            <p:cNvPr id="45064" name="TextBox 8"/>
            <p:cNvSpPr txBox="1">
              <a:spLocks noChangeArrowheads="1"/>
            </p:cNvSpPr>
            <p:nvPr/>
          </p:nvSpPr>
          <p:spPr bwMode="auto">
            <a:xfrm>
              <a:off x="4649788" y="603250"/>
              <a:ext cx="1281112" cy="36933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800" b="1">
                  <a:latin typeface="Helvetica" charset="0"/>
                  <a:cs typeface="Helvetica" charset="0"/>
                </a:rPr>
                <a:t>Corn oil</a:t>
              </a:r>
            </a:p>
          </p:txBody>
        </p:sp>
        <p:sp>
          <p:nvSpPr>
            <p:cNvPr id="45065" name="TextBox 9"/>
            <p:cNvSpPr txBox="1">
              <a:spLocks noChangeArrowheads="1"/>
            </p:cNvSpPr>
            <p:nvPr/>
          </p:nvSpPr>
          <p:spPr bwMode="auto">
            <a:xfrm>
              <a:off x="3863975" y="1331913"/>
              <a:ext cx="1663700" cy="36933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800" b="1">
                  <a:latin typeface="Helvetica" charset="0"/>
                  <a:cs typeface="Helvetica" charset="0"/>
                </a:rPr>
                <a:t>Soy protein</a:t>
              </a: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5367944" y="6485188"/>
            <a:ext cx="46120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 smtClean="0"/>
              <a:t>SOURCE: https</a:t>
            </a:r>
            <a:r>
              <a:rPr lang="en-US" sz="1400" i="1" dirty="0"/>
              <a:t>://</a:t>
            </a:r>
            <a:r>
              <a:rPr lang="en-US" sz="1400" i="1" dirty="0" err="1"/>
              <a:t>factsaboutgmos.org</a:t>
            </a:r>
            <a:r>
              <a:rPr lang="en-US" sz="1400" i="1" dirty="0"/>
              <a:t>/disclosure-statement</a:t>
            </a:r>
          </a:p>
          <a:p>
            <a:endParaRPr lang="en-US" sz="1400" i="1" dirty="0"/>
          </a:p>
        </p:txBody>
      </p:sp>
    </p:spTree>
    <p:extLst>
      <p:ext uri="{BB962C8B-B14F-4D97-AF65-F5344CB8AC3E}">
        <p14:creationId xmlns:p14="http://schemas.microsoft.com/office/powerpoint/2010/main" val="4316922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Text Box 8"/>
          <p:cNvSpPr txBox="1">
            <a:spLocks noChangeArrowheads="1"/>
          </p:cNvSpPr>
          <p:nvPr/>
        </p:nvSpPr>
        <p:spPr bwMode="auto">
          <a:xfrm>
            <a:off x="1752005" y="239714"/>
            <a:ext cx="6786563" cy="954087"/>
          </a:xfrm>
          <a:prstGeom prst="rect">
            <a:avLst/>
          </a:prstGeom>
          <a:solidFill>
            <a:srgbClr val="EFF9FF"/>
          </a:solidFill>
          <a:ln w="12700">
            <a:solidFill>
              <a:srgbClr val="00009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800" b="1" dirty="0" smtClean="0">
                <a:solidFill>
                  <a:srgbClr val="000090"/>
                </a:solidFill>
                <a:latin typeface="Tahoma"/>
                <a:cs typeface="Tahoma"/>
              </a:rPr>
              <a:t>But, only </a:t>
            </a:r>
            <a:r>
              <a:rPr lang="en-US" sz="2800" b="1" dirty="0">
                <a:solidFill>
                  <a:srgbClr val="000090"/>
                </a:solidFill>
                <a:latin typeface="Tahoma"/>
                <a:cs typeface="Tahoma"/>
              </a:rPr>
              <a:t>a few whole, GE foods are in the commercial U.S market</a:t>
            </a:r>
          </a:p>
        </p:txBody>
      </p:sp>
      <p:grpSp>
        <p:nvGrpSpPr>
          <p:cNvPr id="33794" name="Group 1"/>
          <p:cNvGrpSpPr>
            <a:grpSpLocks/>
          </p:cNvGrpSpPr>
          <p:nvPr/>
        </p:nvGrpSpPr>
        <p:grpSpPr bwMode="auto">
          <a:xfrm>
            <a:off x="485776" y="1446214"/>
            <a:ext cx="9261872" cy="2135187"/>
            <a:chOff x="568326" y="3194050"/>
            <a:chExt cx="9261476" cy="2135225"/>
          </a:xfrm>
        </p:grpSpPr>
        <p:grpSp>
          <p:nvGrpSpPr>
            <p:cNvPr id="33804" name="Group 2"/>
            <p:cNvGrpSpPr>
              <a:grpSpLocks/>
            </p:cNvGrpSpPr>
            <p:nvPr/>
          </p:nvGrpSpPr>
          <p:grpSpPr bwMode="auto">
            <a:xfrm>
              <a:off x="7261227" y="3194050"/>
              <a:ext cx="2568575" cy="2079625"/>
              <a:chOff x="4583" y="383"/>
              <a:chExt cx="1618" cy="1310"/>
            </a:xfrm>
          </p:grpSpPr>
          <p:pic>
            <p:nvPicPr>
              <p:cNvPr id="33811" name="Picture 3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583" y="383"/>
                <a:ext cx="1618" cy="1310"/>
              </a:xfrm>
              <a:prstGeom prst="rect">
                <a:avLst/>
              </a:prstGeom>
              <a:noFill/>
              <a:ln w="9525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531460" name="Text Box 4"/>
              <p:cNvSpPr txBox="1">
                <a:spLocks noChangeArrowheads="1"/>
              </p:cNvSpPr>
              <p:nvPr/>
            </p:nvSpPr>
            <p:spPr bwMode="auto">
              <a:xfrm>
                <a:off x="4633" y="856"/>
                <a:ext cx="1496" cy="256"/>
              </a:xfrm>
              <a:prstGeom prst="rect">
                <a:avLst/>
              </a:prstGeom>
              <a:solidFill>
                <a:srgbClr val="162D53"/>
              </a:solidFill>
              <a:ln w="9525" cmpd="sng">
                <a:solidFill>
                  <a:schemeClr val="bg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2000" b="1" i="1" dirty="0">
                    <a:solidFill>
                      <a:schemeClr val="bg1"/>
                    </a:solidFill>
                    <a:latin typeface="Times New Roman" charset="0"/>
                    <a:ea typeface="+mn-ea"/>
                    <a:cs typeface="+mn-cs"/>
                  </a:rPr>
                  <a:t>GE Papaya</a:t>
                </a:r>
                <a:endParaRPr lang="en-US" sz="1600" b="1" dirty="0">
                  <a:solidFill>
                    <a:schemeClr val="bg1"/>
                  </a:solidFill>
                  <a:latin typeface="Times New Roman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33805" name="Group 5"/>
            <p:cNvGrpSpPr>
              <a:grpSpLocks/>
            </p:cNvGrpSpPr>
            <p:nvPr/>
          </p:nvGrpSpPr>
          <p:grpSpPr bwMode="auto">
            <a:xfrm>
              <a:off x="3902074" y="3219488"/>
              <a:ext cx="2606675" cy="2109787"/>
              <a:chOff x="4492" y="1470"/>
              <a:chExt cx="1642" cy="1329"/>
            </a:xfrm>
          </p:grpSpPr>
          <p:pic>
            <p:nvPicPr>
              <p:cNvPr id="33809" name="Picture 6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92" y="1470"/>
                <a:ext cx="1642" cy="1329"/>
              </a:xfrm>
              <a:prstGeom prst="rect">
                <a:avLst/>
              </a:prstGeom>
              <a:noFill/>
              <a:ln w="9525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531463" name="Text Box 7"/>
              <p:cNvSpPr txBox="1">
                <a:spLocks noChangeArrowheads="1"/>
              </p:cNvSpPr>
              <p:nvPr/>
            </p:nvSpPr>
            <p:spPr bwMode="auto">
              <a:xfrm>
                <a:off x="4543" y="2005"/>
                <a:ext cx="1496" cy="256"/>
              </a:xfrm>
              <a:prstGeom prst="rect">
                <a:avLst/>
              </a:prstGeom>
              <a:solidFill>
                <a:srgbClr val="162D53"/>
              </a:solidFill>
              <a:ln w="9525" cmpd="sng">
                <a:solidFill>
                  <a:schemeClr val="bg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2000" b="1" i="1" dirty="0">
                    <a:solidFill>
                      <a:schemeClr val="bg1"/>
                    </a:solidFill>
                    <a:latin typeface="Times New Roman" charset="0"/>
                    <a:ea typeface="+mn-ea"/>
                    <a:cs typeface="+mn-cs"/>
                  </a:rPr>
                  <a:t>GE Squash</a:t>
                </a:r>
                <a:endParaRPr lang="en-US" sz="1600" b="1" dirty="0">
                  <a:solidFill>
                    <a:schemeClr val="bg1"/>
                  </a:solidFill>
                  <a:latin typeface="Times New Roman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33806" name="Group 9"/>
            <p:cNvGrpSpPr>
              <a:grpSpLocks/>
            </p:cNvGrpSpPr>
            <p:nvPr/>
          </p:nvGrpSpPr>
          <p:grpSpPr bwMode="auto">
            <a:xfrm>
              <a:off x="568326" y="3228975"/>
              <a:ext cx="2541588" cy="2027238"/>
              <a:chOff x="2527" y="2151"/>
              <a:chExt cx="1601" cy="1277"/>
            </a:xfrm>
          </p:grpSpPr>
          <p:pic>
            <p:nvPicPr>
              <p:cNvPr id="33807" name="Picture 10" descr="sweet corn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527" y="2151"/>
                <a:ext cx="1601" cy="1277"/>
              </a:xfrm>
              <a:prstGeom prst="rect">
                <a:avLst/>
              </a:prstGeom>
              <a:noFill/>
              <a:ln w="9525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531467" name="Text Box 11"/>
              <p:cNvSpPr txBox="1">
                <a:spLocks noChangeArrowheads="1"/>
              </p:cNvSpPr>
              <p:nvPr/>
            </p:nvSpPr>
            <p:spPr bwMode="auto">
              <a:xfrm>
                <a:off x="2584" y="2623"/>
                <a:ext cx="1494" cy="256"/>
              </a:xfrm>
              <a:prstGeom prst="rect">
                <a:avLst/>
              </a:prstGeom>
              <a:solidFill>
                <a:srgbClr val="162D53"/>
              </a:solidFill>
              <a:ln w="9525" cmpd="sng">
                <a:solidFill>
                  <a:schemeClr val="bg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2000" b="1" i="1" dirty="0">
                    <a:solidFill>
                      <a:schemeClr val="bg1"/>
                    </a:solidFill>
                    <a:latin typeface="Times New Roman" charset="0"/>
                    <a:ea typeface="+mn-ea"/>
                    <a:cs typeface="+mn-cs"/>
                  </a:rPr>
                  <a:t>GE Sweet Corn</a:t>
                </a:r>
                <a:endParaRPr lang="en-US" sz="1600" b="1" dirty="0">
                  <a:solidFill>
                    <a:schemeClr val="bg1"/>
                  </a:solidFill>
                  <a:latin typeface="Times New Roman" charset="0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33795" name="Picture 1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6229" y="5992813"/>
            <a:ext cx="326827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oup 5"/>
          <p:cNvGrpSpPr>
            <a:grpSpLocks/>
          </p:cNvGrpSpPr>
          <p:nvPr/>
        </p:nvGrpSpPr>
        <p:grpSpPr bwMode="auto">
          <a:xfrm>
            <a:off x="1550194" y="3730626"/>
            <a:ext cx="7068741" cy="2716213"/>
            <a:chOff x="1377191" y="3729946"/>
            <a:chExt cx="6284533" cy="2717597"/>
          </a:xfrm>
        </p:grpSpPr>
        <p:grpSp>
          <p:nvGrpSpPr>
            <p:cNvPr id="33797" name="Group 4"/>
            <p:cNvGrpSpPr>
              <a:grpSpLocks/>
            </p:cNvGrpSpPr>
            <p:nvPr/>
          </p:nvGrpSpPr>
          <p:grpSpPr bwMode="auto">
            <a:xfrm>
              <a:off x="1377191" y="3729946"/>
              <a:ext cx="6284533" cy="2717597"/>
              <a:chOff x="1377191" y="3729946"/>
              <a:chExt cx="6284533" cy="2717597"/>
            </a:xfrm>
          </p:grpSpPr>
          <p:sp>
            <p:nvSpPr>
              <p:cNvPr id="33799" name="Text Box 8"/>
              <p:cNvSpPr txBox="1">
                <a:spLocks noChangeArrowheads="1"/>
              </p:cNvSpPr>
              <p:nvPr/>
            </p:nvSpPr>
            <p:spPr bwMode="auto">
              <a:xfrm>
                <a:off x="1377191" y="3729946"/>
                <a:ext cx="6284533" cy="523487"/>
              </a:xfrm>
              <a:prstGeom prst="rect">
                <a:avLst/>
              </a:prstGeom>
              <a:solidFill>
                <a:srgbClr val="EFF9FF"/>
              </a:solidFill>
              <a:ln w="12700">
                <a:solidFill>
                  <a:srgbClr val="000090"/>
                </a:solidFill>
                <a:miter lim="800000"/>
                <a:headEnd/>
                <a:tailEnd/>
              </a:ln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</a:pPr>
                <a:r>
                  <a:rPr lang="en-US" sz="2800" b="1" dirty="0">
                    <a:solidFill>
                      <a:srgbClr val="000090"/>
                    </a:solidFill>
                    <a:latin typeface="Tahoma"/>
                    <a:cs typeface="Tahoma"/>
                  </a:rPr>
                  <a:t>Two more are just </a:t>
                </a:r>
                <a:r>
                  <a:rPr lang="en-US" sz="2800" b="1" dirty="0" smtClean="0">
                    <a:solidFill>
                      <a:srgbClr val="000090"/>
                    </a:solidFill>
                    <a:latin typeface="Tahoma"/>
                    <a:cs typeface="Tahoma"/>
                  </a:rPr>
                  <a:t>being introduced</a:t>
                </a:r>
                <a:endParaRPr lang="en-US" sz="2800" b="1" dirty="0">
                  <a:solidFill>
                    <a:srgbClr val="000090"/>
                  </a:solidFill>
                  <a:latin typeface="Tahoma"/>
                  <a:cs typeface="Tahoma"/>
                </a:endParaRPr>
              </a:p>
            </p:txBody>
          </p:sp>
          <p:grpSp>
            <p:nvGrpSpPr>
              <p:cNvPr id="33800" name="Group 1"/>
              <p:cNvGrpSpPr>
                <a:grpSpLocks/>
              </p:cNvGrpSpPr>
              <p:nvPr/>
            </p:nvGrpSpPr>
            <p:grpSpPr bwMode="auto">
              <a:xfrm>
                <a:off x="1391592" y="4489547"/>
                <a:ext cx="2612812" cy="1957996"/>
                <a:chOff x="431802" y="4519083"/>
                <a:chExt cx="2612812" cy="1957996"/>
              </a:xfrm>
            </p:grpSpPr>
            <p:pic>
              <p:nvPicPr>
                <p:cNvPr id="33802" name="Picture 2" descr="260800102.jpg"/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31802" y="4519083"/>
                  <a:ext cx="2612812" cy="1957996"/>
                </a:xfrm>
                <a:prstGeom prst="rect">
                  <a:avLst/>
                </a:prstGeom>
                <a:noFill/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16" name="Text Box 11"/>
                <p:cNvSpPr txBox="1">
                  <a:spLocks noChangeArrowheads="1"/>
                </p:cNvSpPr>
                <p:nvPr/>
              </p:nvSpPr>
              <p:spPr bwMode="auto">
                <a:xfrm>
                  <a:off x="768307" y="6048960"/>
                  <a:ext cx="1956176" cy="400254"/>
                </a:xfrm>
                <a:prstGeom prst="rect">
                  <a:avLst/>
                </a:prstGeom>
                <a:solidFill>
                  <a:srgbClr val="162D53"/>
                </a:solidFill>
                <a:ln w="9525" cmpd="sng">
                  <a:solidFill>
                    <a:schemeClr val="bg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US" sz="2000" b="1" i="1" dirty="0">
                      <a:solidFill>
                        <a:schemeClr val="bg1"/>
                      </a:solidFill>
                      <a:latin typeface="Times New Roman" charset="0"/>
                      <a:ea typeface="+mn-ea"/>
                      <a:cs typeface="+mn-cs"/>
                    </a:rPr>
                    <a:t>Arctic Apple™</a:t>
                  </a:r>
                  <a:endParaRPr lang="en-US" sz="1600" b="1" dirty="0">
                    <a:solidFill>
                      <a:schemeClr val="bg1"/>
                    </a:solidFill>
                    <a:latin typeface="Times New Roman" charset="0"/>
                    <a:ea typeface="+mn-ea"/>
                    <a:cs typeface="+mn-cs"/>
                  </a:endParaRPr>
                </a:p>
              </p:txBody>
            </p:sp>
          </p:grpSp>
          <p:pic>
            <p:nvPicPr>
              <p:cNvPr id="33801" name="Picture 2"/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616623" y="4465598"/>
                <a:ext cx="2973232" cy="1973483"/>
              </a:xfrm>
              <a:prstGeom prst="rect">
                <a:avLst/>
              </a:prstGeom>
              <a:noFill/>
              <a:ln w="9525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20" name="Text Box 4"/>
            <p:cNvSpPr txBox="1">
              <a:spLocks noChangeArrowheads="1"/>
            </p:cNvSpPr>
            <p:nvPr/>
          </p:nvSpPr>
          <p:spPr bwMode="auto">
            <a:xfrm>
              <a:off x="5143921" y="6032274"/>
              <a:ext cx="2111781" cy="398665"/>
            </a:xfrm>
            <a:prstGeom prst="rect">
              <a:avLst/>
            </a:prstGeom>
            <a:solidFill>
              <a:srgbClr val="162D53"/>
            </a:solidFill>
            <a:ln w="9525" cmpd="sng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b="1" i="1" dirty="0">
                  <a:solidFill>
                    <a:schemeClr val="bg1"/>
                  </a:solidFill>
                  <a:latin typeface="Times New Roman" charset="0"/>
                  <a:ea typeface="+mn-ea"/>
                  <a:cs typeface="+mn-cs"/>
                </a:rPr>
                <a:t>Innate™ Potato</a:t>
              </a:r>
              <a:endParaRPr lang="en-US" sz="1600" b="1" dirty="0">
                <a:solidFill>
                  <a:schemeClr val="bg1"/>
                </a:solidFill>
                <a:latin typeface="Times New Roman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42359138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1" descr="flower fruit veggie coll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9492" y="3821827"/>
            <a:ext cx="5342512" cy="30361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6" descr="96c0783-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0424" y="0"/>
            <a:ext cx="2008025" cy="3324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2" descr="DSCN008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311338"/>
            <a:ext cx="5043479" cy="3546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3" descr="_DSC231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51769" flipH="1">
            <a:off x="4232546" y="676503"/>
            <a:ext cx="3932445" cy="2417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14" descr="green-ice--web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1078" y="-63864"/>
            <a:ext cx="2876263" cy="3902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1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3157537" cy="335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7410" name="Text Box 3"/>
          <p:cNvSpPr txBox="1">
            <a:spLocks noChangeArrowheads="1"/>
          </p:cNvSpPr>
          <p:nvPr/>
        </p:nvSpPr>
        <p:spPr bwMode="auto">
          <a:xfrm>
            <a:off x="1200150" y="3238500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/>
            <a:endParaRPr lang="en-US">
              <a:latin typeface="Times New Roman" charset="0"/>
            </a:endParaRPr>
          </a:p>
        </p:txBody>
      </p:sp>
      <p:pic>
        <p:nvPicPr>
          <p:cNvPr id="17413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5513" y="5972175"/>
            <a:ext cx="327025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4" name="WordArt 8" descr="Narrow vertical"/>
          <p:cNvSpPr>
            <a:spLocks noChangeArrowheads="1" noChangeShapeType="1" noTextEdit="1"/>
          </p:cNvSpPr>
          <p:nvPr/>
        </p:nvSpPr>
        <p:spPr bwMode="auto">
          <a:xfrm>
            <a:off x="401638" y="347663"/>
            <a:ext cx="9305925" cy="1089025"/>
          </a:xfrm>
          <a:prstGeom prst="rect">
            <a:avLst/>
          </a:prstGeom>
        </p:spPr>
        <p:txBody>
          <a:bodyPr wrap="none" fromWordArt="1">
            <a:prstTxWarp prst="textCurveUp">
              <a:avLst>
                <a:gd name="adj" fmla="val 40356"/>
              </a:avLst>
            </a:prstTxWarp>
          </a:bodyPr>
          <a:lstStyle/>
          <a:p>
            <a:pPr algn="ctr"/>
            <a:endParaRPr lang="en-US" sz="4000" kern="10">
              <a:ln w="12700">
                <a:solidFill>
                  <a:srgbClr val="000000"/>
                </a:solidFill>
                <a:round/>
                <a:headEnd/>
                <a:tailEnd/>
              </a:ln>
              <a:pattFill prst="dashHorz">
                <a:fgClr>
                  <a:srgbClr val="808080"/>
                </a:fgClr>
                <a:bgClr>
                  <a:srgbClr val="FFFF00"/>
                </a:bgClr>
              </a:pattFill>
              <a:effectLst>
                <a:outerShdw blurRad="63500" dist="46662" dir="2115817" algn="ctr" rotWithShape="0">
                  <a:srgbClr val="000000">
                    <a:alpha val="79999"/>
                  </a:srgbClr>
                </a:outerShdw>
              </a:effectLst>
              <a:latin typeface="Arial Black"/>
              <a:ea typeface="Arial Black"/>
              <a:cs typeface="Arial Black"/>
            </a:endParaRPr>
          </a:p>
          <a:p>
            <a:pPr algn="ctr"/>
            <a:endParaRPr lang="en-US" sz="4000" kern="10">
              <a:ln w="12700">
                <a:solidFill>
                  <a:srgbClr val="000000"/>
                </a:solidFill>
                <a:round/>
                <a:headEnd/>
                <a:tailEnd/>
              </a:ln>
              <a:pattFill prst="dashHorz">
                <a:fgClr>
                  <a:srgbClr val="808080"/>
                </a:fgClr>
                <a:bgClr>
                  <a:srgbClr val="FFFF00"/>
                </a:bgClr>
              </a:pattFill>
              <a:effectLst>
                <a:outerShdw blurRad="63500" dist="46662" dir="2115817" algn="ctr" rotWithShape="0">
                  <a:srgbClr val="000000">
                    <a:alpha val="79999"/>
                  </a:srgbClr>
                </a:outerShdw>
              </a:effectLst>
              <a:latin typeface="Arial Black"/>
              <a:ea typeface="Arial Black"/>
              <a:cs typeface="Arial Black"/>
            </a:endParaRPr>
          </a:p>
        </p:txBody>
      </p:sp>
      <p:sp>
        <p:nvSpPr>
          <p:cNvPr id="962574" name="Text Box 14"/>
          <p:cNvSpPr txBox="1">
            <a:spLocks noChangeArrowheads="1"/>
          </p:cNvSpPr>
          <p:nvPr/>
        </p:nvSpPr>
        <p:spPr bwMode="auto">
          <a:xfrm>
            <a:off x="1673225" y="3317195"/>
            <a:ext cx="6886575" cy="584776"/>
          </a:xfrm>
          <a:prstGeom prst="rect">
            <a:avLst/>
          </a:prstGeom>
          <a:solidFill>
            <a:srgbClr val="EFF9FF"/>
          </a:solidFill>
          <a:ln w="635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200" b="1" dirty="0" smtClean="0">
                <a:solidFill>
                  <a:srgbClr val="22228B"/>
                </a:solidFill>
                <a:latin typeface="Tahoma" charset="0"/>
              </a:rPr>
              <a:t>What’s in the pipeline</a:t>
            </a:r>
            <a:r>
              <a:rPr lang="en-US" sz="3200" b="1" dirty="0">
                <a:solidFill>
                  <a:srgbClr val="22228B"/>
                </a:solidFill>
                <a:latin typeface="Tahoma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597505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5" name="Picture 2" descr="grapes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287000" cy="7659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46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6925" y="5943600"/>
            <a:ext cx="368300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47" name="Text Box 4"/>
          <p:cNvSpPr txBox="1">
            <a:spLocks noChangeArrowheads="1"/>
          </p:cNvSpPr>
          <p:nvPr/>
        </p:nvSpPr>
        <p:spPr bwMode="auto">
          <a:xfrm>
            <a:off x="568325" y="6440488"/>
            <a:ext cx="90614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r"/>
            <a:r>
              <a:rPr lang="en-US" sz="1000" i="1">
                <a:solidFill>
                  <a:schemeClr val="bg1"/>
                </a:solidFill>
                <a:latin typeface="Times New Roman" charset="0"/>
              </a:rPr>
              <a:t>SOURCE: http://www.democratandchronicle.com/apps/pbcs.dll/article?AID=/20080806/BUSINESS/808060336/1001</a:t>
            </a:r>
            <a:endParaRPr lang="en-US"/>
          </a:p>
        </p:txBody>
      </p:sp>
      <p:sp>
        <p:nvSpPr>
          <p:cNvPr id="903173" name="Text Box 5"/>
          <p:cNvSpPr txBox="1">
            <a:spLocks noChangeArrowheads="1"/>
          </p:cNvSpPr>
          <p:nvPr/>
        </p:nvSpPr>
        <p:spPr bwMode="auto">
          <a:xfrm>
            <a:off x="536575" y="2338388"/>
            <a:ext cx="9151938" cy="1077218"/>
          </a:xfrm>
          <a:prstGeom prst="rect">
            <a:avLst/>
          </a:prstGeom>
          <a:solidFill>
            <a:srgbClr val="89A2AD"/>
          </a:solidFill>
          <a:ln w="9525">
            <a:solidFill>
              <a:srgbClr val="000066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200" b="1" i="1" dirty="0">
                <a:solidFill>
                  <a:srgbClr val="4642C1"/>
                </a:solidFill>
                <a:latin typeface="Times" pitchFamily="18" charset="0"/>
                <a:ea typeface="+mn-ea"/>
                <a:cs typeface="+mn-cs"/>
              </a:rPr>
              <a:t>Field Trials </a:t>
            </a:r>
            <a:r>
              <a:rPr lang="en-US" sz="3200" b="1" i="1" dirty="0" smtClean="0">
                <a:solidFill>
                  <a:srgbClr val="4642C1"/>
                </a:solidFill>
                <a:latin typeface="Times" pitchFamily="18" charset="0"/>
                <a:ea typeface="+mn-ea"/>
                <a:cs typeface="+mn-cs"/>
              </a:rPr>
              <a:t>in </a:t>
            </a:r>
            <a:r>
              <a:rPr lang="en-US" sz="3200" b="1" i="1" dirty="0">
                <a:solidFill>
                  <a:srgbClr val="4642C1"/>
                </a:solidFill>
                <a:latin typeface="Times" pitchFamily="18" charset="0"/>
                <a:ea typeface="+mn-ea"/>
                <a:cs typeface="+mn-cs"/>
              </a:rPr>
              <a:t>California with Grape Root Stocks Engineered for Resistance to </a:t>
            </a:r>
            <a:r>
              <a:rPr lang="en-US" sz="3200" b="1" i="1" dirty="0" err="1">
                <a:solidFill>
                  <a:srgbClr val="4642C1"/>
                </a:solidFill>
                <a:latin typeface="Times" pitchFamily="18" charset="0"/>
                <a:ea typeface="+mn-ea"/>
                <a:cs typeface="+mn-cs"/>
              </a:rPr>
              <a:t>Fanleaf</a:t>
            </a:r>
            <a:r>
              <a:rPr lang="en-US" sz="3200" b="1" i="1" dirty="0">
                <a:solidFill>
                  <a:srgbClr val="4642C1"/>
                </a:solidFill>
                <a:latin typeface="Times" pitchFamily="18" charset="0"/>
                <a:ea typeface="+mn-ea"/>
                <a:cs typeface="+mn-cs"/>
              </a:rPr>
              <a:t> Virus</a:t>
            </a:r>
            <a:endParaRPr lang="en-US" sz="3200" dirty="0">
              <a:solidFill>
                <a:srgbClr val="4642C1"/>
              </a:solidFill>
              <a:latin typeface="Times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070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7" name="Picture 2" descr="canola-sk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794206" cy="7075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38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4101" y="5954713"/>
            <a:ext cx="367903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9892" name="Text Box 4"/>
          <p:cNvSpPr txBox="1">
            <a:spLocks noChangeArrowheads="1"/>
          </p:cNvSpPr>
          <p:nvPr/>
        </p:nvSpPr>
        <p:spPr bwMode="auto">
          <a:xfrm>
            <a:off x="764381" y="6518276"/>
            <a:ext cx="8965406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8DC062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i="1">
                <a:solidFill>
                  <a:schemeClr val="bg1"/>
                </a:solidFill>
                <a:latin typeface="Times New Roman" charset="0"/>
                <a:ea typeface="+mn-ea"/>
                <a:cs typeface="+mn-cs"/>
              </a:rPr>
              <a:t>SOURCE: http://archives.foodsafety.ksu.edu/agnet/2007/4-2007/agnet_april_10.htm#story0</a:t>
            </a:r>
            <a:endParaRPr lang="en-US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549893" name="Text Box 5"/>
          <p:cNvSpPr txBox="1">
            <a:spLocks noChangeArrowheads="1"/>
          </p:cNvSpPr>
          <p:nvPr/>
        </p:nvSpPr>
        <p:spPr bwMode="auto">
          <a:xfrm>
            <a:off x="1041202" y="5311776"/>
            <a:ext cx="8629650" cy="1077913"/>
          </a:xfrm>
          <a:prstGeom prst="rect">
            <a:avLst/>
          </a:prstGeom>
          <a:solidFill>
            <a:srgbClr val="FFEE02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i="1" dirty="0">
                <a:latin typeface="Times"/>
                <a:ea typeface="+mn-ea"/>
                <a:cs typeface="Times"/>
              </a:rPr>
              <a:t>Arcadia Biosciences in Davis developed GE canola that uses 50% less nitrogen fertilizer</a:t>
            </a:r>
            <a:endParaRPr lang="en-US" sz="3200" dirty="0">
              <a:latin typeface="Times"/>
              <a:ea typeface="+mn-ea"/>
              <a:cs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238227752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021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3198" y="1072095"/>
            <a:ext cx="4614863" cy="422275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4099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5513" y="5972175"/>
            <a:ext cx="327025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90215" name="Text Box 7"/>
          <p:cNvSpPr txBox="1">
            <a:spLocks noChangeArrowheads="1"/>
          </p:cNvSpPr>
          <p:nvPr/>
        </p:nvSpPr>
        <p:spPr bwMode="auto">
          <a:xfrm>
            <a:off x="3619500" y="6096000"/>
            <a:ext cx="6070600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defRPr/>
            </a:pPr>
            <a:r>
              <a:rPr lang="en-US" sz="1600">
                <a:solidFill>
                  <a:srgbClr val="FFFFCC"/>
                </a:solidFill>
                <a:cs typeface="+mn-cs"/>
              </a:rPr>
              <a:t>Intl Food Information Council, </a:t>
            </a:r>
          </a:p>
          <a:p>
            <a:pPr algn="l">
              <a:defRPr/>
            </a:pPr>
            <a:r>
              <a:rPr lang="en-US" sz="1600">
                <a:solidFill>
                  <a:srgbClr val="FFFFCC"/>
                </a:solidFill>
                <a:cs typeface="+mn-cs"/>
              </a:rPr>
              <a:t>2009 Functional Foods/Foods For Health Consumer Trending Survey</a:t>
            </a:r>
            <a:endParaRPr lang="en-US" sz="1600">
              <a:cs typeface="+mn-cs"/>
            </a:endParaRPr>
          </a:p>
        </p:txBody>
      </p:sp>
      <p:sp>
        <p:nvSpPr>
          <p:cNvPr id="990216" name="Text Box 8"/>
          <p:cNvSpPr txBox="1">
            <a:spLocks noChangeArrowheads="1"/>
          </p:cNvSpPr>
          <p:nvPr/>
        </p:nvSpPr>
        <p:spPr bwMode="auto">
          <a:xfrm>
            <a:off x="347133" y="808365"/>
            <a:ext cx="4508500" cy="3539431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sz="2800" b="1" i="0" dirty="0">
                <a:latin typeface="Tahoma"/>
                <a:cs typeface="Tahoma"/>
              </a:rPr>
              <a:t>C</a:t>
            </a:r>
            <a:r>
              <a:rPr lang="en-US" sz="2800" b="1" i="0" dirty="0" smtClean="0">
                <a:latin typeface="Tahoma"/>
                <a:cs typeface="Tahoma"/>
              </a:rPr>
              <a:t>onsumers depend on dietitians and nutritionists as two of the </a:t>
            </a:r>
            <a:r>
              <a:rPr lang="en-US" sz="2800" b="1" i="0" dirty="0">
                <a:latin typeface="Tahoma"/>
                <a:cs typeface="Tahoma"/>
              </a:rPr>
              <a:t>most believable information </a:t>
            </a:r>
            <a:r>
              <a:rPr lang="en-US" sz="2800" b="1" i="0" dirty="0" smtClean="0">
                <a:latin typeface="Tahoma"/>
                <a:cs typeface="Tahoma"/>
              </a:rPr>
              <a:t>resources </a:t>
            </a:r>
            <a:r>
              <a:rPr lang="en-US" sz="2800" b="1" i="0" dirty="0">
                <a:latin typeface="Tahoma"/>
                <a:cs typeface="Tahoma"/>
              </a:rPr>
              <a:t>on </a:t>
            </a:r>
            <a:r>
              <a:rPr lang="en-US" sz="2800" b="1" i="0" u="sng" dirty="0">
                <a:latin typeface="Tahoma"/>
                <a:cs typeface="Tahoma"/>
              </a:rPr>
              <a:t>genetics</a:t>
            </a:r>
            <a:r>
              <a:rPr lang="en-US" sz="2800" b="1" i="0" dirty="0">
                <a:latin typeface="Tahoma"/>
                <a:cs typeface="Tahoma"/>
              </a:rPr>
              <a:t> as it relates to </a:t>
            </a:r>
            <a:r>
              <a:rPr lang="en-US" sz="2800" b="1" i="0" dirty="0" smtClean="0">
                <a:latin typeface="Tahoma"/>
                <a:cs typeface="Tahoma"/>
              </a:rPr>
              <a:t>their diet </a:t>
            </a:r>
            <a:r>
              <a:rPr lang="en-US" sz="2800" b="1" i="0" dirty="0">
                <a:latin typeface="Tahoma"/>
                <a:cs typeface="Tahoma"/>
              </a:rPr>
              <a:t>and nutrition. </a:t>
            </a:r>
            <a:endParaRPr lang="en-US" sz="2800" b="1" dirty="0">
              <a:latin typeface="Tahoma"/>
              <a:cs typeface="Tahoma"/>
            </a:endParaRPr>
          </a:p>
        </p:txBody>
      </p:sp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379995" y="4518922"/>
            <a:ext cx="4495800" cy="138499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800" b="1" dirty="0" smtClean="0">
                <a:latin typeface="Tahoma"/>
                <a:cs typeface="Tahoma"/>
              </a:rPr>
              <a:t>So, what do we know about the genetics of foods?</a:t>
            </a:r>
            <a:endParaRPr lang="en-US" sz="2800" b="1" dirty="0">
              <a:latin typeface="Tahoma"/>
              <a:cs typeface="Tahoma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TextBox 3"/>
          <p:cNvSpPr txBox="1">
            <a:spLocks noChangeArrowheads="1"/>
          </p:cNvSpPr>
          <p:nvPr/>
        </p:nvSpPr>
        <p:spPr bwMode="auto">
          <a:xfrm>
            <a:off x="2268141" y="6367464"/>
            <a:ext cx="819745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i="1">
                <a:solidFill>
                  <a:srgbClr val="000000"/>
                </a:solidFill>
                <a:latin typeface="Times New Roman" charset="0"/>
                <a:cs typeface="Times New Roman" charset="0"/>
              </a:rPr>
              <a:t>Hanana M. 2011. Environ Rev 19: 121-140; Anjuman A et al. 2013 Mol. Biotechnol 54: 379-392 </a:t>
            </a:r>
          </a:p>
        </p:txBody>
      </p:sp>
      <p:sp>
        <p:nvSpPr>
          <p:cNvPr id="41988" name="Text Box 16"/>
          <p:cNvSpPr txBox="1">
            <a:spLocks noChangeArrowheads="1"/>
          </p:cNvSpPr>
          <p:nvPr/>
        </p:nvSpPr>
        <p:spPr bwMode="auto">
          <a:xfrm>
            <a:off x="248464" y="462158"/>
            <a:ext cx="9814233" cy="615553"/>
          </a:xfrm>
          <a:prstGeom prst="rect">
            <a:avLst/>
          </a:prstGeom>
          <a:solidFill>
            <a:srgbClr val="4A1900">
              <a:alpha val="70195"/>
            </a:srgbClr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400" b="1" i="1" dirty="0">
                <a:solidFill>
                  <a:schemeClr val="accent3"/>
                </a:solidFill>
                <a:latin typeface="Times New Roman" charset="0"/>
                <a:cs typeface="Times New Roman" charset="0"/>
              </a:rPr>
              <a:t>Salinity and Drought </a:t>
            </a:r>
            <a:r>
              <a:rPr lang="en-US" sz="3400" b="1" i="1" dirty="0" smtClean="0">
                <a:solidFill>
                  <a:schemeClr val="accent3"/>
                </a:solidFill>
                <a:latin typeface="Times New Roman" charset="0"/>
                <a:cs typeface="Times New Roman" charset="0"/>
              </a:rPr>
              <a:t>Tolerance - UC Davis Professor    </a:t>
            </a:r>
            <a:endParaRPr lang="en-US" sz="3400" b="1" i="1" dirty="0">
              <a:solidFill>
                <a:schemeClr val="accent3"/>
              </a:solidFill>
              <a:latin typeface="Times New Roman" charset="0"/>
              <a:cs typeface="Times New Roman" charset="0"/>
            </a:endParaRPr>
          </a:p>
        </p:txBody>
      </p:sp>
      <p:grpSp>
        <p:nvGrpSpPr>
          <p:cNvPr id="41989" name="Group 6"/>
          <p:cNvGrpSpPr>
            <a:grpSpLocks/>
          </p:cNvGrpSpPr>
          <p:nvPr/>
        </p:nvGrpSpPr>
        <p:grpSpPr bwMode="auto">
          <a:xfrm>
            <a:off x="9467251" y="6002338"/>
            <a:ext cx="782240" cy="850900"/>
            <a:chOff x="5301" y="3784"/>
            <a:chExt cx="438" cy="536"/>
          </a:xfrm>
        </p:grpSpPr>
        <p:pic>
          <p:nvPicPr>
            <p:cNvPr id="41992" name="Picture 7" descr="sbclogo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42" y="3784"/>
              <a:ext cx="343" cy="358"/>
            </a:xfrm>
            <a:prstGeom prst="rect">
              <a:avLst/>
            </a:prstGeom>
            <a:noFill/>
            <a:ln w="19050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1993" name="Text Box 8"/>
            <p:cNvSpPr txBox="1">
              <a:spLocks noChangeArrowheads="1"/>
            </p:cNvSpPr>
            <p:nvPr/>
          </p:nvSpPr>
          <p:spPr bwMode="auto">
            <a:xfrm>
              <a:off x="5301" y="4165"/>
              <a:ext cx="438" cy="1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000" b="1">
                  <a:solidFill>
                    <a:srgbClr val="FFFFFF"/>
                  </a:solidFill>
                  <a:latin typeface="Times" charset="0"/>
                </a:rPr>
                <a:t>UC</a:t>
              </a:r>
              <a:r>
                <a:rPr lang="en-US" sz="1000" b="1">
                  <a:solidFill>
                    <a:srgbClr val="FFFFFF"/>
                  </a:solidFill>
                  <a:latin typeface="Arial" charset="0"/>
                </a:rPr>
                <a:t>DAVIS</a:t>
              </a:r>
              <a:endParaRPr lang="en-US" sz="1000">
                <a:solidFill>
                  <a:srgbClr val="FFFFFF"/>
                </a:solidFill>
                <a:latin typeface="Times" charset="0"/>
              </a:endParaRP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314325" y="1437109"/>
            <a:ext cx="9558339" cy="4499570"/>
            <a:chOff x="314325" y="1602781"/>
            <a:chExt cx="9558339" cy="4499570"/>
          </a:xfrm>
        </p:grpSpPr>
        <p:grpSp>
          <p:nvGrpSpPr>
            <p:cNvPr id="4" name="Group 3"/>
            <p:cNvGrpSpPr>
              <a:grpSpLocks/>
            </p:cNvGrpSpPr>
            <p:nvPr/>
          </p:nvGrpSpPr>
          <p:grpSpPr bwMode="auto">
            <a:xfrm>
              <a:off x="5210176" y="1602781"/>
              <a:ext cx="4662488" cy="4499520"/>
              <a:chOff x="5210175" y="1676400"/>
              <a:chExt cx="4662488" cy="4498839"/>
            </a:xfrm>
            <a:noFill/>
          </p:grpSpPr>
          <p:grpSp>
            <p:nvGrpSpPr>
              <p:cNvPr id="29704" name="Group 10"/>
              <p:cNvGrpSpPr>
                <a:grpSpLocks/>
              </p:cNvGrpSpPr>
              <p:nvPr/>
            </p:nvGrpSpPr>
            <p:grpSpPr bwMode="auto">
              <a:xfrm>
                <a:off x="5210175" y="1676400"/>
                <a:ext cx="4662488" cy="3771843"/>
                <a:chOff x="4648200" y="2438400"/>
                <a:chExt cx="4343400" cy="4069644"/>
              </a:xfrm>
              <a:grpFill/>
            </p:grpSpPr>
            <p:pic>
              <p:nvPicPr>
                <p:cNvPr id="29706" name="Picture 20" descr="water1 wt"/>
                <p:cNvPicPr>
                  <a:picLocks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58818" r="633"/>
                <a:stretch>
                  <a:fillRect/>
                </a:stretch>
              </p:blipFill>
              <p:spPr bwMode="auto">
                <a:xfrm>
                  <a:off x="4648200" y="2438400"/>
                  <a:ext cx="1828800" cy="3455988"/>
                </a:xfrm>
                <a:prstGeom prst="rect">
                  <a:avLst/>
                </a:prstGeom>
                <a:grpFill/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extLst/>
              </p:spPr>
            </p:pic>
            <p:pic>
              <p:nvPicPr>
                <p:cNvPr id="29707" name="Picture 21" descr="4-24"/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0292" t="2156" r="11897"/>
                <a:stretch>
                  <a:fillRect/>
                </a:stretch>
              </p:blipFill>
              <p:spPr bwMode="auto">
                <a:xfrm>
                  <a:off x="6477000" y="2438400"/>
                  <a:ext cx="2514600" cy="3457575"/>
                </a:xfrm>
                <a:prstGeom prst="rect">
                  <a:avLst/>
                </a:prstGeom>
                <a:grpFill/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extLst/>
              </p:spPr>
            </p:pic>
            <p:sp>
              <p:nvSpPr>
                <p:cNvPr id="29708" name="TextBox 10"/>
                <p:cNvSpPr txBox="1">
                  <a:spLocks noChangeArrowheads="1"/>
                </p:cNvSpPr>
                <p:nvPr/>
              </p:nvSpPr>
              <p:spPr bwMode="auto">
                <a:xfrm>
                  <a:off x="5212557" y="5943599"/>
                  <a:ext cx="2843646" cy="564445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  <a:cs typeface="ＭＳ Ｐゴシック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9pPr>
                </a:lstStyle>
                <a:p>
                  <a:pPr algn="ctr">
                    <a:defRPr/>
                  </a:pPr>
                  <a:r>
                    <a:rPr lang="en-US" sz="1400" dirty="0" smtClean="0">
                      <a:solidFill>
                        <a:srgbClr val="22228B"/>
                      </a:solidFill>
                      <a:latin typeface="Arial" charset="0"/>
                    </a:rPr>
                    <a:t>Wild type	               IPT gene</a:t>
                  </a:r>
                </a:p>
                <a:p>
                  <a:pPr algn="ctr">
                    <a:defRPr/>
                  </a:pPr>
                  <a:r>
                    <a:rPr lang="en-US" sz="1400" dirty="0" smtClean="0">
                      <a:solidFill>
                        <a:srgbClr val="22228B"/>
                      </a:solidFill>
                      <a:latin typeface="Arial" charset="0"/>
                    </a:rPr>
                    <a:t>15 days drought, 7 days re-watered</a:t>
                  </a:r>
                </a:p>
              </p:txBody>
            </p:sp>
          </p:grpSp>
          <p:sp>
            <p:nvSpPr>
              <p:cNvPr id="29705" name="TextBox 14"/>
              <p:cNvSpPr txBox="1">
                <a:spLocks noChangeArrowheads="1"/>
              </p:cNvSpPr>
              <p:nvPr/>
            </p:nvSpPr>
            <p:spPr bwMode="auto">
              <a:xfrm>
                <a:off x="5723458" y="5652019"/>
                <a:ext cx="3505201" cy="523220"/>
              </a:xfrm>
              <a:prstGeom prst="rect">
                <a:avLst/>
              </a:prstGeom>
              <a:solidFill>
                <a:srgbClr val="4A1900"/>
              </a:solidFill>
              <a:ln w="9525">
                <a:solidFill>
                  <a:srgbClr val="FFFFFF"/>
                </a:solidFill>
                <a:miter lim="800000"/>
                <a:headEnd/>
                <a:tailEnd/>
              </a:ln>
              <a:extLst/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9pPr>
              </a:lstStyle>
              <a:p>
                <a:pPr algn="ctr">
                  <a:defRPr/>
                </a:pPr>
                <a:r>
                  <a:rPr lang="en-US" sz="2800" b="1" i="1" dirty="0" smtClean="0">
                    <a:solidFill>
                      <a:srgbClr val="FFFFFF"/>
                    </a:solidFill>
                    <a:latin typeface="Times New Roman"/>
                    <a:cs typeface="Times New Roman"/>
                  </a:rPr>
                  <a:t>Drought-tolerance</a:t>
                </a:r>
              </a:p>
            </p:txBody>
          </p:sp>
        </p:grpSp>
        <p:pic>
          <p:nvPicPr>
            <p:cNvPr id="41986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4325" y="1685925"/>
              <a:ext cx="4707731" cy="31575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1987" name="TextBox 6"/>
            <p:cNvSpPr txBox="1">
              <a:spLocks noChangeArrowheads="1"/>
            </p:cNvSpPr>
            <p:nvPr/>
          </p:nvSpPr>
          <p:spPr bwMode="auto">
            <a:xfrm>
              <a:off x="909043" y="4865689"/>
              <a:ext cx="3429000" cy="523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400">
                  <a:solidFill>
                    <a:srgbClr val="22228B"/>
                  </a:solidFill>
                  <a:latin typeface="Arial" charset="0"/>
                </a:rPr>
                <a:t>Wild type	                  AtNHX1</a:t>
              </a:r>
            </a:p>
            <a:p>
              <a:pPr algn="ctr" eaLnBrk="1" hangingPunct="1"/>
              <a:r>
                <a:rPr lang="en-US" sz="1400">
                  <a:solidFill>
                    <a:srgbClr val="22228B"/>
                  </a:solidFill>
                  <a:latin typeface="Arial" charset="0"/>
                </a:rPr>
                <a:t>200 mM NaCl (~1/2 sea water)</a:t>
              </a:r>
            </a:p>
          </p:txBody>
        </p:sp>
        <p:sp>
          <p:nvSpPr>
            <p:cNvPr id="41990" name="TextBox 2"/>
            <p:cNvSpPr txBox="1">
              <a:spLocks noChangeArrowheads="1"/>
            </p:cNvSpPr>
            <p:nvPr/>
          </p:nvSpPr>
          <p:spPr bwMode="auto">
            <a:xfrm>
              <a:off x="812602" y="5578476"/>
              <a:ext cx="3205757" cy="523875"/>
            </a:xfrm>
            <a:prstGeom prst="rect">
              <a:avLst/>
            </a:prstGeom>
            <a:solidFill>
              <a:srgbClr val="4A1900"/>
            </a:solidFill>
            <a:ln w="9525">
              <a:solidFill>
                <a:srgbClr val="FFFFFF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2800" b="1" i="1">
                  <a:solidFill>
                    <a:srgbClr val="FFFFFF"/>
                  </a:solidFill>
                  <a:latin typeface="Times New Roman" charset="0"/>
                  <a:cs typeface="Times New Roman" charset="0"/>
                </a:rPr>
                <a:t>Salt-tolerance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119708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009" name="Group 30"/>
          <p:cNvGrpSpPr>
            <a:grpSpLocks/>
          </p:cNvGrpSpPr>
          <p:nvPr/>
        </p:nvGrpSpPr>
        <p:grpSpPr bwMode="auto">
          <a:xfrm>
            <a:off x="1896666" y="1677988"/>
            <a:ext cx="6824068" cy="4214813"/>
            <a:chOff x="1698170" y="1772816"/>
            <a:chExt cx="5582195" cy="4157721"/>
          </a:xfrm>
        </p:grpSpPr>
        <p:pic>
          <p:nvPicPr>
            <p:cNvPr id="1027" name="Picture 3" descr="Z:\Crop science\Project specific\RMIS 6269_FP7 AMIGA\Field pictures 2013\IMG_0852.JP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49" r="2912" b="6114"/>
            <a:stretch/>
          </p:blipFill>
          <p:spPr bwMode="auto">
            <a:xfrm>
              <a:off x="1698170" y="1772816"/>
              <a:ext cx="5582195" cy="4157721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chemeClr val="accent3">
                  <a:lumMod val="60000"/>
                  <a:lumOff val="40000"/>
                </a:schemeClr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  <a:extLst/>
          </p:spPr>
        </p:pic>
        <p:cxnSp>
          <p:nvCxnSpPr>
            <p:cNvPr id="5" name="Straight Connector 4"/>
            <p:cNvCxnSpPr/>
            <p:nvPr/>
          </p:nvCxnSpPr>
          <p:spPr>
            <a:xfrm flipH="1">
              <a:off x="3275969" y="1916888"/>
              <a:ext cx="359388" cy="496420"/>
            </a:xfrm>
            <a:prstGeom prst="line">
              <a:avLst/>
            </a:prstGeom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5179555" y="1909057"/>
              <a:ext cx="289263" cy="504251"/>
            </a:xfrm>
            <a:prstGeom prst="line">
              <a:avLst/>
            </a:prstGeom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3275969" y="2413308"/>
              <a:ext cx="2192849" cy="0"/>
            </a:xfrm>
            <a:prstGeom prst="line">
              <a:avLst/>
            </a:prstGeom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flipH="1">
              <a:off x="1820888" y="3246418"/>
              <a:ext cx="1240326" cy="2478973"/>
            </a:xfrm>
            <a:prstGeom prst="line">
              <a:avLst/>
            </a:prstGeom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>
              <a:off x="5816518" y="3246418"/>
              <a:ext cx="1367426" cy="2478973"/>
            </a:xfrm>
            <a:prstGeom prst="line">
              <a:avLst/>
            </a:prstGeom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3061214" y="3246418"/>
              <a:ext cx="2755305" cy="9396"/>
            </a:xfrm>
            <a:prstGeom prst="line">
              <a:avLst/>
            </a:prstGeom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>
              <a:off x="3635357" y="1909057"/>
              <a:ext cx="1544198" cy="7830"/>
            </a:xfrm>
            <a:prstGeom prst="line">
              <a:avLst/>
            </a:prstGeom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H="1">
              <a:off x="1834036" y="5725392"/>
              <a:ext cx="5330915" cy="0"/>
            </a:xfrm>
            <a:prstGeom prst="line">
              <a:avLst/>
            </a:prstGeom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  <p:sp>
          <p:nvSpPr>
            <p:cNvPr id="33" name="TextBox 32"/>
            <p:cNvSpPr txBox="1"/>
            <p:nvPr/>
          </p:nvSpPr>
          <p:spPr>
            <a:xfrm>
              <a:off x="2926271" y="5161188"/>
              <a:ext cx="2843100" cy="637576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IE" sz="3600" b="1" dirty="0">
                  <a:solidFill>
                    <a:schemeClr val="bg1"/>
                  </a:solidFill>
                </a:rPr>
                <a:t>Non-GE Desiree</a:t>
              </a: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3803363" y="2449327"/>
              <a:ext cx="913078" cy="303803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IE" sz="1400" b="1" dirty="0">
                  <a:solidFill>
                    <a:schemeClr val="bg1"/>
                  </a:solidFill>
                </a:rPr>
                <a:t>GE Desiree</a:t>
              </a:r>
            </a:p>
          </p:txBody>
        </p:sp>
      </p:grpSp>
      <p:pic>
        <p:nvPicPr>
          <p:cNvPr id="43010" name="Picture 3" descr="amiga logo final 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6218" y="6008688"/>
            <a:ext cx="1882378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1" name="TextBox 31"/>
          <p:cNvSpPr txBox="1">
            <a:spLocks noChangeArrowheads="1"/>
          </p:cNvSpPr>
          <p:nvPr/>
        </p:nvSpPr>
        <p:spPr bwMode="auto">
          <a:xfrm>
            <a:off x="269678" y="92076"/>
            <a:ext cx="9790509" cy="1477963"/>
          </a:xfrm>
          <a:prstGeom prst="rect">
            <a:avLst/>
          </a:prstGeom>
          <a:solidFill>
            <a:srgbClr val="6EB045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IE" sz="3000" b="1" i="1">
                <a:latin typeface="Times New Roman" charset="0"/>
                <a:cs typeface="Times New Roman" charset="0"/>
              </a:rPr>
              <a:t>2013 GE potato field study – Ireland </a:t>
            </a:r>
          </a:p>
          <a:p>
            <a:pPr algn="ctr" eaLnBrk="1" hangingPunct="1"/>
            <a:r>
              <a:rPr lang="en-IE" sz="3000" b="1" i="1">
                <a:latin typeface="Times New Roman" charset="0"/>
                <a:cs typeface="Times New Roman" charset="0"/>
              </a:rPr>
              <a:t>Desiree potato variety, highly susceptible to late blight, engineered with gene from wild potato variety  </a:t>
            </a:r>
          </a:p>
        </p:txBody>
      </p:sp>
      <p:pic>
        <p:nvPicPr>
          <p:cNvPr id="43012" name="Picture 3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2287" y="6319838"/>
            <a:ext cx="2493169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3" name="Picture 3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8037" y="6130925"/>
            <a:ext cx="2094904" cy="64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3005" y="5954713"/>
            <a:ext cx="369689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70149252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TextBox 4"/>
          <p:cNvSpPr txBox="1">
            <a:spLocks noChangeArrowheads="1"/>
          </p:cNvSpPr>
          <p:nvPr/>
        </p:nvSpPr>
        <p:spPr bwMode="auto">
          <a:xfrm>
            <a:off x="523281" y="4300539"/>
            <a:ext cx="9347597" cy="1570037"/>
          </a:xfrm>
          <a:prstGeom prst="rect">
            <a:avLst/>
          </a:prstGeom>
          <a:solidFill>
            <a:srgbClr val="B78269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200" b="1" dirty="0" smtClean="0">
                <a:latin typeface="Times New Roman" charset="0"/>
                <a:cs typeface="Times New Roman" charset="0"/>
              </a:rPr>
              <a:t>American c</a:t>
            </a:r>
            <a:r>
              <a:rPr lang="en-US" sz="3200" b="1" i="1" dirty="0" smtClean="0">
                <a:latin typeface="Times New Roman" charset="0"/>
                <a:cs typeface="Times New Roman" charset="0"/>
              </a:rPr>
              <a:t>hestnut </a:t>
            </a:r>
            <a:r>
              <a:rPr lang="en-US" sz="3200" b="1" i="1" dirty="0">
                <a:latin typeface="Times New Roman" charset="0"/>
                <a:cs typeface="Times New Roman" charset="0"/>
              </a:rPr>
              <a:t>engineered with </a:t>
            </a:r>
            <a:r>
              <a:rPr lang="en-US" sz="3200" b="1" i="1" dirty="0" smtClean="0">
                <a:latin typeface="Times New Roman" charset="0"/>
                <a:cs typeface="Times New Roman" charset="0"/>
              </a:rPr>
              <a:t>wheat </a:t>
            </a:r>
            <a:r>
              <a:rPr lang="en-US" sz="3200" b="1" i="1" dirty="0">
                <a:latin typeface="Times New Roman" charset="0"/>
                <a:cs typeface="Times New Roman" charset="0"/>
              </a:rPr>
              <a:t>gene prevents cankers from forming; replanted with $104K raised through crowd </a:t>
            </a:r>
            <a:r>
              <a:rPr lang="en-US" sz="3200" b="1" i="1" dirty="0" smtClean="0">
                <a:latin typeface="Times New Roman" charset="0"/>
                <a:cs typeface="Times New Roman" charset="0"/>
              </a:rPr>
              <a:t>funding </a:t>
            </a:r>
            <a:endParaRPr lang="en-US" sz="3200" b="1" i="1" dirty="0">
              <a:latin typeface="Times New Roman" charset="0"/>
              <a:cs typeface="Times New Roman" charset="0"/>
            </a:endParaRPr>
          </a:p>
        </p:txBody>
      </p:sp>
      <p:pic>
        <p:nvPicPr>
          <p:cNvPr id="5" name="Picture 4" descr="CCFA  Chestnuts (34)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8334" y="350839"/>
            <a:ext cx="5588198" cy="3741737"/>
          </a:xfrm>
          <a:prstGeom prst="rect">
            <a:avLst/>
          </a:prstGeom>
          <a:ln>
            <a:solidFill>
              <a:srgbClr val="000000"/>
            </a:solidFill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  <p:pic>
        <p:nvPicPr>
          <p:cNvPr id="6" name="Picture 5" descr="CCFA  Chestnuts (11)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09818" y="573089"/>
            <a:ext cx="2212776" cy="3303587"/>
          </a:xfrm>
          <a:prstGeom prst="rect">
            <a:avLst/>
          </a:prstGeom>
          <a:ln>
            <a:solidFill>
              <a:srgbClr val="000000"/>
            </a:solidFill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  <p:sp>
        <p:nvSpPr>
          <p:cNvPr id="44036" name="TextBox 1"/>
          <p:cNvSpPr txBox="1">
            <a:spLocks noChangeArrowheads="1"/>
          </p:cNvSpPr>
          <p:nvPr/>
        </p:nvSpPr>
        <p:spPr bwMode="auto">
          <a:xfrm>
            <a:off x="3011091" y="6350000"/>
            <a:ext cx="695622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i="1">
                <a:latin typeface="Times" charset="0"/>
              </a:rPr>
              <a:t>http://www.newscientist.com/article/dn25644-american-chestnut</a:t>
            </a:r>
          </a:p>
        </p:txBody>
      </p:sp>
      <p:pic>
        <p:nvPicPr>
          <p:cNvPr id="44037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9447" y="6049963"/>
            <a:ext cx="367903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76051748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4238" y="5954713"/>
            <a:ext cx="368300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586" name="Rectangle 3"/>
          <p:cNvSpPr>
            <a:spLocks noChangeArrowheads="1"/>
          </p:cNvSpPr>
          <p:nvPr/>
        </p:nvSpPr>
        <p:spPr bwMode="auto">
          <a:xfrm>
            <a:off x="9172575" y="4578350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67587" name="Rectangle 4"/>
          <p:cNvSpPr>
            <a:spLocks noChangeArrowheads="1"/>
          </p:cNvSpPr>
          <p:nvPr/>
        </p:nvSpPr>
        <p:spPr bwMode="auto">
          <a:xfrm>
            <a:off x="8713788" y="1858963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67588" name="Text Box 5"/>
          <p:cNvSpPr txBox="1">
            <a:spLocks noChangeArrowheads="1"/>
          </p:cNvSpPr>
          <p:nvPr/>
        </p:nvSpPr>
        <p:spPr bwMode="auto">
          <a:xfrm>
            <a:off x="296863" y="6308725"/>
            <a:ext cx="93757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r"/>
            <a:r>
              <a:rPr lang="en-US" sz="1000" i="1">
                <a:latin typeface="Times New Roman" charset="0"/>
              </a:rPr>
              <a:t>SOURCE: </a:t>
            </a:r>
            <a:r>
              <a:rPr lang="ja-JP" altLang="en-US" sz="1000" i="1">
                <a:latin typeface="Times New Roman" charset="0"/>
              </a:rPr>
              <a:t>“</a:t>
            </a:r>
            <a:r>
              <a:rPr lang="en-US" altLang="ja-JP" sz="1000" i="1">
                <a:latin typeface="Times New Roman" charset="0"/>
              </a:rPr>
              <a:t>Scientists create 'no tears' onions</a:t>
            </a:r>
            <a:r>
              <a:rPr lang="ja-JP" altLang="en-US" sz="1000" i="1">
                <a:latin typeface="Times New Roman" charset="0"/>
              </a:rPr>
              <a:t>”</a:t>
            </a:r>
            <a:r>
              <a:rPr lang="en-US" altLang="ja-JP" sz="1000" i="1">
                <a:latin typeface="Times New Roman" charset="0"/>
              </a:rPr>
              <a:t>, Herald and Weekly Times, 2/1/08</a:t>
            </a:r>
          </a:p>
          <a:p>
            <a:pPr algn="r"/>
            <a:r>
              <a:rPr lang="en-US" sz="1000" i="1">
                <a:latin typeface="Times New Roman" charset="0"/>
              </a:rPr>
              <a:t>http://www.checkbiotech.org/green_News_Genetics.aspx?Name=genetics&amp;infoId=16834</a:t>
            </a:r>
            <a:endParaRPr lang="en-US"/>
          </a:p>
        </p:txBody>
      </p:sp>
      <p:pic>
        <p:nvPicPr>
          <p:cNvPr id="67589" name="Picture 6" descr="cut onio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340350" cy="4811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590" name="Text Box 7"/>
          <p:cNvSpPr txBox="1">
            <a:spLocks noChangeArrowheads="1"/>
          </p:cNvSpPr>
          <p:nvPr/>
        </p:nvSpPr>
        <p:spPr bwMode="auto">
          <a:xfrm>
            <a:off x="4548188" y="2552700"/>
            <a:ext cx="5091112" cy="1752600"/>
          </a:xfrm>
          <a:prstGeom prst="rect">
            <a:avLst/>
          </a:prstGeom>
          <a:solidFill>
            <a:srgbClr val="F8D05C"/>
          </a:solidFill>
          <a:ln w="19050" cmpd="sng">
            <a:solidFill>
              <a:srgbClr val="4A19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/>
            <a:r>
              <a:rPr lang="en-US" sz="3600" b="1" i="1" dirty="0">
                <a:solidFill>
                  <a:srgbClr val="4A1900"/>
                </a:solidFill>
                <a:latin typeface="Times New Roman" charset="0"/>
              </a:rPr>
              <a:t>Tear-free onion developed by turning off tear-inducing enzyme</a:t>
            </a:r>
            <a:endParaRPr lang="en-US" sz="3600" dirty="0">
              <a:solidFill>
                <a:srgbClr val="4A1900"/>
              </a:solidFill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8440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824" y="-19050"/>
            <a:ext cx="9692282" cy="54895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082" name="TextBox 1"/>
          <p:cNvSpPr txBox="1">
            <a:spLocks noChangeArrowheads="1"/>
          </p:cNvSpPr>
          <p:nvPr/>
        </p:nvSpPr>
        <p:spPr bwMode="auto">
          <a:xfrm>
            <a:off x="507207" y="5478658"/>
            <a:ext cx="9297591" cy="1384995"/>
          </a:xfrm>
          <a:prstGeom prst="rect">
            <a:avLst/>
          </a:prstGeom>
          <a:solidFill>
            <a:srgbClr val="C4522D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800" b="1" i="1">
                <a:latin typeface="Times" charset="0"/>
                <a:cs typeface="Times" charset="0"/>
              </a:rPr>
              <a:t>High anthocyanin purple GE tomatoes protect against cardiovascular disease and certain cancers. Diets with 10% purple tomatoes increased lifespan of cancer-prone mice </a:t>
            </a:r>
          </a:p>
        </p:txBody>
      </p:sp>
    </p:spTree>
    <p:extLst>
      <p:ext uri="{BB962C8B-B14F-4D97-AF65-F5344CB8AC3E}">
        <p14:creationId xmlns:p14="http://schemas.microsoft.com/office/powerpoint/2010/main" val="2182976146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1" descr="flower fruit veggie coll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9492" y="3821827"/>
            <a:ext cx="5342512" cy="30361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6" descr="96c0783-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8824" y="-360"/>
            <a:ext cx="2008025" cy="3324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2" descr="DSCN008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311338"/>
            <a:ext cx="5043479" cy="3546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3" descr="_DSC231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51769" flipH="1">
            <a:off x="4232546" y="676503"/>
            <a:ext cx="3932445" cy="2417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14" descr="green-ice--web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1078" y="-63864"/>
            <a:ext cx="2876263" cy="3902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1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3157537" cy="335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7410" name="Text Box 3"/>
          <p:cNvSpPr txBox="1">
            <a:spLocks noChangeArrowheads="1"/>
          </p:cNvSpPr>
          <p:nvPr/>
        </p:nvSpPr>
        <p:spPr bwMode="auto">
          <a:xfrm>
            <a:off x="1200150" y="3238500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/>
            <a:endParaRPr lang="en-US">
              <a:latin typeface="Times New Roman" charset="0"/>
            </a:endParaRPr>
          </a:p>
        </p:txBody>
      </p:sp>
      <p:pic>
        <p:nvPicPr>
          <p:cNvPr id="17413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5513" y="5972175"/>
            <a:ext cx="327025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4" name="WordArt 8" descr="Narrow vertical"/>
          <p:cNvSpPr>
            <a:spLocks noChangeArrowheads="1" noChangeShapeType="1" noTextEdit="1"/>
          </p:cNvSpPr>
          <p:nvPr/>
        </p:nvSpPr>
        <p:spPr bwMode="auto">
          <a:xfrm>
            <a:off x="401638" y="347663"/>
            <a:ext cx="9305925" cy="1089025"/>
          </a:xfrm>
          <a:prstGeom prst="rect">
            <a:avLst/>
          </a:prstGeom>
        </p:spPr>
        <p:txBody>
          <a:bodyPr wrap="none" fromWordArt="1">
            <a:prstTxWarp prst="textCurveUp">
              <a:avLst>
                <a:gd name="adj" fmla="val 40356"/>
              </a:avLst>
            </a:prstTxWarp>
          </a:bodyPr>
          <a:lstStyle/>
          <a:p>
            <a:pPr algn="ctr"/>
            <a:endParaRPr lang="en-US" sz="4000" kern="10">
              <a:ln w="12700">
                <a:solidFill>
                  <a:srgbClr val="000000"/>
                </a:solidFill>
                <a:round/>
                <a:headEnd/>
                <a:tailEnd/>
              </a:ln>
              <a:pattFill prst="dashHorz">
                <a:fgClr>
                  <a:srgbClr val="808080"/>
                </a:fgClr>
                <a:bgClr>
                  <a:srgbClr val="FFFF00"/>
                </a:bgClr>
              </a:pattFill>
              <a:effectLst>
                <a:outerShdw blurRad="63500" dist="46662" dir="2115817" algn="ctr" rotWithShape="0">
                  <a:srgbClr val="000000">
                    <a:alpha val="79999"/>
                  </a:srgbClr>
                </a:outerShdw>
              </a:effectLst>
              <a:latin typeface="Arial Black"/>
              <a:ea typeface="Arial Black"/>
              <a:cs typeface="Arial Black"/>
            </a:endParaRPr>
          </a:p>
          <a:p>
            <a:pPr algn="ctr"/>
            <a:endParaRPr lang="en-US" sz="4000" kern="10">
              <a:ln w="12700">
                <a:solidFill>
                  <a:srgbClr val="000000"/>
                </a:solidFill>
                <a:round/>
                <a:headEnd/>
                <a:tailEnd/>
              </a:ln>
              <a:pattFill prst="dashHorz">
                <a:fgClr>
                  <a:srgbClr val="808080"/>
                </a:fgClr>
                <a:bgClr>
                  <a:srgbClr val="FFFF00"/>
                </a:bgClr>
              </a:pattFill>
              <a:effectLst>
                <a:outerShdw blurRad="63500" dist="46662" dir="2115817" algn="ctr" rotWithShape="0">
                  <a:srgbClr val="000000">
                    <a:alpha val="79999"/>
                  </a:srgbClr>
                </a:outerShdw>
              </a:effectLst>
              <a:latin typeface="Arial Black"/>
              <a:ea typeface="Arial Black"/>
              <a:cs typeface="Arial Black"/>
            </a:endParaRPr>
          </a:p>
        </p:txBody>
      </p:sp>
      <p:sp>
        <p:nvSpPr>
          <p:cNvPr id="16" name="Text Box 17"/>
          <p:cNvSpPr txBox="1">
            <a:spLocks noChangeArrowheads="1"/>
          </p:cNvSpPr>
          <p:nvPr/>
        </p:nvSpPr>
        <p:spPr bwMode="auto">
          <a:xfrm>
            <a:off x="1518282" y="3353510"/>
            <a:ext cx="7155818" cy="1077218"/>
          </a:xfrm>
          <a:prstGeom prst="rect">
            <a:avLst/>
          </a:prstGeom>
          <a:solidFill>
            <a:srgbClr val="EFF9FF"/>
          </a:solidFill>
          <a:ln w="635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200" b="1" dirty="0" smtClean="0">
                <a:solidFill>
                  <a:srgbClr val="22228B"/>
                </a:solidFill>
                <a:latin typeface="Tahoma" charset="0"/>
              </a:rPr>
              <a:t>How does the U.S. regulate GE crops and foods?</a:t>
            </a:r>
            <a:endParaRPr lang="en-US" sz="3200" b="1" dirty="0">
              <a:solidFill>
                <a:srgbClr val="22228B"/>
              </a:solidFill>
              <a:latin typeface="Tahom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7505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4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7113" y="14288"/>
            <a:ext cx="327025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5012" name="Rectangle 4"/>
          <p:cNvSpPr>
            <a:spLocks noChangeArrowheads="1"/>
          </p:cNvSpPr>
          <p:nvPr/>
        </p:nvSpPr>
        <p:spPr bwMode="auto">
          <a:xfrm>
            <a:off x="498475" y="695325"/>
            <a:ext cx="9293225" cy="669925"/>
          </a:xfrm>
          <a:prstGeom prst="rect">
            <a:avLst/>
          </a:prstGeom>
          <a:solidFill>
            <a:schemeClr val="accent6">
              <a:lumMod val="50000"/>
            </a:schemeClr>
          </a:solidFill>
          <a:ln w="28575">
            <a:solidFill>
              <a:schemeClr val="accent3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solidFill>
                  <a:schemeClr val="accent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  <a:cs typeface="+mn-cs"/>
              </a:rPr>
              <a:t>Three U.S</a:t>
            </a:r>
            <a:r>
              <a:rPr lang="en-US" sz="3600" b="1" dirty="0">
                <a:solidFill>
                  <a:schemeClr val="accent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  <a:cs typeface="+mn-cs"/>
              </a:rPr>
              <a:t>. Regulatory Agencies</a:t>
            </a:r>
          </a:p>
        </p:txBody>
      </p:sp>
      <p:grpSp>
        <p:nvGrpSpPr>
          <p:cNvPr id="78851" name="Group 10"/>
          <p:cNvGrpSpPr>
            <a:grpSpLocks/>
          </p:cNvGrpSpPr>
          <p:nvPr/>
        </p:nvGrpSpPr>
        <p:grpSpPr bwMode="auto">
          <a:xfrm>
            <a:off x="188913" y="1916113"/>
            <a:ext cx="9931400" cy="1189037"/>
            <a:chOff x="119" y="1405"/>
            <a:chExt cx="6256" cy="749"/>
          </a:xfrm>
        </p:grpSpPr>
        <p:sp>
          <p:nvSpPr>
            <p:cNvPr id="555013" name="Text Box 5"/>
            <p:cNvSpPr txBox="1">
              <a:spLocks noChangeArrowheads="1"/>
            </p:cNvSpPr>
            <p:nvPr/>
          </p:nvSpPr>
          <p:spPr bwMode="auto">
            <a:xfrm>
              <a:off x="119" y="1405"/>
              <a:ext cx="1983" cy="749"/>
            </a:xfrm>
            <a:prstGeom prst="rect">
              <a:avLst/>
            </a:prstGeom>
            <a:solidFill>
              <a:srgbClr val="16165D"/>
            </a:solidFill>
            <a:ln w="9525">
              <a:noFill/>
              <a:miter lim="800000"/>
              <a:headEnd/>
              <a:tailEnd/>
            </a:ln>
            <a:effectLst>
              <a:prstShdw prst="shdw17" dist="17961" dir="2700000">
                <a:srgbClr val="5952AE">
                  <a:gamma/>
                  <a:shade val="60000"/>
                  <a:invGamma/>
                </a:srgbClr>
              </a:prstShdw>
            </a:effec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pPr algn="ctr">
                <a:spcBef>
                  <a:spcPct val="50000"/>
                </a:spcBef>
                <a:defRPr/>
              </a:pPr>
              <a:r>
                <a:rPr lang="en-US" sz="7200" b="1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+mn-cs"/>
                </a:rPr>
                <a:t>USDA</a:t>
              </a:r>
            </a:p>
          </p:txBody>
        </p:sp>
        <p:sp>
          <p:nvSpPr>
            <p:cNvPr id="555014" name="Text Box 6"/>
            <p:cNvSpPr txBox="1">
              <a:spLocks noChangeArrowheads="1"/>
            </p:cNvSpPr>
            <p:nvPr/>
          </p:nvSpPr>
          <p:spPr bwMode="auto">
            <a:xfrm>
              <a:off x="2252" y="1405"/>
              <a:ext cx="1983" cy="749"/>
            </a:xfrm>
            <a:prstGeom prst="rect">
              <a:avLst/>
            </a:prstGeom>
            <a:solidFill>
              <a:srgbClr val="16165D"/>
            </a:solidFill>
            <a:ln w="9525">
              <a:noFill/>
              <a:miter lim="800000"/>
              <a:headEnd/>
              <a:tailEnd/>
            </a:ln>
            <a:effectLst>
              <a:prstShdw prst="shdw17" dist="17961" dir="2700000">
                <a:srgbClr val="5952AE">
                  <a:gamma/>
                  <a:shade val="60000"/>
                  <a:invGamma/>
                </a:srgbClr>
              </a:prstShdw>
            </a:effec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pPr algn="ctr">
                <a:spcBef>
                  <a:spcPct val="50000"/>
                </a:spcBef>
                <a:defRPr/>
              </a:pPr>
              <a:r>
                <a:rPr lang="en-US" sz="7200" b="1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+mn-cs"/>
                </a:rPr>
                <a:t>FDA</a:t>
              </a:r>
            </a:p>
          </p:txBody>
        </p:sp>
        <p:sp>
          <p:nvSpPr>
            <p:cNvPr id="555015" name="Text Box 7"/>
            <p:cNvSpPr txBox="1">
              <a:spLocks noChangeArrowheads="1"/>
            </p:cNvSpPr>
            <p:nvPr/>
          </p:nvSpPr>
          <p:spPr bwMode="auto">
            <a:xfrm>
              <a:off x="4392" y="1405"/>
              <a:ext cx="1983" cy="749"/>
            </a:xfrm>
            <a:prstGeom prst="rect">
              <a:avLst/>
            </a:prstGeom>
            <a:solidFill>
              <a:srgbClr val="16165D"/>
            </a:solidFill>
            <a:ln w="9525">
              <a:noFill/>
              <a:miter lim="800000"/>
              <a:headEnd/>
              <a:tailEnd/>
            </a:ln>
            <a:effectLst>
              <a:prstShdw prst="shdw17" dist="17961" dir="2700000">
                <a:srgbClr val="5952AE">
                  <a:gamma/>
                  <a:shade val="60000"/>
                  <a:invGamma/>
                </a:srgbClr>
              </a:prstShdw>
            </a:effec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pPr algn="ctr">
                <a:spcBef>
                  <a:spcPct val="50000"/>
                </a:spcBef>
                <a:defRPr/>
              </a:pPr>
              <a:r>
                <a:rPr lang="en-US" sz="7200" b="1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+mn-cs"/>
                </a:rPr>
                <a:t>EPA</a:t>
              </a:r>
            </a:p>
          </p:txBody>
        </p:sp>
      </p:grpSp>
      <p:grpSp>
        <p:nvGrpSpPr>
          <p:cNvPr id="84996" name="Group 11"/>
          <p:cNvGrpSpPr>
            <a:grpSpLocks/>
          </p:cNvGrpSpPr>
          <p:nvPr/>
        </p:nvGrpSpPr>
        <p:grpSpPr bwMode="auto">
          <a:xfrm>
            <a:off x="286456" y="3461633"/>
            <a:ext cx="9880600" cy="2490787"/>
            <a:chOff x="136" y="2378"/>
            <a:chExt cx="6224" cy="1569"/>
          </a:xfrm>
          <a:solidFill>
            <a:srgbClr val="16165D"/>
          </a:solidFill>
        </p:grpSpPr>
        <p:sp>
          <p:nvSpPr>
            <p:cNvPr id="85000" name="Text Box 3"/>
            <p:cNvSpPr txBox="1">
              <a:spLocks noChangeArrowheads="1"/>
            </p:cNvSpPr>
            <p:nvPr/>
          </p:nvSpPr>
          <p:spPr bwMode="auto">
            <a:xfrm>
              <a:off x="136" y="2378"/>
              <a:ext cx="1922" cy="1551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marL="341313" indent="-341313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pPr>
                <a:buFontTx/>
                <a:buChar char="•"/>
                <a:defRPr/>
              </a:pPr>
              <a:r>
                <a:rPr lang="en-US" sz="2200" b="1" smtClean="0">
                  <a:solidFill>
                    <a:srgbClr val="FFFFFF"/>
                  </a:solidFill>
                  <a:latin typeface="Tahoma" charset="0"/>
                </a:rPr>
                <a:t>Field testing</a:t>
              </a:r>
            </a:p>
            <a:p>
              <a:pPr lvl="1">
                <a:buFontTx/>
                <a:buChar char="-"/>
                <a:defRPr/>
              </a:pPr>
              <a:r>
                <a:rPr lang="en-US" sz="2200" b="1" smtClean="0">
                  <a:solidFill>
                    <a:srgbClr val="FFFFFF"/>
                  </a:solidFill>
                  <a:latin typeface="Tahoma" charset="0"/>
                </a:rPr>
                <a:t>Permits</a:t>
              </a:r>
            </a:p>
            <a:p>
              <a:pPr lvl="1">
                <a:buFontTx/>
                <a:buChar char="-"/>
                <a:defRPr/>
              </a:pPr>
              <a:r>
                <a:rPr lang="en-US" sz="2200" b="1" smtClean="0">
                  <a:solidFill>
                    <a:srgbClr val="FFFFFF"/>
                  </a:solidFill>
                  <a:latin typeface="Tahoma" charset="0"/>
                </a:rPr>
                <a:t>Notifications</a:t>
              </a:r>
            </a:p>
            <a:p>
              <a:pPr lvl="1">
                <a:defRPr/>
              </a:pPr>
              <a:endParaRPr lang="en-US" sz="2200" b="1" smtClean="0">
                <a:solidFill>
                  <a:srgbClr val="FFFFFF"/>
                </a:solidFill>
                <a:latin typeface="Tahoma" charset="0"/>
              </a:endParaRPr>
            </a:p>
            <a:p>
              <a:pPr>
                <a:buFontTx/>
                <a:buChar char="•"/>
                <a:defRPr/>
              </a:pPr>
              <a:r>
                <a:rPr lang="en-US" sz="2200" b="1" smtClean="0">
                  <a:solidFill>
                    <a:srgbClr val="FFFFFF"/>
                  </a:solidFill>
                  <a:latin typeface="Tahoma" charset="0"/>
                </a:rPr>
                <a:t>Determination of</a:t>
              </a:r>
            </a:p>
            <a:p>
              <a:pPr>
                <a:defRPr/>
              </a:pPr>
              <a:r>
                <a:rPr lang="en-US" sz="2200" b="1" smtClean="0">
                  <a:solidFill>
                    <a:srgbClr val="FFFFFF"/>
                  </a:solidFill>
                  <a:latin typeface="Tahoma" charset="0"/>
                </a:rPr>
                <a:t>	non-regulated status</a:t>
              </a:r>
            </a:p>
          </p:txBody>
        </p:sp>
        <p:sp>
          <p:nvSpPr>
            <p:cNvPr id="85001" name="Text Box 8"/>
            <p:cNvSpPr txBox="1">
              <a:spLocks noChangeArrowheads="1"/>
            </p:cNvSpPr>
            <p:nvPr/>
          </p:nvSpPr>
          <p:spPr bwMode="auto">
            <a:xfrm>
              <a:off x="2511" y="2378"/>
              <a:ext cx="1457" cy="709"/>
            </a:xfrm>
            <a:prstGeom prst="rect">
              <a:avLst/>
            </a:prstGeom>
            <a:grpFill/>
            <a:ln w="28575">
              <a:solidFill>
                <a:srgbClr val="FFFFCC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 marL="341313" indent="-341313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pPr>
                <a:buFontTx/>
                <a:buChar char="•"/>
                <a:defRPr/>
              </a:pPr>
              <a:r>
                <a:rPr lang="en-US" sz="2200" b="1" smtClean="0">
                  <a:solidFill>
                    <a:srgbClr val="FFFFFF"/>
                  </a:solidFill>
                  <a:latin typeface="Tahoma" charset="0"/>
                </a:rPr>
                <a:t>Food safety</a:t>
              </a:r>
            </a:p>
            <a:p>
              <a:pPr lvl="1">
                <a:defRPr/>
              </a:pPr>
              <a:endParaRPr lang="en-US" sz="2200" b="1" smtClean="0">
                <a:solidFill>
                  <a:srgbClr val="FFFFFF"/>
                </a:solidFill>
                <a:latin typeface="Tahoma" charset="0"/>
              </a:endParaRPr>
            </a:p>
            <a:p>
              <a:pPr>
                <a:buFontTx/>
                <a:buChar char="•"/>
                <a:defRPr/>
              </a:pPr>
              <a:r>
                <a:rPr lang="en-US" sz="2200" b="1" smtClean="0">
                  <a:solidFill>
                    <a:srgbClr val="FFFFFF"/>
                  </a:solidFill>
                  <a:latin typeface="Tahoma" charset="0"/>
                </a:rPr>
                <a:t>Feed safety</a:t>
              </a:r>
            </a:p>
          </p:txBody>
        </p:sp>
        <p:sp>
          <p:nvSpPr>
            <p:cNvPr id="85002" name="Text Box 9"/>
            <p:cNvSpPr txBox="1">
              <a:spLocks noChangeArrowheads="1"/>
            </p:cNvSpPr>
            <p:nvPr/>
          </p:nvSpPr>
          <p:spPr bwMode="auto">
            <a:xfrm>
              <a:off x="4409" y="2394"/>
              <a:ext cx="1951" cy="1553"/>
            </a:xfrm>
            <a:prstGeom prst="rect">
              <a:avLst/>
            </a:prstGeom>
            <a:grpFill/>
            <a:ln w="28575">
              <a:solidFill>
                <a:srgbClr val="FFFFCC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 marL="341313" indent="-341313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pPr>
                <a:buFontTx/>
                <a:buChar char="•"/>
                <a:defRPr/>
              </a:pPr>
              <a:r>
                <a:rPr lang="en-US" sz="2200" b="1" smtClean="0">
                  <a:solidFill>
                    <a:srgbClr val="FFFFFF"/>
                  </a:solidFill>
                  <a:latin typeface="Tahoma" charset="0"/>
                </a:rPr>
                <a:t>Pesticidal plants</a:t>
              </a:r>
            </a:p>
            <a:p>
              <a:pPr lvl="1">
                <a:buFontTx/>
                <a:buChar char="-"/>
                <a:defRPr/>
              </a:pPr>
              <a:r>
                <a:rPr lang="en-US" sz="2200" b="1" smtClean="0">
                  <a:solidFill>
                    <a:srgbClr val="FFFFFF"/>
                  </a:solidFill>
                  <a:latin typeface="Tahoma" charset="0"/>
                </a:rPr>
                <a:t>tolerance exemption</a:t>
              </a:r>
            </a:p>
            <a:p>
              <a:pPr lvl="1">
                <a:buFontTx/>
                <a:buChar char="-"/>
                <a:defRPr/>
              </a:pPr>
              <a:r>
                <a:rPr lang="en-US" sz="2200" b="1" smtClean="0">
                  <a:solidFill>
                    <a:srgbClr val="FFFFFF"/>
                  </a:solidFill>
                  <a:latin typeface="Tahoma" charset="0"/>
                </a:rPr>
                <a:t>registrations</a:t>
              </a:r>
            </a:p>
            <a:p>
              <a:pPr lvl="1">
                <a:defRPr/>
              </a:pPr>
              <a:endParaRPr lang="en-US" sz="2200" b="1" smtClean="0">
                <a:solidFill>
                  <a:srgbClr val="FFFFFF"/>
                </a:solidFill>
                <a:latin typeface="Tahoma" charset="0"/>
              </a:endParaRPr>
            </a:p>
            <a:p>
              <a:pPr>
                <a:buFontTx/>
                <a:buChar char="•"/>
                <a:defRPr/>
              </a:pPr>
              <a:r>
                <a:rPr lang="en-US" sz="2200" b="1" smtClean="0">
                  <a:solidFill>
                    <a:srgbClr val="FFFFFF"/>
                  </a:solidFill>
                  <a:latin typeface="Tahoma" charset="0"/>
                </a:rPr>
                <a:t>Herbicide registration</a:t>
              </a:r>
            </a:p>
          </p:txBody>
        </p:sp>
      </p:grpSp>
      <p:sp>
        <p:nvSpPr>
          <p:cNvPr id="217100" name="Text Box 12"/>
          <p:cNvSpPr txBox="1">
            <a:spLocks noChangeArrowheads="1"/>
          </p:cNvSpPr>
          <p:nvPr/>
        </p:nvSpPr>
        <p:spPr bwMode="auto">
          <a:xfrm>
            <a:off x="246063" y="6154738"/>
            <a:ext cx="2990850" cy="527050"/>
          </a:xfrm>
          <a:prstGeom prst="rect">
            <a:avLst/>
          </a:prstGeom>
          <a:solidFill>
            <a:srgbClr val="16165D"/>
          </a:solidFill>
          <a:ln w="38100">
            <a:solidFill>
              <a:schemeClr val="bg1"/>
            </a:solidFill>
            <a:miter lim="800000"/>
            <a:headEnd/>
            <a:tailEnd/>
          </a:ln>
          <a:effectLst>
            <a:prstShdw prst="shdw17" dist="17961" dir="2700000">
              <a:schemeClr val="bg1">
                <a:gamma/>
                <a:shade val="60000"/>
                <a:invGamma/>
                <a:alpha val="74998"/>
              </a:schemeClr>
            </a:prst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600">
                <a:solidFill>
                  <a:schemeClr val="bg1"/>
                </a:solidFill>
                <a:latin typeface="Tahoma" charset="0"/>
                <a:cs typeface="+mn-cs"/>
              </a:rPr>
              <a:t>Plant pest?</a:t>
            </a:r>
          </a:p>
        </p:txBody>
      </p:sp>
      <p:sp>
        <p:nvSpPr>
          <p:cNvPr id="217101" name="Text Box 13"/>
          <p:cNvSpPr txBox="1">
            <a:spLocks noChangeArrowheads="1"/>
          </p:cNvSpPr>
          <p:nvPr/>
        </p:nvSpPr>
        <p:spPr bwMode="auto">
          <a:xfrm>
            <a:off x="3648075" y="6140450"/>
            <a:ext cx="2990850" cy="527050"/>
          </a:xfrm>
          <a:prstGeom prst="rect">
            <a:avLst/>
          </a:prstGeom>
          <a:solidFill>
            <a:srgbClr val="16165D"/>
          </a:solidFill>
          <a:ln w="38100">
            <a:solidFill>
              <a:schemeClr val="bg1"/>
            </a:solidFill>
            <a:miter lim="800000"/>
            <a:headEnd/>
            <a:tailEnd/>
          </a:ln>
          <a:effectLst>
            <a:prstShdw prst="shdw17" dist="17961" dir="2700000">
              <a:schemeClr val="bg1">
                <a:gamma/>
                <a:shade val="60000"/>
                <a:invGamma/>
                <a:alpha val="74998"/>
              </a:schemeClr>
            </a:prst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600" dirty="0">
                <a:solidFill>
                  <a:schemeClr val="bg1"/>
                </a:solidFill>
                <a:latin typeface="Tahoma" charset="0"/>
                <a:cs typeface="+mn-cs"/>
              </a:rPr>
              <a:t>Danger to people?</a:t>
            </a:r>
          </a:p>
        </p:txBody>
      </p:sp>
      <p:sp>
        <p:nvSpPr>
          <p:cNvPr id="217102" name="Text Box 14"/>
          <p:cNvSpPr txBox="1">
            <a:spLocks noChangeArrowheads="1"/>
          </p:cNvSpPr>
          <p:nvPr/>
        </p:nvSpPr>
        <p:spPr bwMode="auto">
          <a:xfrm>
            <a:off x="6865938" y="6153150"/>
            <a:ext cx="3335337" cy="527050"/>
          </a:xfrm>
          <a:prstGeom prst="rect">
            <a:avLst/>
          </a:prstGeom>
          <a:solidFill>
            <a:srgbClr val="16165D"/>
          </a:solidFill>
          <a:ln w="38100">
            <a:solidFill>
              <a:schemeClr val="bg1"/>
            </a:solidFill>
            <a:miter lim="800000"/>
            <a:headEnd/>
            <a:tailEnd/>
          </a:ln>
          <a:effectLst>
            <a:prstShdw prst="shdw17" dist="17961" dir="2700000">
              <a:schemeClr val="bg1">
                <a:gamma/>
                <a:shade val="60000"/>
                <a:invGamma/>
                <a:alpha val="74998"/>
              </a:schemeClr>
            </a:prst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600">
                <a:solidFill>
                  <a:schemeClr val="bg1"/>
                </a:solidFill>
                <a:latin typeface="Tahoma" charset="0"/>
                <a:cs typeface="+mn-cs"/>
              </a:rPr>
              <a:t>Risk to environment?</a:t>
            </a:r>
          </a:p>
        </p:txBody>
      </p:sp>
    </p:spTree>
    <p:extLst>
      <p:ext uri="{BB962C8B-B14F-4D97-AF65-F5344CB8AC3E}">
        <p14:creationId xmlns:p14="http://schemas.microsoft.com/office/powerpoint/2010/main" val="1441749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7682" name="Text Box 2"/>
          <p:cNvSpPr txBox="1">
            <a:spLocks noChangeArrowheads="1"/>
          </p:cNvSpPr>
          <p:nvPr/>
        </p:nvSpPr>
        <p:spPr bwMode="auto">
          <a:xfrm>
            <a:off x="874891" y="484663"/>
            <a:ext cx="8841317" cy="584776"/>
          </a:xfrm>
          <a:prstGeom prst="rect">
            <a:avLst/>
          </a:prstGeom>
          <a:solidFill>
            <a:srgbClr val="EFF9FF"/>
          </a:solidFill>
          <a:ln>
            <a:solidFill>
              <a:srgbClr val="16165D"/>
            </a:solidFill>
          </a:ln>
          <a:effectLst/>
          <a:extLst/>
        </p:spPr>
        <p:txBody>
          <a:bodyPr wrap="square">
            <a:spAutoFit/>
          </a:bodyPr>
          <a:lstStyle/>
          <a:p>
            <a:r>
              <a:rPr lang="en-US" sz="3200" b="1" i="0" dirty="0" smtClean="0">
                <a:solidFill>
                  <a:srgbClr val="22228B"/>
                </a:solidFill>
                <a:latin typeface="Tahoma" charset="0"/>
              </a:rPr>
              <a:t>Are they</a:t>
            </a:r>
            <a:r>
              <a:rPr lang="en-US" sz="3200" b="1" i="0" dirty="0" smtClean="0">
                <a:solidFill>
                  <a:srgbClr val="22228B"/>
                </a:solidFill>
                <a:effectLst/>
                <a:latin typeface="Tahoma" charset="0"/>
              </a:rPr>
              <a:t> as safe </a:t>
            </a:r>
            <a:r>
              <a:rPr lang="en-US" sz="3200" b="1" i="0" dirty="0">
                <a:solidFill>
                  <a:srgbClr val="22228B"/>
                </a:solidFill>
                <a:effectLst/>
                <a:latin typeface="Tahoma" charset="0"/>
              </a:rPr>
              <a:t>as </a:t>
            </a:r>
            <a:r>
              <a:rPr lang="en-US" sz="3200" b="1" i="0" dirty="0" smtClean="0">
                <a:solidFill>
                  <a:srgbClr val="22228B"/>
                </a:solidFill>
                <a:effectLst/>
                <a:latin typeface="Tahoma" charset="0"/>
              </a:rPr>
              <a:t>conventional foods?</a:t>
            </a:r>
            <a:endParaRPr lang="en-US" sz="3200" b="1" i="0" dirty="0">
              <a:solidFill>
                <a:srgbClr val="22228B"/>
              </a:solidFill>
              <a:effectLst/>
              <a:latin typeface="Tahoma" charset="0"/>
            </a:endParaRPr>
          </a:p>
        </p:txBody>
      </p:sp>
      <p:pic>
        <p:nvPicPr>
          <p:cNvPr id="96768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1875" y="6073775"/>
            <a:ext cx="327025" cy="73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67684" name="Group 4"/>
          <p:cNvGrpSpPr>
            <a:grpSpLocks/>
          </p:cNvGrpSpPr>
          <p:nvPr/>
        </p:nvGrpSpPr>
        <p:grpSpPr bwMode="auto">
          <a:xfrm>
            <a:off x="226484" y="1402646"/>
            <a:ext cx="9848851" cy="2789238"/>
            <a:chOff x="211" y="224"/>
            <a:chExt cx="6204" cy="1757"/>
          </a:xfrm>
        </p:grpSpPr>
        <p:sp>
          <p:nvSpPr>
            <p:cNvPr id="967685" name="Text Box 5"/>
            <p:cNvSpPr txBox="1">
              <a:spLocks noChangeArrowheads="1"/>
            </p:cNvSpPr>
            <p:nvPr/>
          </p:nvSpPr>
          <p:spPr bwMode="auto">
            <a:xfrm>
              <a:off x="1056" y="224"/>
              <a:ext cx="4392" cy="657"/>
            </a:xfrm>
            <a:prstGeom prst="rect">
              <a:avLst/>
            </a:prstGeom>
            <a:solidFill>
              <a:srgbClr val="EFF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lnSpc>
                  <a:spcPct val="90000"/>
                </a:lnSpc>
                <a:spcBef>
                  <a:spcPct val="80000"/>
                </a:spcBef>
              </a:pPr>
              <a:r>
                <a:rPr lang="en-US" sz="3200" b="1" i="0" dirty="0" smtClean="0">
                  <a:solidFill>
                    <a:srgbClr val="22228B"/>
                  </a:solidFill>
                  <a:effectLst/>
                  <a:latin typeface="Tahoma" charset="0"/>
                </a:rPr>
                <a:t>This is based on the concept </a:t>
              </a:r>
              <a:r>
                <a:rPr lang="en-US" sz="3200" b="1" i="0" dirty="0">
                  <a:solidFill>
                    <a:srgbClr val="22228B"/>
                  </a:solidFill>
                  <a:effectLst/>
                  <a:latin typeface="Tahoma" charset="0"/>
                </a:rPr>
                <a:t>of </a:t>
              </a:r>
              <a:endParaRPr lang="en-US" sz="3200" b="1" i="0" dirty="0" smtClean="0">
                <a:solidFill>
                  <a:srgbClr val="22228B"/>
                </a:solidFill>
                <a:effectLst/>
                <a:latin typeface="Tahoma" charset="0"/>
              </a:endParaRPr>
            </a:p>
            <a:p>
              <a:pPr>
                <a:lnSpc>
                  <a:spcPct val="90000"/>
                </a:lnSpc>
                <a:spcBef>
                  <a:spcPts val="0"/>
                </a:spcBef>
              </a:pPr>
              <a:r>
                <a:rPr lang="en-US" sz="3600" b="1" u="sng" dirty="0" smtClean="0">
                  <a:solidFill>
                    <a:srgbClr val="000066"/>
                  </a:solidFill>
                  <a:effectLst/>
                  <a:latin typeface="Tahoma" charset="0"/>
                </a:rPr>
                <a:t>substantial equivalence</a:t>
              </a:r>
              <a:endParaRPr lang="en-US" sz="3600" b="1" u="sng" dirty="0">
                <a:solidFill>
                  <a:srgbClr val="000066"/>
                </a:solidFill>
                <a:effectLst/>
                <a:latin typeface="Tahoma" charset="0"/>
              </a:endParaRPr>
            </a:p>
          </p:txBody>
        </p:sp>
        <p:sp>
          <p:nvSpPr>
            <p:cNvPr id="967686" name="Text Box 6"/>
            <p:cNvSpPr txBox="1">
              <a:spLocks noChangeArrowheads="1"/>
            </p:cNvSpPr>
            <p:nvPr/>
          </p:nvSpPr>
          <p:spPr bwMode="auto">
            <a:xfrm>
              <a:off x="211" y="1080"/>
              <a:ext cx="6204" cy="901"/>
            </a:xfrm>
            <a:prstGeom prst="rect">
              <a:avLst/>
            </a:prstGeom>
            <a:solidFill>
              <a:srgbClr val="EFF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lnSpc>
                  <a:spcPct val="90000"/>
                </a:lnSpc>
                <a:spcBef>
                  <a:spcPct val="80000"/>
                </a:spcBef>
              </a:pPr>
              <a:r>
                <a:rPr lang="en-US" sz="3200" b="1" i="0" dirty="0">
                  <a:solidFill>
                    <a:srgbClr val="22228B"/>
                  </a:solidFill>
                  <a:effectLst/>
                  <a:latin typeface="Tahoma"/>
                  <a:cs typeface="Tahoma"/>
                </a:rPr>
                <a:t>Modified food has essentially all characteristics of </a:t>
              </a:r>
              <a:r>
                <a:rPr lang="en-US" sz="3200" b="1" i="0" dirty="0" err="1">
                  <a:solidFill>
                    <a:srgbClr val="22228B"/>
                  </a:solidFill>
                  <a:effectLst/>
                  <a:latin typeface="Tahoma"/>
                  <a:cs typeface="Tahoma"/>
                </a:rPr>
                <a:t>nonmodified</a:t>
              </a:r>
              <a:r>
                <a:rPr lang="en-US" sz="3200" b="1" i="0" dirty="0">
                  <a:solidFill>
                    <a:srgbClr val="22228B"/>
                  </a:solidFill>
                  <a:effectLst/>
                  <a:latin typeface="Tahoma"/>
                  <a:cs typeface="Tahoma"/>
                </a:rPr>
                <a:t> food with respect to food and feed </a:t>
              </a:r>
              <a:r>
                <a:rPr lang="en-US" sz="3200" b="1" i="0" dirty="0" smtClean="0">
                  <a:solidFill>
                    <a:srgbClr val="22228B"/>
                  </a:solidFill>
                  <a:effectLst/>
                  <a:latin typeface="Tahoma"/>
                  <a:cs typeface="Tahoma"/>
                </a:rPr>
                <a:t>value except for introduced trait</a:t>
              </a:r>
              <a:endParaRPr lang="en-US" sz="3200" i="0" dirty="0">
                <a:solidFill>
                  <a:srgbClr val="22228B"/>
                </a:solidFill>
                <a:effectLst/>
                <a:latin typeface="Tahoma"/>
                <a:cs typeface="Tahoma"/>
              </a:endParaRPr>
            </a:p>
          </p:txBody>
        </p:sp>
      </p:grpSp>
      <p:sp>
        <p:nvSpPr>
          <p:cNvPr id="967687" name="Text Box 7"/>
          <p:cNvSpPr txBox="1">
            <a:spLocks noChangeArrowheads="1"/>
          </p:cNvSpPr>
          <p:nvPr/>
        </p:nvSpPr>
        <p:spPr bwMode="auto">
          <a:xfrm>
            <a:off x="4724400" y="6337300"/>
            <a:ext cx="50673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i="0">
                <a:solidFill>
                  <a:srgbClr val="000066"/>
                </a:solidFill>
                <a:latin typeface="Times New Roman" charset="0"/>
              </a:rPr>
              <a:t>SOURCE: Safety of Genetically Engineered Foods: Aproaches to Assessing Unintended Health Effects 2004. Natl Acad Press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889000" y="4561968"/>
            <a:ext cx="8483600" cy="1077218"/>
          </a:xfrm>
          <a:prstGeom prst="rect">
            <a:avLst/>
          </a:prstGeom>
          <a:solidFill>
            <a:srgbClr val="EFF9FF"/>
          </a:solidFill>
          <a:ln>
            <a:solidFill>
              <a:srgbClr val="16165D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b="1" i="0" dirty="0">
                <a:solidFill>
                  <a:srgbClr val="22228B"/>
                </a:solidFill>
                <a:latin typeface="Tahoma" charset="0"/>
              </a:rPr>
              <a:t>T</a:t>
            </a:r>
            <a:r>
              <a:rPr lang="en-US" sz="3200" b="1" i="0" dirty="0" smtClean="0">
                <a:solidFill>
                  <a:srgbClr val="22228B"/>
                </a:solidFill>
                <a:latin typeface="Tahoma" charset="0"/>
              </a:rPr>
              <a:t>he </a:t>
            </a:r>
            <a:r>
              <a:rPr lang="en-US" sz="3200" b="1" i="0" dirty="0">
                <a:solidFill>
                  <a:srgbClr val="22228B"/>
                </a:solidFill>
                <a:latin typeface="Tahoma" charset="0"/>
              </a:rPr>
              <a:t>product of the introduced </a:t>
            </a:r>
            <a:r>
              <a:rPr lang="en-US" sz="3200" b="1" i="0" dirty="0" smtClean="0">
                <a:solidFill>
                  <a:srgbClr val="22228B"/>
                </a:solidFill>
                <a:latin typeface="Tahoma" charset="0"/>
              </a:rPr>
              <a:t>genetic information </a:t>
            </a:r>
            <a:r>
              <a:rPr lang="en-US" sz="3200" b="1" i="0" dirty="0">
                <a:solidFill>
                  <a:srgbClr val="22228B"/>
                </a:solidFill>
                <a:latin typeface="Tahoma" charset="0"/>
              </a:rPr>
              <a:t>is tested separately? </a:t>
            </a:r>
          </a:p>
        </p:txBody>
      </p:sp>
    </p:spTree>
    <p:extLst>
      <p:ext uri="{BB962C8B-B14F-4D97-AF65-F5344CB8AC3E}">
        <p14:creationId xmlns:p14="http://schemas.microsoft.com/office/powerpoint/2010/main" val="29809992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7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400" y="3175"/>
            <a:ext cx="10287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138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1875" y="6073775"/>
            <a:ext cx="327025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1139" name="Text Box 4"/>
          <p:cNvSpPr txBox="1">
            <a:spLocks noChangeArrowheads="1"/>
          </p:cNvSpPr>
          <p:nvPr/>
        </p:nvSpPr>
        <p:spPr bwMode="auto">
          <a:xfrm>
            <a:off x="596900" y="469900"/>
            <a:ext cx="2908300" cy="641350"/>
          </a:xfrm>
          <a:prstGeom prst="rect">
            <a:avLst/>
          </a:prstGeom>
          <a:solidFill>
            <a:srgbClr val="0000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3600" b="1" i="1">
                <a:solidFill>
                  <a:srgbClr val="FFFFCC"/>
                </a:solidFill>
                <a:latin typeface="Arial" charset="0"/>
              </a:rPr>
              <a:t>Substantial</a:t>
            </a:r>
          </a:p>
        </p:txBody>
      </p:sp>
    </p:spTree>
    <p:extLst>
      <p:ext uri="{BB962C8B-B14F-4D97-AF65-F5344CB8AC3E}">
        <p14:creationId xmlns:p14="http://schemas.microsoft.com/office/powerpoint/2010/main" val="1902531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287000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18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1875" y="6073775"/>
            <a:ext cx="327025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3187" name="Text Box 4"/>
          <p:cNvSpPr txBox="1">
            <a:spLocks noChangeArrowheads="1"/>
          </p:cNvSpPr>
          <p:nvPr/>
        </p:nvSpPr>
        <p:spPr bwMode="auto">
          <a:xfrm>
            <a:off x="368300" y="342900"/>
            <a:ext cx="2908300" cy="641350"/>
          </a:xfrm>
          <a:prstGeom prst="rect">
            <a:avLst/>
          </a:prstGeom>
          <a:solidFill>
            <a:srgbClr val="0000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3600" b="1" i="1">
                <a:solidFill>
                  <a:srgbClr val="FFFFCC"/>
                </a:solidFill>
                <a:latin typeface="Arial" charset="0"/>
              </a:rPr>
              <a:t>Substantial</a:t>
            </a:r>
          </a:p>
        </p:txBody>
      </p:sp>
    </p:spTree>
    <p:extLst>
      <p:ext uri="{BB962C8B-B14F-4D97-AF65-F5344CB8AC3E}">
        <p14:creationId xmlns:p14="http://schemas.microsoft.com/office/powerpoint/2010/main" val="1464802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1" descr="flower fruit veggie coll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9492" y="3821827"/>
            <a:ext cx="5342512" cy="30361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6" descr="96c0783-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8824" y="-360"/>
            <a:ext cx="2008025" cy="3324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2" descr="DSCN008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311338"/>
            <a:ext cx="5043479" cy="3546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3" descr="_DSC231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51769" flipH="1">
            <a:off x="4232546" y="676503"/>
            <a:ext cx="3932445" cy="2417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14" descr="green-ice--web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1078" y="-63864"/>
            <a:ext cx="2876263" cy="3902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1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3157537" cy="335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7410" name="Text Box 3"/>
          <p:cNvSpPr txBox="1">
            <a:spLocks noChangeArrowheads="1"/>
          </p:cNvSpPr>
          <p:nvPr/>
        </p:nvSpPr>
        <p:spPr bwMode="auto">
          <a:xfrm>
            <a:off x="1200150" y="3238500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/>
            <a:endParaRPr lang="en-US">
              <a:latin typeface="Times New Roman" charset="0"/>
            </a:endParaRPr>
          </a:p>
        </p:txBody>
      </p:sp>
      <p:pic>
        <p:nvPicPr>
          <p:cNvPr id="17413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5513" y="5972175"/>
            <a:ext cx="327025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4" name="WordArt 8" descr="Narrow vertical"/>
          <p:cNvSpPr>
            <a:spLocks noChangeArrowheads="1" noChangeShapeType="1" noTextEdit="1"/>
          </p:cNvSpPr>
          <p:nvPr/>
        </p:nvSpPr>
        <p:spPr bwMode="auto">
          <a:xfrm>
            <a:off x="401638" y="347663"/>
            <a:ext cx="9305925" cy="1089025"/>
          </a:xfrm>
          <a:prstGeom prst="rect">
            <a:avLst/>
          </a:prstGeom>
        </p:spPr>
        <p:txBody>
          <a:bodyPr wrap="none" fromWordArt="1">
            <a:prstTxWarp prst="textCurveUp">
              <a:avLst>
                <a:gd name="adj" fmla="val 40356"/>
              </a:avLst>
            </a:prstTxWarp>
          </a:bodyPr>
          <a:lstStyle/>
          <a:p>
            <a:pPr algn="ctr"/>
            <a:endParaRPr lang="en-US" sz="4000" kern="10">
              <a:ln w="12700">
                <a:solidFill>
                  <a:srgbClr val="000000"/>
                </a:solidFill>
                <a:round/>
                <a:headEnd/>
                <a:tailEnd/>
              </a:ln>
              <a:pattFill prst="dashHorz">
                <a:fgClr>
                  <a:srgbClr val="808080"/>
                </a:fgClr>
                <a:bgClr>
                  <a:srgbClr val="FFFF00"/>
                </a:bgClr>
              </a:pattFill>
              <a:effectLst>
                <a:outerShdw blurRad="63500" dist="46662" dir="2115817" algn="ctr" rotWithShape="0">
                  <a:srgbClr val="000000">
                    <a:alpha val="79999"/>
                  </a:srgbClr>
                </a:outerShdw>
              </a:effectLst>
              <a:latin typeface="Arial Black"/>
              <a:ea typeface="Arial Black"/>
              <a:cs typeface="Arial Black"/>
            </a:endParaRPr>
          </a:p>
          <a:p>
            <a:pPr algn="ctr"/>
            <a:endParaRPr lang="en-US" sz="4000" kern="10">
              <a:ln w="12700">
                <a:solidFill>
                  <a:srgbClr val="000000"/>
                </a:solidFill>
                <a:round/>
                <a:headEnd/>
                <a:tailEnd/>
              </a:ln>
              <a:pattFill prst="dashHorz">
                <a:fgClr>
                  <a:srgbClr val="808080"/>
                </a:fgClr>
                <a:bgClr>
                  <a:srgbClr val="FFFF00"/>
                </a:bgClr>
              </a:pattFill>
              <a:effectLst>
                <a:outerShdw blurRad="63500" dist="46662" dir="2115817" algn="ctr" rotWithShape="0">
                  <a:srgbClr val="000000">
                    <a:alpha val="79999"/>
                  </a:srgbClr>
                </a:outerShdw>
              </a:effectLst>
              <a:latin typeface="Arial Black"/>
              <a:ea typeface="Arial Black"/>
              <a:cs typeface="Arial Black"/>
            </a:endParaRPr>
          </a:p>
        </p:txBody>
      </p:sp>
      <p:sp>
        <p:nvSpPr>
          <p:cNvPr id="9227" name="Text Box 13"/>
          <p:cNvSpPr txBox="1">
            <a:spLocks noChangeArrowheads="1"/>
          </p:cNvSpPr>
          <p:nvPr/>
        </p:nvSpPr>
        <p:spPr bwMode="auto">
          <a:xfrm>
            <a:off x="625475" y="3081333"/>
            <a:ext cx="9085263" cy="1077218"/>
          </a:xfrm>
          <a:prstGeom prst="rect">
            <a:avLst/>
          </a:prstGeom>
          <a:solidFill>
            <a:srgbClr val="EFF9FF"/>
          </a:solidFill>
          <a:ln w="635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marL="465138" indent="-465138">
              <a:tabLst>
                <a:tab pos="465138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465138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tabLst>
                <a:tab pos="465138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tabLst>
                <a:tab pos="465138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tabLst>
                <a:tab pos="465138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65138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65138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65138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65138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200" b="1" dirty="0" smtClean="0">
                <a:solidFill>
                  <a:srgbClr val="000066"/>
                </a:solidFill>
                <a:latin typeface="Tahoma" charset="0"/>
              </a:rPr>
              <a:t>Background </a:t>
            </a:r>
            <a:r>
              <a:rPr lang="en-US" sz="3200" b="1" dirty="0">
                <a:solidFill>
                  <a:srgbClr val="000066"/>
                </a:solidFill>
                <a:latin typeface="Tahoma" charset="0"/>
              </a:rPr>
              <a:t>on genes, genetics, genetic  engineering </a:t>
            </a:r>
          </a:p>
        </p:txBody>
      </p:sp>
    </p:spTree>
    <p:extLst>
      <p:ext uri="{BB962C8B-B14F-4D97-AF65-F5344CB8AC3E}">
        <p14:creationId xmlns:p14="http://schemas.microsoft.com/office/powerpoint/2010/main" val="133346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338"/>
            <a:ext cx="10287000" cy="6824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7522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8375" y="5867400"/>
            <a:ext cx="327025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43627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1" descr="flower fruit veggie coll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9492" y="3821827"/>
            <a:ext cx="5342512" cy="30361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6" descr="96c0783-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8824" y="-360"/>
            <a:ext cx="2008025" cy="3324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2" descr="DSCN008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311338"/>
            <a:ext cx="5043479" cy="3546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3" descr="_DSC231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51769" flipH="1">
            <a:off x="4232546" y="676503"/>
            <a:ext cx="3932445" cy="2417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14" descr="green-ice--web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1078" y="-63864"/>
            <a:ext cx="2876263" cy="3902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1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3157537" cy="335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7410" name="Text Box 3"/>
          <p:cNvSpPr txBox="1">
            <a:spLocks noChangeArrowheads="1"/>
          </p:cNvSpPr>
          <p:nvPr/>
        </p:nvSpPr>
        <p:spPr bwMode="auto">
          <a:xfrm>
            <a:off x="1200150" y="3238500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/>
            <a:endParaRPr lang="en-US">
              <a:latin typeface="Times New Roman" charset="0"/>
            </a:endParaRPr>
          </a:p>
        </p:txBody>
      </p:sp>
      <p:pic>
        <p:nvPicPr>
          <p:cNvPr id="17413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5513" y="5972175"/>
            <a:ext cx="327025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4" name="WordArt 8" descr="Narrow vertical"/>
          <p:cNvSpPr>
            <a:spLocks noChangeArrowheads="1" noChangeShapeType="1" noTextEdit="1"/>
          </p:cNvSpPr>
          <p:nvPr/>
        </p:nvSpPr>
        <p:spPr bwMode="auto">
          <a:xfrm>
            <a:off x="401638" y="347663"/>
            <a:ext cx="9305925" cy="1089025"/>
          </a:xfrm>
          <a:prstGeom prst="rect">
            <a:avLst/>
          </a:prstGeom>
        </p:spPr>
        <p:txBody>
          <a:bodyPr wrap="none" fromWordArt="1">
            <a:prstTxWarp prst="textCurveUp">
              <a:avLst>
                <a:gd name="adj" fmla="val 40356"/>
              </a:avLst>
            </a:prstTxWarp>
          </a:bodyPr>
          <a:lstStyle/>
          <a:p>
            <a:pPr algn="ctr"/>
            <a:endParaRPr lang="en-US" sz="4000" kern="10">
              <a:ln w="12700">
                <a:solidFill>
                  <a:srgbClr val="000000"/>
                </a:solidFill>
                <a:round/>
                <a:headEnd/>
                <a:tailEnd/>
              </a:ln>
              <a:pattFill prst="dashHorz">
                <a:fgClr>
                  <a:srgbClr val="808080"/>
                </a:fgClr>
                <a:bgClr>
                  <a:srgbClr val="FFFF00"/>
                </a:bgClr>
              </a:pattFill>
              <a:effectLst>
                <a:outerShdw blurRad="63500" dist="46662" dir="2115817" algn="ctr" rotWithShape="0">
                  <a:srgbClr val="000000">
                    <a:alpha val="79999"/>
                  </a:srgbClr>
                </a:outerShdw>
              </a:effectLst>
              <a:latin typeface="Arial Black"/>
              <a:ea typeface="Arial Black"/>
              <a:cs typeface="Arial Black"/>
            </a:endParaRPr>
          </a:p>
          <a:p>
            <a:pPr algn="ctr"/>
            <a:endParaRPr lang="en-US" sz="4000" kern="10">
              <a:ln w="12700">
                <a:solidFill>
                  <a:srgbClr val="000000"/>
                </a:solidFill>
                <a:round/>
                <a:headEnd/>
                <a:tailEnd/>
              </a:ln>
              <a:pattFill prst="dashHorz">
                <a:fgClr>
                  <a:srgbClr val="808080"/>
                </a:fgClr>
                <a:bgClr>
                  <a:srgbClr val="FFFF00"/>
                </a:bgClr>
              </a:pattFill>
              <a:effectLst>
                <a:outerShdw blurRad="63500" dist="46662" dir="2115817" algn="ctr" rotWithShape="0">
                  <a:srgbClr val="000000">
                    <a:alpha val="79999"/>
                  </a:srgbClr>
                </a:outerShdw>
              </a:effectLst>
              <a:latin typeface="Arial Black"/>
              <a:ea typeface="Arial Black"/>
              <a:cs typeface="Arial Black"/>
            </a:endParaRPr>
          </a:p>
        </p:txBody>
      </p:sp>
      <p:sp>
        <p:nvSpPr>
          <p:cNvPr id="962575" name="Text Box 15"/>
          <p:cNvSpPr txBox="1">
            <a:spLocks noChangeArrowheads="1"/>
          </p:cNvSpPr>
          <p:nvPr/>
        </p:nvSpPr>
        <p:spPr bwMode="auto">
          <a:xfrm>
            <a:off x="800598" y="3265690"/>
            <a:ext cx="8834190" cy="584776"/>
          </a:xfrm>
          <a:prstGeom prst="rect">
            <a:avLst/>
          </a:prstGeom>
          <a:solidFill>
            <a:srgbClr val="EFF9FF"/>
          </a:solidFill>
          <a:ln w="635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200" b="1" dirty="0" smtClean="0">
                <a:solidFill>
                  <a:srgbClr val="22228B"/>
                </a:solidFill>
                <a:latin typeface="Tahoma" charset="0"/>
              </a:rPr>
              <a:t>What are some issues around GMO foods?</a:t>
            </a:r>
            <a:endParaRPr lang="en-US" sz="3200" b="1" dirty="0">
              <a:solidFill>
                <a:srgbClr val="22228B"/>
              </a:solidFill>
              <a:latin typeface="Tahoma" charset="0"/>
            </a:endParaRPr>
          </a:p>
        </p:txBody>
      </p:sp>
      <p:sp>
        <p:nvSpPr>
          <p:cNvPr id="962577" name="Text Box 17"/>
          <p:cNvSpPr txBox="1">
            <a:spLocks noChangeArrowheads="1"/>
          </p:cNvSpPr>
          <p:nvPr/>
        </p:nvSpPr>
        <p:spPr bwMode="auto">
          <a:xfrm>
            <a:off x="2377599" y="4083356"/>
            <a:ext cx="5305901" cy="584776"/>
          </a:xfrm>
          <a:prstGeom prst="rect">
            <a:avLst/>
          </a:prstGeom>
          <a:solidFill>
            <a:srgbClr val="EFF9FF"/>
          </a:solidFill>
          <a:ln w="635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200" b="1" dirty="0" smtClean="0">
                <a:solidFill>
                  <a:srgbClr val="22228B"/>
                </a:solidFill>
                <a:latin typeface="Tahoma" charset="0"/>
              </a:rPr>
              <a:t>Are they safe to eat?  </a:t>
            </a:r>
            <a:endParaRPr lang="en-US" sz="3200" b="1" dirty="0">
              <a:solidFill>
                <a:srgbClr val="22228B"/>
              </a:solidFill>
              <a:latin typeface="Tahom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7505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273" name="Group 5"/>
          <p:cNvGrpSpPr>
            <a:grpSpLocks/>
          </p:cNvGrpSpPr>
          <p:nvPr/>
        </p:nvGrpSpPr>
        <p:grpSpPr bwMode="auto">
          <a:xfrm>
            <a:off x="2877146" y="333375"/>
            <a:ext cx="7391995" cy="5803900"/>
            <a:chOff x="1316248" y="335791"/>
            <a:chExt cx="7928752" cy="6056685"/>
          </a:xfrm>
        </p:grpSpPr>
        <p:pic>
          <p:nvPicPr>
            <p:cNvPr id="54277" name="Picture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16248" y="335791"/>
              <a:ext cx="7928752" cy="6056685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4278" name="Picture 3" descr="Seralini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97350" y="2979179"/>
              <a:ext cx="1971514" cy="1856109"/>
            </a:xfrm>
            <a:prstGeom prst="rect">
              <a:avLst/>
            </a:prstGeom>
            <a:noFill/>
            <a:ln w="9525">
              <a:solidFill>
                <a:srgbClr val="00009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5238" name="TextBox 4"/>
            <p:cNvSpPr txBox="1">
              <a:spLocks noChangeArrowheads="1"/>
            </p:cNvSpPr>
            <p:nvPr/>
          </p:nvSpPr>
          <p:spPr bwMode="auto">
            <a:xfrm>
              <a:off x="3477068" y="2943346"/>
              <a:ext cx="1321778" cy="1638025"/>
            </a:xfrm>
            <a:prstGeom prst="rect">
              <a:avLst/>
            </a:prstGeom>
            <a:solidFill>
              <a:schemeClr val="accent6">
                <a:lumMod val="50000"/>
              </a:schemeClr>
            </a:solidFill>
            <a:ln w="19050" cmpd="sng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US" sz="1600" b="1" dirty="0" smtClean="0">
                  <a:solidFill>
                    <a:srgbClr val="FFFFFF"/>
                  </a:solidFill>
                </a:rPr>
                <a:t>Claim that Monsanto’s RR corn causes tumors in rats</a:t>
              </a:r>
            </a:p>
          </p:txBody>
        </p:sp>
      </p:grpSp>
      <p:sp>
        <p:nvSpPr>
          <p:cNvPr id="54274" name="TextBox 6"/>
          <p:cNvSpPr txBox="1">
            <a:spLocks noChangeArrowheads="1"/>
          </p:cNvSpPr>
          <p:nvPr/>
        </p:nvSpPr>
        <p:spPr bwMode="auto">
          <a:xfrm>
            <a:off x="141090" y="212726"/>
            <a:ext cx="2459235" cy="3323987"/>
          </a:xfrm>
          <a:prstGeom prst="rect">
            <a:avLst/>
          </a:prstGeom>
          <a:solidFill>
            <a:srgbClr val="EFF9FF"/>
          </a:solidFill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100" b="1" dirty="0">
                <a:solidFill>
                  <a:srgbClr val="22228B"/>
                </a:solidFill>
                <a:latin typeface="Tahoma"/>
                <a:cs typeface="Tahoma"/>
              </a:rPr>
              <a:t>On occasion widely publicized studies cast doubt on safety of  GE foods, e.g., </a:t>
            </a:r>
            <a:r>
              <a:rPr lang="en-US" sz="2100" b="1" dirty="0" smtClean="0">
                <a:solidFill>
                  <a:srgbClr val="22228B"/>
                </a:solidFill>
                <a:latin typeface="Tahoma"/>
                <a:cs typeface="Tahoma"/>
              </a:rPr>
              <a:t>a single study </a:t>
            </a:r>
            <a:r>
              <a:rPr lang="en-US" sz="2100" b="1" dirty="0">
                <a:solidFill>
                  <a:srgbClr val="22228B"/>
                </a:solidFill>
                <a:latin typeface="Tahoma"/>
                <a:cs typeface="Tahoma"/>
              </a:rPr>
              <a:t>by French researcher in Sept. 2012  </a:t>
            </a:r>
          </a:p>
        </p:txBody>
      </p:sp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158950" y="3679826"/>
            <a:ext cx="2396728" cy="2677656"/>
          </a:xfrm>
          <a:prstGeom prst="rect">
            <a:avLst/>
          </a:prstGeom>
          <a:solidFill>
            <a:srgbClr val="EFF9FF"/>
          </a:solidFill>
          <a:ln w="19050">
            <a:solidFill>
              <a:srgbClr val="22228B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100" b="1">
                <a:solidFill>
                  <a:srgbClr val="22228B"/>
                </a:solidFill>
                <a:latin typeface="Tahoma"/>
                <a:cs typeface="Tahoma"/>
              </a:rPr>
              <a:t>Later reviewed by European Food Safety Authority: study had no merit – but that was not as widely publicized</a:t>
            </a:r>
          </a:p>
        </p:txBody>
      </p:sp>
      <p:sp>
        <p:nvSpPr>
          <p:cNvPr id="54276" name="TextBox 2"/>
          <p:cNvSpPr txBox="1">
            <a:spLocks noChangeArrowheads="1"/>
          </p:cNvSpPr>
          <p:nvPr/>
        </p:nvSpPr>
        <p:spPr bwMode="auto">
          <a:xfrm>
            <a:off x="2877146" y="2012951"/>
            <a:ext cx="7056239" cy="708025"/>
          </a:xfrm>
          <a:prstGeom prst="rect">
            <a:avLst/>
          </a:prstGeom>
          <a:solidFill>
            <a:srgbClr val="EFF9FF"/>
          </a:solidFill>
          <a:ln w="28575">
            <a:solidFill>
              <a:srgbClr val="00009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4000" b="1">
                <a:solidFill>
                  <a:srgbClr val="22228B"/>
                </a:solidFill>
                <a:latin typeface="Tahoma"/>
                <a:cs typeface="Tahoma"/>
              </a:rPr>
              <a:t>Featured on Dr. Oz Show</a:t>
            </a:r>
          </a:p>
        </p:txBody>
      </p:sp>
    </p:spTree>
    <p:extLst>
      <p:ext uri="{BB962C8B-B14F-4D97-AF65-F5344CB8AC3E}">
        <p14:creationId xmlns:p14="http://schemas.microsoft.com/office/powerpoint/2010/main" val="2970534238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4"/>
          <p:cNvSpPr>
            <a:spLocks noChangeArrowheads="1"/>
          </p:cNvSpPr>
          <p:nvPr/>
        </p:nvSpPr>
        <p:spPr bwMode="auto">
          <a:xfrm>
            <a:off x="7913688" y="6143625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endParaRPr lang="en-US"/>
          </a:p>
        </p:txBody>
      </p:sp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6925" y="5943600"/>
            <a:ext cx="368300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0" name="Text Box 6"/>
          <p:cNvSpPr txBox="1">
            <a:spLocks noChangeArrowheads="1"/>
          </p:cNvSpPr>
          <p:nvPr/>
        </p:nvSpPr>
        <p:spPr bwMode="auto">
          <a:xfrm>
            <a:off x="647700" y="6338888"/>
            <a:ext cx="904716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r"/>
            <a:r>
              <a:rPr lang="en-US" sz="1000" i="1" dirty="0">
                <a:solidFill>
                  <a:schemeClr val="bg1">
                    <a:lumMod val="75000"/>
                  </a:schemeClr>
                </a:solidFill>
              </a:rPr>
              <a:t>SOURCE: “European Union reviews, rebukes bizarre Ayyadurai claim of formaldehyde in GMO soy”, </a:t>
            </a:r>
            <a:r>
              <a:rPr lang="en-US" sz="1000" i="1" dirty="0" smtClean="0">
                <a:solidFill>
                  <a:schemeClr val="bg1">
                    <a:lumMod val="75000"/>
                  </a:schemeClr>
                </a:solidFill>
              </a:rPr>
              <a:t>Genetic Literacy Project, 1/8/16. </a:t>
            </a:r>
            <a:endParaRPr lang="en-US" sz="1000" i="1" dirty="0">
              <a:solidFill>
                <a:schemeClr val="bg1">
                  <a:lumMod val="75000"/>
                </a:schemeClr>
              </a:solidFill>
            </a:endParaRPr>
          </a:p>
          <a:p>
            <a:pPr algn="r"/>
            <a:r>
              <a:rPr lang="en-US" sz="1000" i="1" dirty="0">
                <a:solidFill>
                  <a:schemeClr val="bg1">
                    <a:lumMod val="75000"/>
                  </a:schemeClr>
                </a:solidFill>
              </a:rPr>
              <a:t>https://www.geneticliteracyproject.org/2016/01/08/european-union-reviews-rebukes-bizarre-ayyadurai-claim-formaldehyde-gmo-soy/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548161" y="1326680"/>
            <a:ext cx="4265401" cy="3108544"/>
          </a:xfrm>
          <a:prstGeom prst="rect">
            <a:avLst/>
          </a:prstGeom>
          <a:solidFill>
            <a:srgbClr val="EFF9FF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 smtClean="0">
                <a:solidFill>
                  <a:srgbClr val="165C11"/>
                </a:solidFill>
                <a:latin typeface="Myriad Pro"/>
                <a:cs typeface="Myriad Pro"/>
              </a:rPr>
              <a:t>“</a:t>
            </a:r>
            <a:r>
              <a:rPr lang="en-US" sz="2800" b="1" i="1" dirty="0">
                <a:solidFill>
                  <a:srgbClr val="165C11"/>
                </a:solidFill>
                <a:latin typeface="Myriad Pro"/>
                <a:cs typeface="Myriad Pro"/>
              </a:rPr>
              <a:t>European Food Safety Authority has formally examined Ayyadurai’s report on formaldehyde contamination of soy, and criticized both its methods and </a:t>
            </a:r>
            <a:r>
              <a:rPr lang="en-US" sz="2800" b="1" i="1" dirty="0" smtClean="0">
                <a:solidFill>
                  <a:srgbClr val="165C11"/>
                </a:solidFill>
                <a:latin typeface="Myriad Pro"/>
                <a:cs typeface="Myriad Pro"/>
              </a:rPr>
              <a:t>findings”</a:t>
            </a:r>
            <a:endParaRPr lang="en-US" sz="2800" b="1" i="1" dirty="0">
              <a:solidFill>
                <a:srgbClr val="165C11"/>
              </a:solidFill>
              <a:latin typeface="Myriad Pro"/>
              <a:cs typeface="Myriad Pro"/>
            </a:endParaRPr>
          </a:p>
        </p:txBody>
      </p:sp>
      <p:pic>
        <p:nvPicPr>
          <p:cNvPr id="2" name="Picture 1" descr="European Union reviews, rebukes bizarre Ayyadurai claim of formaldehyde in GMO soy _ Genetic Literacy Project-2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925" y="656312"/>
            <a:ext cx="5061757" cy="504871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5602111" y="310444"/>
            <a:ext cx="4205111" cy="830997"/>
          </a:xfrm>
          <a:prstGeom prst="rect">
            <a:avLst/>
          </a:prstGeom>
          <a:solidFill>
            <a:srgbClr val="EFF9FF"/>
          </a:solidFill>
          <a:ln>
            <a:solidFill>
              <a:srgbClr val="16165D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i="0" dirty="0" smtClean="0">
                <a:solidFill>
                  <a:srgbClr val="22228B"/>
                </a:solidFill>
                <a:latin typeface="Tahoma"/>
                <a:cs typeface="Tahoma"/>
              </a:rPr>
              <a:t>Another single study – not as widely publicized</a:t>
            </a:r>
            <a:endParaRPr lang="en-US" sz="2400" b="1" i="0" dirty="0">
              <a:solidFill>
                <a:srgbClr val="22228B"/>
              </a:solidFill>
              <a:latin typeface="Tahoma"/>
              <a:cs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21591576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6926" y="5943600"/>
            <a:ext cx="367903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298" name="Text Box 5"/>
          <p:cNvSpPr txBox="1">
            <a:spLocks noChangeArrowheads="1"/>
          </p:cNvSpPr>
          <p:nvPr/>
        </p:nvSpPr>
        <p:spPr bwMode="auto">
          <a:xfrm>
            <a:off x="189310" y="6334125"/>
            <a:ext cx="9506546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r"/>
            <a:r>
              <a:rPr lang="en-US" sz="1000" i="1">
                <a:solidFill>
                  <a:srgbClr val="1D316E"/>
                </a:solidFill>
                <a:latin typeface="Times New Roman" charset="0"/>
              </a:rPr>
              <a:t>SOURCE: Snell C, Bernheim A, Berge J-P, Kuntz M, Pascal G, Paris A, Ricroch AE. 2012. Assessment of the health impact of GM plant diets in long-term and multigenerational animal feeding trials: A literature review. Food and Chemical Toxicology 50: 1134-1148.</a:t>
            </a:r>
          </a:p>
        </p:txBody>
      </p:sp>
      <p:sp>
        <p:nvSpPr>
          <p:cNvPr id="78851" name="TextBox 6"/>
          <p:cNvSpPr txBox="1">
            <a:spLocks noChangeArrowheads="1"/>
          </p:cNvSpPr>
          <p:nvPr/>
        </p:nvSpPr>
        <p:spPr bwMode="auto">
          <a:xfrm>
            <a:off x="150019" y="2088578"/>
            <a:ext cx="9986963" cy="769938"/>
          </a:xfrm>
          <a:prstGeom prst="rect">
            <a:avLst/>
          </a:prstGeom>
          <a:solidFill>
            <a:srgbClr val="EFF9FF"/>
          </a:solidFill>
          <a:ln w="28575">
            <a:solidFill>
              <a:srgbClr val="22228B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/>
            <a:r>
              <a:rPr lang="en-US" sz="2200" b="1" dirty="0">
                <a:solidFill>
                  <a:srgbClr val="22228B"/>
                </a:solidFill>
                <a:latin typeface="Tahoma"/>
                <a:cs typeface="Tahoma"/>
              </a:rPr>
              <a:t>Based on 12 </a:t>
            </a:r>
            <a:r>
              <a:rPr lang="en-US" sz="2200" b="1" u="sng" dirty="0">
                <a:solidFill>
                  <a:srgbClr val="22228B"/>
                </a:solidFill>
                <a:latin typeface="Tahoma"/>
                <a:cs typeface="Tahoma"/>
              </a:rPr>
              <a:t>long-term </a:t>
            </a:r>
            <a:r>
              <a:rPr lang="en-US" sz="2200" b="1" dirty="0">
                <a:solidFill>
                  <a:srgbClr val="22228B"/>
                </a:solidFill>
                <a:latin typeface="Tahoma"/>
                <a:cs typeface="Tahoma"/>
              </a:rPr>
              <a:t>(&gt;90d to 2yr) and 12 </a:t>
            </a:r>
            <a:r>
              <a:rPr lang="en-US" sz="2200" b="1" u="sng" dirty="0">
                <a:solidFill>
                  <a:srgbClr val="22228B"/>
                </a:solidFill>
                <a:latin typeface="Tahoma"/>
                <a:cs typeface="Tahoma"/>
              </a:rPr>
              <a:t>multigenerational</a:t>
            </a:r>
            <a:r>
              <a:rPr lang="en-US" sz="2200" b="1" dirty="0">
                <a:solidFill>
                  <a:srgbClr val="22228B"/>
                </a:solidFill>
                <a:latin typeface="Tahoma"/>
                <a:cs typeface="Tahoma"/>
              </a:rPr>
              <a:t> </a:t>
            </a:r>
          </a:p>
          <a:p>
            <a:pPr algn="ctr"/>
            <a:r>
              <a:rPr lang="en-US" sz="2200" b="1" dirty="0">
                <a:solidFill>
                  <a:srgbClr val="22228B"/>
                </a:solidFill>
                <a:latin typeface="Tahoma"/>
                <a:cs typeface="Tahoma"/>
              </a:rPr>
              <a:t>(2 to 5 generations) feeding trials of GE feed in animals </a:t>
            </a:r>
          </a:p>
        </p:txBody>
      </p:sp>
      <p:sp>
        <p:nvSpPr>
          <p:cNvPr id="89092" name="TextBox 1"/>
          <p:cNvSpPr txBox="1">
            <a:spLocks noChangeArrowheads="1"/>
          </p:cNvSpPr>
          <p:nvPr/>
        </p:nvSpPr>
        <p:spPr bwMode="auto">
          <a:xfrm>
            <a:off x="141112" y="200025"/>
            <a:ext cx="10004778" cy="1631216"/>
          </a:xfrm>
          <a:prstGeom prst="rect">
            <a:avLst/>
          </a:prstGeom>
          <a:solidFill>
            <a:srgbClr val="EFF9FF"/>
          </a:solidFill>
          <a:ln w="28575">
            <a:solidFill>
              <a:srgbClr val="22228B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>
              <a:defRPr/>
            </a:pPr>
            <a:r>
              <a:rPr lang="en-US" b="1" dirty="0" smtClean="0">
                <a:solidFill>
                  <a:srgbClr val="22228B"/>
                </a:solidFill>
                <a:latin typeface="Tahoma"/>
                <a:cs typeface="Tahoma"/>
              </a:rPr>
              <a:t> </a:t>
            </a:r>
            <a:r>
              <a:rPr lang="en-US" sz="2800" b="1" dirty="0">
                <a:solidFill>
                  <a:srgbClr val="22228B"/>
                </a:solidFill>
                <a:latin typeface="Tahoma"/>
                <a:cs typeface="Tahoma"/>
              </a:rPr>
              <a:t>A</a:t>
            </a:r>
            <a:r>
              <a:rPr lang="en-US" sz="2800" b="1" dirty="0" smtClean="0">
                <a:solidFill>
                  <a:srgbClr val="22228B"/>
                </a:solidFill>
                <a:latin typeface="Tahoma"/>
                <a:cs typeface="Tahoma"/>
              </a:rPr>
              <a:t>re GM foods safe? </a:t>
            </a:r>
          </a:p>
          <a:p>
            <a:pPr algn="ctr">
              <a:defRPr/>
            </a:pPr>
            <a:r>
              <a:rPr lang="en-US" b="1" dirty="0" smtClean="0">
                <a:solidFill>
                  <a:srgbClr val="22228B"/>
                </a:solidFill>
                <a:latin typeface="Tahoma"/>
                <a:cs typeface="Tahoma"/>
              </a:rPr>
              <a:t>2012 French meta analysis of many published studies showed:</a:t>
            </a:r>
          </a:p>
          <a:p>
            <a:pPr marL="342900" indent="-342900" algn="ctr">
              <a:buFont typeface="Arial"/>
              <a:buChar char="•"/>
              <a:defRPr/>
            </a:pPr>
            <a:r>
              <a:rPr lang="en-US" b="1" dirty="0" smtClean="0">
                <a:solidFill>
                  <a:srgbClr val="22228B"/>
                </a:solidFill>
                <a:latin typeface="Tahoma"/>
                <a:cs typeface="Tahoma"/>
              </a:rPr>
              <a:t>GM foods are nutritionally equivalent to non GE foods and  </a:t>
            </a:r>
          </a:p>
          <a:p>
            <a:pPr marL="342900" indent="-342900" algn="ctr">
              <a:buFont typeface="Arial"/>
              <a:buChar char="•"/>
              <a:defRPr/>
            </a:pPr>
            <a:r>
              <a:rPr lang="en-US" b="1" dirty="0">
                <a:solidFill>
                  <a:srgbClr val="22228B"/>
                </a:solidFill>
                <a:latin typeface="Tahoma"/>
                <a:cs typeface="Tahoma"/>
              </a:rPr>
              <a:t>C</a:t>
            </a:r>
            <a:r>
              <a:rPr lang="en-US" b="1" dirty="0" smtClean="0">
                <a:solidFill>
                  <a:srgbClr val="22228B"/>
                </a:solidFill>
                <a:latin typeface="Tahoma"/>
                <a:cs typeface="Tahoma"/>
              </a:rPr>
              <a:t>an be safely consumed in food and feed. </a:t>
            </a:r>
          </a:p>
        </p:txBody>
      </p:sp>
      <p:pic>
        <p:nvPicPr>
          <p:cNvPr id="55301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657" y="3217864"/>
            <a:ext cx="1762721" cy="1323975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302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3897" y="4198938"/>
            <a:ext cx="1716287" cy="15494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303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505921" y="3284538"/>
            <a:ext cx="1784151" cy="1338262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304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5443" y="4351339"/>
            <a:ext cx="1807369" cy="1355725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305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6756" y="3200400"/>
            <a:ext cx="1621631" cy="13462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306" name="TextBox 7"/>
          <p:cNvSpPr txBox="1">
            <a:spLocks noChangeArrowheads="1"/>
          </p:cNvSpPr>
          <p:nvPr/>
        </p:nvSpPr>
        <p:spPr bwMode="auto">
          <a:xfrm>
            <a:off x="1050132" y="4684714"/>
            <a:ext cx="1134071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/>
            <a:r>
              <a:rPr lang="en-US" b="1">
                <a:solidFill>
                  <a:srgbClr val="1B2E6D"/>
                </a:solidFill>
                <a:latin typeface="Chalkboard" charset="0"/>
                <a:cs typeface="Chalkboard" charset="0"/>
              </a:rPr>
              <a:t>maize</a:t>
            </a:r>
            <a:endParaRPr lang="en-US">
              <a:latin typeface="Chalkboard" charset="0"/>
              <a:cs typeface="Chalkboard" charset="0"/>
            </a:endParaRPr>
          </a:p>
        </p:txBody>
      </p:sp>
      <p:sp>
        <p:nvSpPr>
          <p:cNvPr id="55307" name="TextBox 11"/>
          <p:cNvSpPr txBox="1">
            <a:spLocks noChangeArrowheads="1"/>
          </p:cNvSpPr>
          <p:nvPr/>
        </p:nvSpPr>
        <p:spPr bwMode="auto">
          <a:xfrm>
            <a:off x="8408195" y="4843463"/>
            <a:ext cx="149125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/>
            <a:r>
              <a:rPr lang="en-US" b="1">
                <a:solidFill>
                  <a:srgbClr val="1B2E6D"/>
                </a:solidFill>
                <a:latin typeface="Chalkboard" charset="0"/>
                <a:cs typeface="Chalkboard" charset="0"/>
              </a:rPr>
              <a:t>triticale</a:t>
            </a:r>
            <a:endParaRPr lang="en-US">
              <a:latin typeface="Chalkboard" charset="0"/>
              <a:cs typeface="Chalkboard" charset="0"/>
            </a:endParaRPr>
          </a:p>
        </p:txBody>
      </p:sp>
      <p:sp>
        <p:nvSpPr>
          <p:cNvPr id="55308" name="TextBox 12"/>
          <p:cNvSpPr txBox="1">
            <a:spLocks noChangeArrowheads="1"/>
          </p:cNvSpPr>
          <p:nvPr/>
        </p:nvSpPr>
        <p:spPr bwMode="auto">
          <a:xfrm>
            <a:off x="6738343" y="3759201"/>
            <a:ext cx="1135856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/>
            <a:r>
              <a:rPr lang="en-US" b="1">
                <a:solidFill>
                  <a:srgbClr val="1B2E6D"/>
                </a:solidFill>
                <a:latin typeface="Chalkboard" charset="0"/>
                <a:cs typeface="Chalkboard" charset="0"/>
              </a:rPr>
              <a:t>rice</a:t>
            </a:r>
            <a:endParaRPr lang="en-US">
              <a:latin typeface="Chalkboard" charset="0"/>
              <a:cs typeface="Chalkboard" charset="0"/>
            </a:endParaRPr>
          </a:p>
        </p:txBody>
      </p:sp>
      <p:sp>
        <p:nvSpPr>
          <p:cNvPr id="55309" name="TextBox 13"/>
          <p:cNvSpPr txBox="1">
            <a:spLocks noChangeArrowheads="1"/>
          </p:cNvSpPr>
          <p:nvPr/>
        </p:nvSpPr>
        <p:spPr bwMode="auto">
          <a:xfrm>
            <a:off x="4807744" y="4786314"/>
            <a:ext cx="1135856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/>
            <a:r>
              <a:rPr lang="en-US" b="1">
                <a:solidFill>
                  <a:srgbClr val="1B2E6D"/>
                </a:solidFill>
                <a:latin typeface="Chalkboard" charset="0"/>
                <a:cs typeface="Chalkboard" charset="0"/>
              </a:rPr>
              <a:t>soy</a:t>
            </a:r>
            <a:endParaRPr lang="en-US">
              <a:latin typeface="Chalkboard" charset="0"/>
              <a:cs typeface="Chalkboard" charset="0"/>
            </a:endParaRPr>
          </a:p>
        </p:txBody>
      </p:sp>
      <p:sp>
        <p:nvSpPr>
          <p:cNvPr id="55310" name="TextBox 14"/>
          <p:cNvSpPr txBox="1">
            <a:spLocks noChangeArrowheads="1"/>
          </p:cNvSpPr>
          <p:nvPr/>
        </p:nvSpPr>
        <p:spPr bwMode="auto">
          <a:xfrm>
            <a:off x="2846785" y="3516313"/>
            <a:ext cx="135552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/>
            <a:r>
              <a:rPr lang="en-US" b="1">
                <a:solidFill>
                  <a:srgbClr val="1B2E6D"/>
                </a:solidFill>
                <a:latin typeface="Chalkboard" charset="0"/>
                <a:cs typeface="Chalkboard" charset="0"/>
              </a:rPr>
              <a:t>potato</a:t>
            </a:r>
            <a:endParaRPr lang="en-US">
              <a:latin typeface="Chalkboard" charset="0"/>
              <a:cs typeface="Chalkboard" charset="0"/>
            </a:endParaRPr>
          </a:p>
        </p:txBody>
      </p:sp>
      <p:sp>
        <p:nvSpPr>
          <p:cNvPr id="55311" name="TextBox 1"/>
          <p:cNvSpPr txBox="1">
            <a:spLocks noChangeArrowheads="1"/>
          </p:cNvSpPr>
          <p:nvPr/>
        </p:nvSpPr>
        <p:spPr bwMode="auto">
          <a:xfrm>
            <a:off x="807244" y="5849938"/>
            <a:ext cx="86010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endParaRPr lang="en-US"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4699949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851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5" name="Picture 1" descr="moo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287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46" name="Rectangle 4"/>
          <p:cNvSpPr>
            <a:spLocks noChangeArrowheads="1"/>
          </p:cNvSpPr>
          <p:nvPr/>
        </p:nvSpPr>
        <p:spPr bwMode="auto">
          <a:xfrm>
            <a:off x="7924741" y="6143625"/>
            <a:ext cx="184666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14339" name="Text Box 6"/>
          <p:cNvSpPr txBox="1">
            <a:spLocks noChangeArrowheads="1"/>
          </p:cNvSpPr>
          <p:nvPr/>
        </p:nvSpPr>
        <p:spPr bwMode="auto">
          <a:xfrm>
            <a:off x="2000250" y="5997576"/>
            <a:ext cx="7624168" cy="646331"/>
          </a:xfrm>
          <a:prstGeom prst="rect">
            <a:avLst/>
          </a:prstGeom>
          <a:solidFill>
            <a:srgbClr val="165C11">
              <a:alpha val="31000"/>
            </a:srgbClr>
          </a:solidFill>
          <a:ln>
            <a:noFill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r">
              <a:defRPr/>
            </a:pPr>
            <a:r>
              <a:rPr lang="en-US" sz="1200" i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SOURCE: </a:t>
            </a:r>
            <a:r>
              <a:rPr lang="en-US" sz="1200" i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Van Eenennaam, A.L. and Young, A.E. 2014. Prevalence and impacts of genetically engineered feedstuffs on livestock populations. Journal of Animal Science, published online on September 2, 2014, doi:10.2527/jas.2014-8124.</a:t>
            </a:r>
          </a:p>
          <a:p>
            <a:pPr algn="r">
              <a:defRPr/>
            </a:pPr>
            <a:r>
              <a:rPr lang="en-US" sz="1200" i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http://www.journalofanimalscience.org/content/early/2014/08/27/jas.2014-8124</a:t>
            </a:r>
          </a:p>
        </p:txBody>
      </p:sp>
      <p:pic>
        <p:nvPicPr>
          <p:cNvPr id="57348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6926" y="5943600"/>
            <a:ext cx="367903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49" name="TextBox 1"/>
          <p:cNvSpPr txBox="1">
            <a:spLocks noChangeArrowheads="1"/>
          </p:cNvSpPr>
          <p:nvPr/>
        </p:nvSpPr>
        <p:spPr bwMode="auto">
          <a:xfrm>
            <a:off x="419696" y="242889"/>
            <a:ext cx="9485114" cy="2092325"/>
          </a:xfrm>
          <a:prstGeom prst="rect">
            <a:avLst/>
          </a:prstGeom>
          <a:solidFill>
            <a:srgbClr val="EFF9FF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600" b="1" dirty="0">
                <a:solidFill>
                  <a:srgbClr val="22228B"/>
                </a:solidFill>
                <a:latin typeface="Tahoma"/>
                <a:cs typeface="Tahoma"/>
              </a:rPr>
              <a:t>A second larger </a:t>
            </a:r>
            <a:r>
              <a:rPr lang="en-US" sz="2600" b="1" dirty="0" smtClean="0">
                <a:solidFill>
                  <a:srgbClr val="22228B"/>
                </a:solidFill>
                <a:latin typeface="Tahoma"/>
                <a:cs typeface="Tahoma"/>
              </a:rPr>
              <a:t>meta analysis </a:t>
            </a:r>
            <a:r>
              <a:rPr lang="en-US" sz="2600" b="1" dirty="0">
                <a:solidFill>
                  <a:srgbClr val="22228B"/>
                </a:solidFill>
                <a:latin typeface="Tahoma"/>
                <a:cs typeface="Tahoma"/>
              </a:rPr>
              <a:t>in 2014, using public </a:t>
            </a:r>
            <a:r>
              <a:rPr lang="en-US" sz="2600" b="1" dirty="0" smtClean="0">
                <a:solidFill>
                  <a:srgbClr val="22228B"/>
                </a:solidFill>
                <a:latin typeface="Tahoma"/>
                <a:cs typeface="Tahoma"/>
              </a:rPr>
              <a:t>studies </a:t>
            </a:r>
            <a:r>
              <a:rPr lang="en-US" sz="2600" b="1" dirty="0">
                <a:solidFill>
                  <a:srgbClr val="22228B"/>
                </a:solidFill>
                <a:latin typeface="Tahoma"/>
                <a:cs typeface="Tahoma"/>
              </a:rPr>
              <a:t>from 1983 to 2011, tracking over 100 billion animals raised on GE feed, concluded: </a:t>
            </a:r>
          </a:p>
          <a:p>
            <a:pPr algn="ctr" eaLnBrk="1" hangingPunct="1"/>
            <a:r>
              <a:rPr lang="en-US" sz="2600" b="1" dirty="0">
                <a:solidFill>
                  <a:srgbClr val="22228B"/>
                </a:solidFill>
                <a:latin typeface="Tahoma"/>
                <a:cs typeface="Tahoma"/>
              </a:rPr>
              <a:t>“</a:t>
            </a:r>
            <a:r>
              <a:rPr lang="en-US" sz="2600" b="1" u="sng" dirty="0">
                <a:solidFill>
                  <a:srgbClr val="22228B"/>
                </a:solidFill>
                <a:latin typeface="Tahoma"/>
                <a:cs typeface="Tahoma"/>
              </a:rPr>
              <a:t>no unfavorable or perturbed trends in livestock health and productivity</a:t>
            </a:r>
            <a:r>
              <a:rPr lang="en-US" sz="2600" b="1" dirty="0">
                <a:solidFill>
                  <a:srgbClr val="22228B"/>
                </a:solidFill>
                <a:latin typeface="Tahoma"/>
                <a:cs typeface="Tahoma"/>
              </a:rPr>
              <a:t>”.</a:t>
            </a:r>
          </a:p>
        </p:txBody>
      </p:sp>
    </p:spTree>
    <p:extLst>
      <p:ext uri="{BB962C8B-B14F-4D97-AF65-F5344CB8AC3E}">
        <p14:creationId xmlns:p14="http://schemas.microsoft.com/office/powerpoint/2010/main" val="2928069850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1" descr="flower fruit veggie coll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9492" y="3821827"/>
            <a:ext cx="5342512" cy="30361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6" descr="96c0783-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8824" y="-360"/>
            <a:ext cx="2008025" cy="3324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2" descr="DSCN008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311338"/>
            <a:ext cx="5043479" cy="3546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3" descr="_DSC231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51769" flipH="1">
            <a:off x="4232546" y="676503"/>
            <a:ext cx="3932445" cy="2417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14" descr="green-ice--web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1078" y="-63864"/>
            <a:ext cx="2876263" cy="3902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1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3157537" cy="335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7410" name="Text Box 3"/>
          <p:cNvSpPr txBox="1">
            <a:spLocks noChangeArrowheads="1"/>
          </p:cNvSpPr>
          <p:nvPr/>
        </p:nvSpPr>
        <p:spPr bwMode="auto">
          <a:xfrm>
            <a:off x="1200150" y="3238500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/>
            <a:endParaRPr lang="en-US">
              <a:latin typeface="Times New Roman" charset="0"/>
            </a:endParaRPr>
          </a:p>
        </p:txBody>
      </p:sp>
      <p:pic>
        <p:nvPicPr>
          <p:cNvPr id="17413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5513" y="5972175"/>
            <a:ext cx="327025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4" name="WordArt 8" descr="Narrow vertical"/>
          <p:cNvSpPr>
            <a:spLocks noChangeArrowheads="1" noChangeShapeType="1" noTextEdit="1"/>
          </p:cNvSpPr>
          <p:nvPr/>
        </p:nvSpPr>
        <p:spPr bwMode="auto">
          <a:xfrm>
            <a:off x="401638" y="347663"/>
            <a:ext cx="9305925" cy="1089025"/>
          </a:xfrm>
          <a:prstGeom prst="rect">
            <a:avLst/>
          </a:prstGeom>
        </p:spPr>
        <p:txBody>
          <a:bodyPr wrap="none" fromWordArt="1">
            <a:prstTxWarp prst="textCurveUp">
              <a:avLst>
                <a:gd name="adj" fmla="val 40356"/>
              </a:avLst>
            </a:prstTxWarp>
          </a:bodyPr>
          <a:lstStyle/>
          <a:p>
            <a:pPr algn="ctr"/>
            <a:endParaRPr lang="en-US" sz="4000" kern="10">
              <a:ln w="12700">
                <a:solidFill>
                  <a:srgbClr val="000000"/>
                </a:solidFill>
                <a:round/>
                <a:headEnd/>
                <a:tailEnd/>
              </a:ln>
              <a:pattFill prst="dashHorz">
                <a:fgClr>
                  <a:srgbClr val="808080"/>
                </a:fgClr>
                <a:bgClr>
                  <a:srgbClr val="FFFF00"/>
                </a:bgClr>
              </a:pattFill>
              <a:effectLst>
                <a:outerShdw blurRad="63500" dist="46662" dir="2115817" algn="ctr" rotWithShape="0">
                  <a:srgbClr val="000000">
                    <a:alpha val="79999"/>
                  </a:srgbClr>
                </a:outerShdw>
              </a:effectLst>
              <a:latin typeface="Arial Black"/>
              <a:ea typeface="Arial Black"/>
              <a:cs typeface="Arial Black"/>
            </a:endParaRPr>
          </a:p>
          <a:p>
            <a:pPr algn="ctr"/>
            <a:endParaRPr lang="en-US" sz="4000" kern="10">
              <a:ln w="12700">
                <a:solidFill>
                  <a:srgbClr val="000000"/>
                </a:solidFill>
                <a:round/>
                <a:headEnd/>
                <a:tailEnd/>
              </a:ln>
              <a:pattFill prst="dashHorz">
                <a:fgClr>
                  <a:srgbClr val="808080"/>
                </a:fgClr>
                <a:bgClr>
                  <a:srgbClr val="FFFF00"/>
                </a:bgClr>
              </a:pattFill>
              <a:effectLst>
                <a:outerShdw blurRad="63500" dist="46662" dir="2115817" algn="ctr" rotWithShape="0">
                  <a:srgbClr val="000000">
                    <a:alpha val="79999"/>
                  </a:srgbClr>
                </a:outerShdw>
              </a:effectLst>
              <a:latin typeface="Arial Black"/>
              <a:ea typeface="Arial Black"/>
              <a:cs typeface="Arial Black"/>
            </a:endParaRPr>
          </a:p>
        </p:txBody>
      </p:sp>
      <p:sp>
        <p:nvSpPr>
          <p:cNvPr id="962575" name="Text Box 15"/>
          <p:cNvSpPr txBox="1">
            <a:spLocks noChangeArrowheads="1"/>
          </p:cNvSpPr>
          <p:nvPr/>
        </p:nvSpPr>
        <p:spPr bwMode="auto">
          <a:xfrm>
            <a:off x="756002" y="3344102"/>
            <a:ext cx="8823582" cy="584776"/>
          </a:xfrm>
          <a:prstGeom prst="rect">
            <a:avLst/>
          </a:prstGeom>
          <a:solidFill>
            <a:srgbClr val="EFF9FF"/>
          </a:solidFill>
          <a:ln w="635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200" b="1" dirty="0" smtClean="0">
                <a:solidFill>
                  <a:srgbClr val="22228B"/>
                </a:solidFill>
                <a:latin typeface="Tahoma" charset="0"/>
              </a:rPr>
              <a:t>What are some issues around GMO foods?</a:t>
            </a:r>
            <a:endParaRPr lang="en-US" sz="3200" b="1" dirty="0">
              <a:solidFill>
                <a:srgbClr val="22228B"/>
              </a:solidFill>
              <a:latin typeface="Tahoma" charset="0"/>
            </a:endParaRPr>
          </a:p>
        </p:txBody>
      </p:sp>
      <p:sp>
        <p:nvSpPr>
          <p:cNvPr id="962577" name="Text Box 17"/>
          <p:cNvSpPr txBox="1">
            <a:spLocks noChangeArrowheads="1"/>
          </p:cNvSpPr>
          <p:nvPr/>
        </p:nvSpPr>
        <p:spPr bwMode="auto">
          <a:xfrm>
            <a:off x="2606230" y="4083356"/>
            <a:ext cx="4966967" cy="584776"/>
          </a:xfrm>
          <a:prstGeom prst="rect">
            <a:avLst/>
          </a:prstGeom>
          <a:solidFill>
            <a:srgbClr val="EFF9FF"/>
          </a:solidFill>
          <a:ln w="635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200" b="1" dirty="0" smtClean="0">
                <a:solidFill>
                  <a:srgbClr val="22228B"/>
                </a:solidFill>
                <a:latin typeface="Tahoma" charset="0"/>
              </a:rPr>
              <a:t>What about labeling?  </a:t>
            </a:r>
            <a:endParaRPr lang="en-US" sz="3200" b="1" dirty="0">
              <a:solidFill>
                <a:srgbClr val="22228B"/>
              </a:solidFill>
              <a:latin typeface="Tahom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6018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TextBox 6"/>
          <p:cNvSpPr txBox="1">
            <a:spLocks noChangeArrowheads="1"/>
          </p:cNvSpPr>
          <p:nvPr/>
        </p:nvSpPr>
        <p:spPr bwMode="auto">
          <a:xfrm>
            <a:off x="2012681" y="7327901"/>
            <a:ext cx="221599" cy="5570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9728" tIns="54864" rIns="109728" bIns="54864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/>
            <a:endParaRPr lang="en-US" sz="2900"/>
          </a:p>
        </p:txBody>
      </p:sp>
      <p:sp>
        <p:nvSpPr>
          <p:cNvPr id="50178" name="TextBox 8"/>
          <p:cNvSpPr txBox="1">
            <a:spLocks noChangeArrowheads="1"/>
          </p:cNvSpPr>
          <p:nvPr/>
        </p:nvSpPr>
        <p:spPr bwMode="auto">
          <a:xfrm>
            <a:off x="5995321" y="1181101"/>
            <a:ext cx="221599" cy="5570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9728" tIns="54864" rIns="109728" bIns="54864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/>
            <a:endParaRPr lang="en-US" sz="2900"/>
          </a:p>
        </p:txBody>
      </p:sp>
      <p:pic>
        <p:nvPicPr>
          <p:cNvPr id="5017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6926" y="5725584"/>
            <a:ext cx="367903" cy="954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Tuna label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744" y="529167"/>
            <a:ext cx="9853018" cy="45212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0181" name="TextBox 1"/>
          <p:cNvSpPr txBox="1">
            <a:spLocks noChangeArrowheads="1"/>
          </p:cNvSpPr>
          <p:nvPr/>
        </p:nvSpPr>
        <p:spPr bwMode="auto">
          <a:xfrm>
            <a:off x="398265" y="5317067"/>
            <a:ext cx="9081492" cy="1218795"/>
          </a:xfrm>
          <a:prstGeom prst="rect">
            <a:avLst/>
          </a:prstGeom>
          <a:solidFill>
            <a:srgbClr val="EFF9FF"/>
          </a:solidFill>
          <a:ln w="9525">
            <a:solidFill>
              <a:srgbClr val="000066"/>
            </a:solidFill>
            <a:miter lim="800000"/>
            <a:headEnd/>
            <a:tailEnd/>
          </a:ln>
        </p:spPr>
        <p:txBody>
          <a:bodyPr lIns="109728" tIns="54864" rIns="109728" bIns="54864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400" b="1" dirty="0">
                <a:solidFill>
                  <a:srgbClr val="000066"/>
                </a:solidFill>
                <a:latin typeface="Tahoma" charset="0"/>
                <a:cs typeface="Tahoma" charset="0"/>
              </a:rPr>
              <a:t>Labels already abound on foods– from gluten-free to dolphin-safe – none are mandated. </a:t>
            </a:r>
            <a:r>
              <a:rPr lang="en-US" sz="2400" b="1" dirty="0" smtClean="0">
                <a:solidFill>
                  <a:srgbClr val="000066"/>
                </a:solidFill>
                <a:latin typeface="Tahoma" charset="0"/>
                <a:cs typeface="Tahoma" charset="0"/>
              </a:rPr>
              <a:t>Why aren’t there  </a:t>
            </a:r>
            <a:r>
              <a:rPr lang="en-US" sz="2400" b="1" dirty="0">
                <a:solidFill>
                  <a:srgbClr val="000066"/>
                </a:solidFill>
                <a:latin typeface="Tahoma" charset="0"/>
                <a:cs typeface="Tahoma" charset="0"/>
              </a:rPr>
              <a:t>federally mandated labels on foods with GE ingredients.</a:t>
            </a:r>
          </a:p>
        </p:txBody>
      </p:sp>
      <p:cxnSp>
        <p:nvCxnSpPr>
          <p:cNvPr id="6" name="Straight Arrow Connector 5"/>
          <p:cNvCxnSpPr/>
          <p:nvPr/>
        </p:nvCxnSpPr>
        <p:spPr bwMode="auto">
          <a:xfrm flipH="1">
            <a:off x="1053704" y="1877485"/>
            <a:ext cx="325041" cy="298449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1" name="Straight Arrow Connector 10"/>
          <p:cNvCxnSpPr/>
          <p:nvPr/>
        </p:nvCxnSpPr>
        <p:spPr bwMode="auto">
          <a:xfrm flipH="1">
            <a:off x="1110854" y="2988733"/>
            <a:ext cx="325041" cy="298451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2304166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8035" name="Text Box 3"/>
          <p:cNvSpPr txBox="1">
            <a:spLocks noChangeArrowheads="1"/>
          </p:cNvSpPr>
          <p:nvPr/>
        </p:nvSpPr>
        <p:spPr bwMode="auto">
          <a:xfrm>
            <a:off x="1518387" y="407506"/>
            <a:ext cx="7302010" cy="1077218"/>
          </a:xfrm>
          <a:prstGeom prst="rect">
            <a:avLst/>
          </a:prstGeom>
          <a:solidFill>
            <a:srgbClr val="EFF9FF"/>
          </a:solidFill>
          <a:ln>
            <a:solidFill>
              <a:srgbClr val="000066"/>
            </a:solidFill>
          </a:ln>
          <a:extLst/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200" b="1" dirty="0">
                <a:solidFill>
                  <a:srgbClr val="16165D"/>
                </a:solidFill>
                <a:latin typeface="Tahoma" charset="0"/>
              </a:rPr>
              <a:t>T</a:t>
            </a:r>
            <a:r>
              <a:rPr lang="en-US" sz="3200" b="1" dirty="0" smtClean="0">
                <a:solidFill>
                  <a:srgbClr val="16165D"/>
                </a:solidFill>
                <a:latin typeface="Tahoma" charset="0"/>
              </a:rPr>
              <a:t>here are FDA labeling rules for engineered foods…</a:t>
            </a:r>
            <a:endParaRPr lang="en-US" sz="3200" b="1" dirty="0">
              <a:solidFill>
                <a:srgbClr val="16165D"/>
              </a:solidFill>
              <a:latin typeface="Tahoma" charset="0"/>
            </a:endParaRPr>
          </a:p>
        </p:txBody>
      </p:sp>
      <p:sp>
        <p:nvSpPr>
          <p:cNvPr id="1068038" name="Text Box 6"/>
          <p:cNvSpPr txBox="1">
            <a:spLocks noChangeArrowheads="1"/>
          </p:cNvSpPr>
          <p:nvPr/>
        </p:nvSpPr>
        <p:spPr bwMode="auto">
          <a:xfrm>
            <a:off x="774700" y="5270500"/>
            <a:ext cx="8750300" cy="954107"/>
          </a:xfrm>
          <a:prstGeom prst="rect">
            <a:avLst/>
          </a:prstGeom>
          <a:solidFill>
            <a:srgbClr val="EFF9FF"/>
          </a:solidFill>
          <a:ln w="9525">
            <a:solidFill>
              <a:srgbClr val="000066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sz="2800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  <a:cs typeface="+mn-cs"/>
              </a:rPr>
              <a:t>No label needed if food is essentially equivalent in safety, composition and nutrition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386496" y="1883986"/>
            <a:ext cx="9496753" cy="3172518"/>
            <a:chOff x="386496" y="1883986"/>
            <a:chExt cx="9496753" cy="3172518"/>
          </a:xfrm>
        </p:grpSpPr>
        <p:sp>
          <p:nvSpPr>
            <p:cNvPr id="1068036" name="Text Box 4"/>
            <p:cNvSpPr txBox="1">
              <a:spLocks noChangeArrowheads="1"/>
            </p:cNvSpPr>
            <p:nvPr/>
          </p:nvSpPr>
          <p:spPr bwMode="auto">
            <a:xfrm>
              <a:off x="386496" y="1883986"/>
              <a:ext cx="9496753" cy="892552"/>
            </a:xfrm>
            <a:prstGeom prst="rect">
              <a:avLst/>
            </a:prstGeom>
            <a:solidFill>
              <a:srgbClr val="EFF9FF"/>
            </a:solidFill>
            <a:ln>
              <a:solidFill>
                <a:srgbClr val="000066"/>
              </a:solidFill>
            </a:ln>
            <a:extLst/>
          </p:spPr>
          <p:txBody>
            <a:bodyPr wrap="squar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2600" b="1" dirty="0" smtClean="0">
                  <a:solidFill>
                    <a:srgbClr val="16165D"/>
                  </a:solidFill>
                  <a:latin typeface="Tahoma" charset="0"/>
                </a:rPr>
                <a:t>Genetically engineered foods </a:t>
              </a:r>
              <a:r>
                <a:rPr lang="en-US" sz="2600" b="1" dirty="0">
                  <a:solidFill>
                    <a:srgbClr val="16165D"/>
                  </a:solidFill>
                  <a:latin typeface="Tahoma" charset="0"/>
                </a:rPr>
                <a:t>are subject to same</a:t>
              </a:r>
            </a:p>
            <a:p>
              <a:pPr algn="ctr"/>
              <a:r>
                <a:rPr lang="en-US" sz="2600" b="1" dirty="0">
                  <a:solidFill>
                    <a:srgbClr val="16165D"/>
                  </a:solidFill>
                  <a:latin typeface="Tahoma" charset="0"/>
                </a:rPr>
                <a:t>      labeling laws as all other foods and food ingredients</a:t>
              </a:r>
            </a:p>
          </p:txBody>
        </p:sp>
        <p:sp>
          <p:nvSpPr>
            <p:cNvPr id="1068039" name="Text Box 7"/>
            <p:cNvSpPr txBox="1">
              <a:spLocks noChangeArrowheads="1"/>
            </p:cNvSpPr>
            <p:nvPr/>
          </p:nvSpPr>
          <p:spPr bwMode="auto">
            <a:xfrm>
              <a:off x="784225" y="3105970"/>
              <a:ext cx="8728075" cy="1950534"/>
            </a:xfrm>
            <a:prstGeom prst="rect">
              <a:avLst/>
            </a:prstGeom>
            <a:solidFill>
              <a:srgbClr val="EFF9FF"/>
            </a:solidFill>
            <a:ln>
              <a:solidFill>
                <a:srgbClr val="000066"/>
              </a:solidFill>
            </a:ln>
            <a:extLst/>
          </p:spPr>
          <p:txBody>
            <a:bodyPr wrap="squar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2300" b="1" dirty="0" smtClean="0">
                  <a:solidFill>
                    <a:srgbClr val="16165D"/>
                  </a:solidFill>
                  <a:latin typeface="Tahoma" charset="0"/>
                </a:rPr>
                <a:t>GE </a:t>
              </a:r>
              <a:r>
                <a:rPr lang="en-US" sz="2300" b="1" dirty="0">
                  <a:solidFill>
                    <a:srgbClr val="16165D"/>
                  </a:solidFill>
                  <a:latin typeface="Tahoma" charset="0"/>
                </a:rPr>
                <a:t>food </a:t>
              </a:r>
              <a:r>
                <a:rPr lang="en-US" sz="2300" b="1" dirty="0" smtClean="0">
                  <a:solidFill>
                    <a:srgbClr val="16165D"/>
                  </a:solidFill>
                  <a:latin typeface="Tahoma" charset="0"/>
                </a:rPr>
                <a:t>must be labeled if there are: </a:t>
              </a:r>
              <a:endParaRPr lang="en-US" sz="2300" b="1" dirty="0">
                <a:solidFill>
                  <a:srgbClr val="16165D"/>
                </a:solidFill>
                <a:latin typeface="Tahoma" charset="0"/>
              </a:endParaRPr>
            </a:p>
            <a:p>
              <a:pPr>
                <a:lnSpc>
                  <a:spcPct val="75000"/>
                </a:lnSpc>
                <a:spcBef>
                  <a:spcPct val="50000"/>
                </a:spcBef>
              </a:pPr>
              <a:r>
                <a:rPr lang="en-US" sz="2300" b="1" dirty="0">
                  <a:solidFill>
                    <a:srgbClr val="16165D"/>
                  </a:solidFill>
                  <a:latin typeface="Tahoma" charset="0"/>
                </a:rPr>
                <a:t> 1. </a:t>
              </a:r>
              <a:r>
                <a:rPr lang="en-US" sz="2300" b="1" u="sng" dirty="0">
                  <a:solidFill>
                    <a:srgbClr val="16165D"/>
                  </a:solidFill>
                  <a:latin typeface="Tahoma" charset="0"/>
                </a:rPr>
                <a:t>Different nutritional characteristics</a:t>
              </a:r>
              <a:r>
                <a:rPr lang="en-US" sz="2300" b="1" dirty="0">
                  <a:solidFill>
                    <a:srgbClr val="16165D"/>
                  </a:solidFill>
                  <a:latin typeface="Tahoma" charset="0"/>
                </a:rPr>
                <a:t>, </a:t>
              </a:r>
            </a:p>
            <a:p>
              <a:r>
                <a:rPr lang="en-US" sz="2300" b="1" dirty="0">
                  <a:solidFill>
                    <a:srgbClr val="16165D"/>
                  </a:solidFill>
                  <a:latin typeface="Tahoma" charset="0"/>
                </a:rPr>
                <a:t> 2. </a:t>
              </a:r>
              <a:r>
                <a:rPr lang="en-US" sz="2300" b="1" u="sng" dirty="0">
                  <a:solidFill>
                    <a:srgbClr val="16165D"/>
                  </a:solidFill>
                  <a:latin typeface="Tahoma" charset="0"/>
                </a:rPr>
                <a:t>Genetic </a:t>
              </a:r>
              <a:r>
                <a:rPr lang="en-US" sz="2300" b="1" u="sng" dirty="0" smtClean="0">
                  <a:solidFill>
                    <a:srgbClr val="16165D"/>
                  </a:solidFill>
                  <a:latin typeface="Tahoma" charset="0"/>
                </a:rPr>
                <a:t>materials </a:t>
              </a:r>
              <a:r>
                <a:rPr lang="en-US" sz="2300" b="1" u="sng" dirty="0">
                  <a:solidFill>
                    <a:srgbClr val="16165D"/>
                  </a:solidFill>
                  <a:latin typeface="Tahoma" charset="0"/>
                </a:rPr>
                <a:t>from </a:t>
              </a:r>
              <a:r>
                <a:rPr lang="en-US" sz="2300" b="1" u="sng" dirty="0" smtClean="0">
                  <a:solidFill>
                    <a:srgbClr val="16165D"/>
                  </a:solidFill>
                  <a:latin typeface="Tahoma" charset="0"/>
                </a:rPr>
                <a:t>a known </a:t>
              </a:r>
              <a:r>
                <a:rPr lang="en-US" sz="2300" b="1" u="sng" dirty="0">
                  <a:solidFill>
                    <a:srgbClr val="16165D"/>
                  </a:solidFill>
                  <a:latin typeface="Tahoma" charset="0"/>
                </a:rPr>
                <a:t>allergenic source</a:t>
              </a:r>
              <a:r>
                <a:rPr lang="en-US" sz="2300" b="1" dirty="0">
                  <a:solidFill>
                    <a:srgbClr val="16165D"/>
                  </a:solidFill>
                  <a:latin typeface="Tahoma" charset="0"/>
                </a:rPr>
                <a:t> </a:t>
              </a:r>
              <a:endParaRPr lang="en-US" sz="2300" b="1" dirty="0" smtClean="0">
                <a:solidFill>
                  <a:srgbClr val="16165D"/>
                </a:solidFill>
                <a:latin typeface="Tahoma" charset="0"/>
              </a:endParaRPr>
            </a:p>
            <a:p>
              <a:r>
                <a:rPr lang="en-US" sz="2300" b="1" i="1" dirty="0" smtClean="0">
                  <a:solidFill>
                    <a:srgbClr val="16165D"/>
                  </a:solidFill>
                  <a:latin typeface="Tahoma" charset="0"/>
                </a:rPr>
                <a:t>e.g</a:t>
              </a:r>
              <a:r>
                <a:rPr lang="en-US" sz="2300" b="1" i="1" dirty="0">
                  <a:solidFill>
                    <a:srgbClr val="16165D"/>
                  </a:solidFill>
                  <a:latin typeface="Tahoma" charset="0"/>
                </a:rPr>
                <a:t>.</a:t>
              </a:r>
              <a:r>
                <a:rPr lang="en-US" sz="2300" b="1" dirty="0">
                  <a:solidFill>
                    <a:srgbClr val="16165D"/>
                  </a:solidFill>
                  <a:latin typeface="Tahoma" charset="0"/>
                </a:rPr>
                <a:t>, peanut, egg  </a:t>
              </a:r>
            </a:p>
            <a:p>
              <a:r>
                <a:rPr lang="en-US" sz="2300" b="1" dirty="0">
                  <a:solidFill>
                    <a:srgbClr val="16165D"/>
                  </a:solidFill>
                  <a:latin typeface="Tahoma" charset="0"/>
                </a:rPr>
                <a:t> 3. </a:t>
              </a:r>
              <a:r>
                <a:rPr lang="en-US" sz="2300" b="1" u="sng" dirty="0">
                  <a:solidFill>
                    <a:srgbClr val="16165D"/>
                  </a:solidFill>
                  <a:latin typeface="Tahoma" charset="0"/>
                </a:rPr>
                <a:t>Elevated levels of </a:t>
              </a:r>
              <a:r>
                <a:rPr lang="en-US" sz="2300" b="1" u="sng" dirty="0" err="1">
                  <a:solidFill>
                    <a:srgbClr val="16165D"/>
                  </a:solidFill>
                  <a:latin typeface="Tahoma" charset="0"/>
                </a:rPr>
                <a:t>antinutritional</a:t>
              </a:r>
              <a:r>
                <a:rPr lang="en-US" sz="2300" b="1" u="sng" dirty="0">
                  <a:solidFill>
                    <a:srgbClr val="16165D"/>
                  </a:solidFill>
                  <a:latin typeface="Tahoma" charset="0"/>
                </a:rPr>
                <a:t> or toxic </a:t>
              </a:r>
              <a:r>
                <a:rPr lang="en-US" sz="2300" b="1" u="sng" dirty="0" smtClean="0">
                  <a:solidFill>
                    <a:srgbClr val="16165D"/>
                  </a:solidFill>
                  <a:latin typeface="Tahoma" charset="0"/>
                </a:rPr>
                <a:t>compounds </a:t>
              </a:r>
              <a:endParaRPr lang="en-US" sz="2300" b="1" u="sng" dirty="0">
                <a:solidFill>
                  <a:srgbClr val="16165D"/>
                </a:solidFill>
                <a:latin typeface="Tahoma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85665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8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68038" grpId="0" animBg="1" autoUpdateAnimBg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85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3369" y="5943600"/>
            <a:ext cx="368300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1858" name="Picture 3" descr="stickler.jpe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3088" y="14111"/>
            <a:ext cx="6858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6803" name="Text Box 10"/>
          <p:cNvSpPr txBox="1">
            <a:spLocks noChangeArrowheads="1"/>
          </p:cNvSpPr>
          <p:nvPr/>
        </p:nvSpPr>
        <p:spPr bwMode="auto">
          <a:xfrm>
            <a:off x="719666" y="5565338"/>
            <a:ext cx="8882284" cy="1292662"/>
          </a:xfrm>
          <a:prstGeom prst="rect">
            <a:avLst/>
          </a:prstGeom>
          <a:solidFill>
            <a:srgbClr val="EFF9FF"/>
          </a:solidFill>
          <a:ln w="12700">
            <a:solidFill>
              <a:schemeClr val="accent6">
                <a:lumMod val="75000"/>
              </a:schemeClr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2600" b="1" dirty="0" smtClean="0">
                <a:solidFill>
                  <a:srgbClr val="22228B"/>
                </a:solidFill>
                <a:latin typeface="Tahoma" charset="0"/>
                <a:cs typeface="Tahoma" charset="0"/>
              </a:rPr>
              <a:t>And there are existing PLU labels, which indicate whether </a:t>
            </a:r>
            <a:r>
              <a:rPr lang="en-US" sz="2600" b="1" dirty="0">
                <a:solidFill>
                  <a:srgbClr val="22228B"/>
                </a:solidFill>
                <a:latin typeface="Tahoma" charset="0"/>
                <a:cs typeface="Tahoma" charset="0"/>
              </a:rPr>
              <a:t>whole fresh foods </a:t>
            </a:r>
            <a:r>
              <a:rPr lang="en-US" sz="2600" b="1" dirty="0" smtClean="0">
                <a:solidFill>
                  <a:srgbClr val="22228B"/>
                </a:solidFill>
                <a:latin typeface="Tahoma" charset="0"/>
                <a:cs typeface="Tahoma" charset="0"/>
              </a:rPr>
              <a:t>are GE, organic or conventional</a:t>
            </a:r>
          </a:p>
        </p:txBody>
      </p:sp>
    </p:spTree>
    <p:extLst>
      <p:ext uri="{BB962C8B-B14F-4D97-AF65-F5344CB8AC3E}">
        <p14:creationId xmlns:p14="http://schemas.microsoft.com/office/powerpoint/2010/main" val="622262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457" name="Object 2"/>
          <p:cNvGraphicFramePr>
            <a:graphicFrameLocks noChangeAspect="1"/>
          </p:cNvGraphicFramePr>
          <p:nvPr/>
        </p:nvGraphicFramePr>
        <p:xfrm>
          <a:off x="-80963" y="0"/>
          <a:ext cx="10367963" cy="7199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0185" name="Image File" r:id="rId3" imgW="9144000" imgH="6350000" progId="DellImageExpertImage">
                  <p:embed/>
                </p:oleObj>
              </mc:Choice>
              <mc:Fallback>
                <p:oleObj name="Image File" r:id="rId3" imgW="9144000" imgH="6350000" progId="DellImageExpertImag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80963" y="0"/>
                        <a:ext cx="10367963" cy="71993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21923" name="Text Box 3"/>
          <p:cNvSpPr txBox="1">
            <a:spLocks noChangeArrowheads="1"/>
          </p:cNvSpPr>
          <p:nvPr/>
        </p:nvSpPr>
        <p:spPr bwMode="auto">
          <a:xfrm>
            <a:off x="5046133" y="3149071"/>
            <a:ext cx="5028671" cy="1384995"/>
          </a:xfrm>
          <a:prstGeom prst="rect">
            <a:avLst/>
          </a:prstGeom>
          <a:solidFill>
            <a:srgbClr val="EFF9FF"/>
          </a:solidFill>
          <a:ln w="12700" cmpd="sng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800" b="1" i="0">
                <a:solidFill>
                  <a:srgbClr val="22228B"/>
                </a:solidFill>
                <a:latin typeface="Tahoma"/>
                <a:cs typeface="Tahoma"/>
              </a:rPr>
              <a:t>All living things contain DNA – including the foods we eat</a:t>
            </a:r>
          </a:p>
        </p:txBody>
      </p:sp>
      <p:sp>
        <p:nvSpPr>
          <p:cNvPr id="721924" name="Text Box 4"/>
          <p:cNvSpPr txBox="1">
            <a:spLocks noChangeArrowheads="1"/>
          </p:cNvSpPr>
          <p:nvPr/>
        </p:nvSpPr>
        <p:spPr bwMode="auto">
          <a:xfrm>
            <a:off x="2015067" y="4978400"/>
            <a:ext cx="7776633" cy="1200329"/>
          </a:xfrm>
          <a:prstGeom prst="rect">
            <a:avLst/>
          </a:prstGeom>
          <a:solidFill>
            <a:srgbClr val="EFF9FF"/>
          </a:solidFill>
          <a:ln w="12700" cmpd="sng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600" b="1" i="0" dirty="0">
                <a:solidFill>
                  <a:srgbClr val="22228B"/>
                </a:solidFill>
                <a:latin typeface="Tahoma"/>
                <a:cs typeface="Tahoma"/>
              </a:rPr>
              <a:t>First</a:t>
            </a:r>
            <a:r>
              <a:rPr lang="en-US" sz="3600" b="1" i="0" dirty="0">
                <a:solidFill>
                  <a:srgbClr val="22228B"/>
                </a:solidFill>
                <a:latin typeface="Arial" charset="0"/>
                <a:cs typeface="+mn-cs"/>
              </a:rPr>
              <a:t> we’ll start with some basics </a:t>
            </a:r>
            <a:r>
              <a:rPr lang="en-US" sz="3600" b="1" i="0" dirty="0" smtClean="0">
                <a:solidFill>
                  <a:srgbClr val="22228B"/>
                </a:solidFill>
                <a:latin typeface="Arial" charset="0"/>
                <a:cs typeface="+mn-cs"/>
              </a:rPr>
              <a:t>on </a:t>
            </a:r>
            <a:r>
              <a:rPr lang="en-US" sz="3600" b="1" i="0" dirty="0">
                <a:solidFill>
                  <a:srgbClr val="22228B"/>
                </a:solidFill>
                <a:latin typeface="Arial" charset="0"/>
                <a:cs typeface="+mn-cs"/>
              </a:rPr>
              <a:t>genetics…</a:t>
            </a:r>
          </a:p>
        </p:txBody>
      </p:sp>
    </p:spTree>
    <p:extLst>
      <p:ext uri="{BB962C8B-B14F-4D97-AF65-F5344CB8AC3E}">
        <p14:creationId xmlns:p14="http://schemas.microsoft.com/office/powerpoint/2010/main" val="21394880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9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1923" grpId="0" animBg="1"/>
      <p:bldP spid="721924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2"/>
          <p:cNvSpPr>
            <a:spLocks noChangeArrowheads="1"/>
          </p:cNvSpPr>
          <p:nvPr/>
        </p:nvSpPr>
        <p:spPr bwMode="auto">
          <a:xfrm>
            <a:off x="891183" y="5892800"/>
            <a:ext cx="21431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6" tIns="45718" rIns="91436" bIns="45718" anchor="ctr"/>
          <a:lstStyle/>
          <a:p>
            <a:endParaRPr lang="en-US">
              <a:latin typeface="Tahoma" charset="0"/>
            </a:endParaRPr>
          </a:p>
        </p:txBody>
      </p:sp>
      <p:sp>
        <p:nvSpPr>
          <p:cNvPr id="52226" name="Rectangle 3"/>
          <p:cNvSpPr>
            <a:spLocks noChangeArrowheads="1"/>
          </p:cNvSpPr>
          <p:nvPr/>
        </p:nvSpPr>
        <p:spPr bwMode="auto">
          <a:xfrm>
            <a:off x="3634383" y="5892800"/>
            <a:ext cx="32575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6" tIns="45718" rIns="91436" bIns="45718" anchor="ctr"/>
          <a:lstStyle/>
          <a:p>
            <a:endParaRPr lang="en-US">
              <a:latin typeface="Tahoma" charset="0"/>
            </a:endParaRPr>
          </a:p>
        </p:txBody>
      </p:sp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1987749" y="6352118"/>
            <a:ext cx="8172450" cy="33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8" rIns="91436" bIns="45718">
            <a:spAutoFit/>
          </a:bodyPr>
          <a:lstStyle/>
          <a:p>
            <a:pPr algn="r">
              <a:defRPr/>
            </a:pPr>
            <a:r>
              <a:rPr lang="en-US" sz="800" dirty="0">
                <a:solidFill>
                  <a:schemeClr val="accent4">
                    <a:lumMod val="75000"/>
                    <a:lumOff val="25000"/>
                  </a:schemeClr>
                </a:solidFill>
                <a:latin typeface="Tahoma"/>
                <a:ea typeface="ＭＳ Ｐゴシック" pitchFamily="-105" charset="-128"/>
                <a:cs typeface="ＭＳ Ｐゴシック" pitchFamily="-105" charset="-128"/>
              </a:rPr>
              <a:t>SOURCE: IFIC, April 2014.</a:t>
            </a:r>
          </a:p>
          <a:p>
            <a:pPr algn="r">
              <a:defRPr/>
            </a:pPr>
            <a:r>
              <a:rPr lang="en-US" sz="800" dirty="0">
                <a:solidFill>
                  <a:schemeClr val="accent4">
                    <a:lumMod val="75000"/>
                    <a:lumOff val="25000"/>
                  </a:schemeClr>
                </a:solidFill>
                <a:latin typeface="Tahoma"/>
                <a:ea typeface="ＭＳ Ｐゴシック" pitchFamily="-105" charset="-128"/>
                <a:cs typeface="ＭＳ Ｐゴシック" pitchFamily="-105" charset="-128"/>
              </a:rPr>
              <a:t>http://www.foodinsight.org/Press-Release/Detail.aspx?topic=Survey_Finds_Continued_Support_for_FDA_s_Biotech_Foods_Labeling_</a:t>
            </a:r>
          </a:p>
        </p:txBody>
      </p:sp>
      <p:grpSp>
        <p:nvGrpSpPr>
          <p:cNvPr id="52231" name="Group 2"/>
          <p:cNvGrpSpPr>
            <a:grpSpLocks/>
          </p:cNvGrpSpPr>
          <p:nvPr/>
        </p:nvGrpSpPr>
        <p:grpSpPr bwMode="auto">
          <a:xfrm>
            <a:off x="197118" y="849515"/>
            <a:ext cx="9929813" cy="3896788"/>
            <a:chOff x="114300" y="2303528"/>
            <a:chExt cx="9929813" cy="3896958"/>
          </a:xfrm>
        </p:grpSpPr>
        <p:sp>
          <p:nvSpPr>
            <p:cNvPr id="52233" name="Rectangle 4"/>
            <p:cNvSpPr>
              <a:spLocks noChangeArrowheads="1"/>
            </p:cNvSpPr>
            <p:nvPr/>
          </p:nvSpPr>
          <p:spPr bwMode="auto">
            <a:xfrm>
              <a:off x="268288" y="2303528"/>
              <a:ext cx="9644062" cy="905528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xtLst/>
          </p:spPr>
          <p:txBody>
            <a:bodyPr lIns="90487" tIns="44450" rIns="90487" bIns="44450" anchor="ctr"/>
            <a:lstStyle/>
            <a:p>
              <a:pPr algn="ctr"/>
              <a:r>
                <a:rPr lang="en-US" sz="2000" b="1" dirty="0">
                  <a:solidFill>
                    <a:srgbClr val="22228B"/>
                  </a:solidFill>
                  <a:latin typeface="Tahoma" charset="0"/>
                  <a:cs typeface="Tahoma" charset="0"/>
                </a:rPr>
                <a:t>Can  you think of any information that is not currently included on food labels that you would like to see on food labels? What types of information would that be? </a:t>
              </a:r>
            </a:p>
          </p:txBody>
        </p:sp>
        <p:sp>
          <p:nvSpPr>
            <p:cNvPr id="106505" name="Rectangle 10"/>
            <p:cNvSpPr>
              <a:spLocks noChangeArrowheads="1"/>
            </p:cNvSpPr>
            <p:nvPr/>
          </p:nvSpPr>
          <p:spPr bwMode="auto">
            <a:xfrm>
              <a:off x="114300" y="3380958"/>
              <a:ext cx="9929813" cy="2819528"/>
            </a:xfrm>
            <a:prstGeom prst="rect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  <a:extLst/>
          </p:spPr>
          <p:txBody>
            <a:bodyPr lIns="90487" tIns="44450" rIns="90487" bIns="44450"/>
            <a:lstStyle/>
            <a:p>
              <a:pPr marL="342887" indent="-342887">
                <a:spcBef>
                  <a:spcPct val="20000"/>
                </a:spcBef>
                <a:tabLst>
                  <a:tab pos="0" algn="l"/>
                  <a:tab pos="4284492" algn="l"/>
                  <a:tab pos="5435382" algn="l"/>
                  <a:tab pos="6637073" algn="l"/>
                  <a:tab pos="7822888" algn="l"/>
                  <a:tab pos="9024577" algn="l"/>
                </a:tabLst>
                <a:defRPr/>
              </a:pPr>
              <a:r>
                <a:rPr lang="en-US" sz="2000" u="sng" dirty="0" smtClean="0">
                  <a:solidFill>
                    <a:srgbClr val="22228B"/>
                  </a:solidFill>
                  <a:latin typeface="Tahoma" charset="0"/>
                  <a:cs typeface="Tahoma" charset="0"/>
                </a:rPr>
                <a:t>  </a:t>
              </a:r>
              <a:r>
                <a:rPr lang="en-US" sz="2000" u="sng" dirty="0">
                  <a:solidFill>
                    <a:srgbClr val="22228B"/>
                  </a:solidFill>
                  <a:latin typeface="Tahoma" charset="0"/>
                  <a:cs typeface="Tahoma" charset="0"/>
                </a:rPr>
                <a:t>		2001	2006	2014</a:t>
              </a:r>
              <a:endParaRPr lang="en-US" sz="2000" dirty="0">
                <a:solidFill>
                  <a:srgbClr val="22228B"/>
                </a:solidFill>
                <a:latin typeface="Tahoma" charset="0"/>
                <a:cs typeface="Tahoma" charset="0"/>
              </a:endParaRPr>
            </a:p>
            <a:p>
              <a:pPr marL="342887" indent="-342887">
                <a:spcBef>
                  <a:spcPct val="20000"/>
                </a:spcBef>
                <a:buFontTx/>
                <a:buChar char="•"/>
                <a:tabLst>
                  <a:tab pos="0" algn="l"/>
                  <a:tab pos="4284492" algn="l"/>
                  <a:tab pos="5435382" algn="l"/>
                  <a:tab pos="6637073" algn="l"/>
                  <a:tab pos="7822888" algn="l"/>
                  <a:tab pos="9024577" algn="l"/>
                </a:tabLst>
                <a:defRPr/>
              </a:pPr>
              <a:r>
                <a:rPr lang="en-US" sz="2000" dirty="0" smtClean="0">
                  <a:solidFill>
                    <a:srgbClr val="22228B"/>
                  </a:solidFill>
                  <a:latin typeface="Tahoma" charset="0"/>
                  <a:cs typeface="Tahoma" charset="0"/>
                </a:rPr>
                <a:t>Yes</a:t>
              </a:r>
              <a:r>
                <a:rPr lang="en-US" sz="2000" dirty="0">
                  <a:solidFill>
                    <a:srgbClr val="22228B"/>
                  </a:solidFill>
                  <a:latin typeface="Tahoma" charset="0"/>
                  <a:cs typeface="Tahoma" charset="0"/>
                </a:rPr>
                <a:t>	</a:t>
              </a:r>
              <a:r>
                <a:rPr lang="en-US" sz="2000" dirty="0" smtClean="0">
                  <a:solidFill>
                    <a:srgbClr val="22228B"/>
                  </a:solidFill>
                  <a:latin typeface="Tahoma" charset="0"/>
                  <a:cs typeface="Tahoma" charset="0"/>
                </a:rPr>
                <a:t> </a:t>
              </a:r>
              <a:r>
                <a:rPr lang="en-US" sz="2000" b="1" dirty="0" smtClean="0">
                  <a:solidFill>
                    <a:srgbClr val="22228B"/>
                  </a:solidFill>
                  <a:latin typeface="Tahoma" charset="0"/>
                  <a:cs typeface="Tahoma" charset="0"/>
                </a:rPr>
                <a:t>26</a:t>
              </a:r>
              <a:r>
                <a:rPr lang="en-US" sz="2000" b="1" dirty="0">
                  <a:solidFill>
                    <a:srgbClr val="22228B"/>
                  </a:solidFill>
                  <a:latin typeface="Tahoma" charset="0"/>
                  <a:cs typeface="Tahoma" charset="0"/>
                </a:rPr>
                <a:t>%	</a:t>
              </a:r>
              <a:r>
                <a:rPr lang="en-US" sz="2000" b="1" dirty="0" smtClean="0">
                  <a:solidFill>
                    <a:srgbClr val="22228B"/>
                  </a:solidFill>
                  <a:latin typeface="Tahoma" charset="0"/>
                  <a:cs typeface="Tahoma" charset="0"/>
                </a:rPr>
                <a:t> 18 %</a:t>
              </a:r>
              <a:r>
                <a:rPr lang="en-US" sz="2000" b="1" dirty="0">
                  <a:solidFill>
                    <a:srgbClr val="22228B"/>
                  </a:solidFill>
                  <a:latin typeface="Tahoma" charset="0"/>
                  <a:cs typeface="Tahoma" charset="0"/>
                </a:rPr>
                <a:t>	26%</a:t>
              </a:r>
            </a:p>
            <a:p>
              <a:pPr marL="742920" lvl="1" indent="-285738">
                <a:spcBef>
                  <a:spcPct val="20000"/>
                </a:spcBef>
                <a:buFontTx/>
                <a:buChar char="–"/>
                <a:tabLst>
                  <a:tab pos="0" algn="l"/>
                  <a:tab pos="4284492" algn="l"/>
                  <a:tab pos="5435382" algn="l"/>
                  <a:tab pos="6637073" algn="l"/>
                  <a:tab pos="7822888" algn="l"/>
                  <a:tab pos="9024577" algn="l"/>
                </a:tabLst>
                <a:defRPr/>
              </a:pPr>
              <a:r>
                <a:rPr lang="en-US" sz="2000" dirty="0">
                  <a:solidFill>
                    <a:srgbClr val="22228B"/>
                  </a:solidFill>
                  <a:latin typeface="Tahoma" charset="0"/>
                  <a:cs typeface="Tahoma" charset="0"/>
                </a:rPr>
                <a:t>Ingredients (i.e., fats, salt)	</a:t>
              </a:r>
              <a:r>
                <a:rPr lang="en-US" sz="2000" dirty="0" smtClean="0">
                  <a:solidFill>
                    <a:srgbClr val="22228B"/>
                  </a:solidFill>
                  <a:latin typeface="Tahoma" charset="0"/>
                  <a:cs typeface="Tahoma" charset="0"/>
                </a:rPr>
                <a:t>  6</a:t>
              </a:r>
              <a:r>
                <a:rPr lang="en-US" sz="2000" dirty="0">
                  <a:solidFill>
                    <a:srgbClr val="22228B"/>
                  </a:solidFill>
                  <a:latin typeface="Tahoma" charset="0"/>
                  <a:cs typeface="Tahoma" charset="0"/>
                </a:rPr>
                <a:t>%	</a:t>
              </a:r>
              <a:r>
                <a:rPr lang="en-US" sz="2000" dirty="0" smtClean="0">
                  <a:solidFill>
                    <a:srgbClr val="22228B"/>
                  </a:solidFill>
                  <a:latin typeface="Tahoma" charset="0"/>
                  <a:cs typeface="Tahoma" charset="0"/>
                </a:rPr>
                <a:t>  3</a:t>
              </a:r>
              <a:r>
                <a:rPr lang="en-US" sz="2000" dirty="0">
                  <a:solidFill>
                    <a:srgbClr val="22228B"/>
                  </a:solidFill>
                  <a:latin typeface="Tahoma" charset="0"/>
                  <a:cs typeface="Tahoma" charset="0"/>
                </a:rPr>
                <a:t>%	23%</a:t>
              </a:r>
            </a:p>
            <a:p>
              <a:pPr marL="742920" lvl="1" indent="-285738">
                <a:spcBef>
                  <a:spcPct val="20000"/>
                </a:spcBef>
                <a:buFontTx/>
                <a:buChar char="–"/>
                <a:tabLst>
                  <a:tab pos="0" algn="l"/>
                  <a:tab pos="4284492" algn="l"/>
                  <a:tab pos="5435382" algn="l"/>
                  <a:tab pos="6637073" algn="l"/>
                  <a:tab pos="7822888" algn="l"/>
                  <a:tab pos="9024577" algn="l"/>
                </a:tabLst>
                <a:defRPr/>
              </a:pPr>
              <a:r>
                <a:rPr lang="en-US" sz="2000" dirty="0">
                  <a:solidFill>
                    <a:srgbClr val="22228B"/>
                  </a:solidFill>
                  <a:latin typeface="Tahoma" charset="0"/>
                  <a:cs typeface="Tahoma" charset="0"/>
                </a:rPr>
                <a:t>Other	</a:t>
              </a:r>
              <a:r>
                <a:rPr lang="en-US" sz="2000" dirty="0" smtClean="0">
                  <a:solidFill>
                    <a:srgbClr val="22228B"/>
                  </a:solidFill>
                  <a:latin typeface="Tahoma" charset="0"/>
                  <a:cs typeface="Tahoma" charset="0"/>
                </a:rPr>
                <a:t>     11</a:t>
              </a:r>
              <a:r>
                <a:rPr lang="en-US" sz="2000" dirty="0">
                  <a:solidFill>
                    <a:srgbClr val="22228B"/>
                  </a:solidFill>
                  <a:latin typeface="Tahoma" charset="0"/>
                  <a:cs typeface="Tahoma" charset="0"/>
                </a:rPr>
                <a:t>%	</a:t>
              </a:r>
              <a:r>
                <a:rPr lang="en-US" sz="2000" dirty="0" smtClean="0">
                  <a:solidFill>
                    <a:srgbClr val="22228B"/>
                  </a:solidFill>
                  <a:latin typeface="Tahoma" charset="0"/>
                  <a:cs typeface="Tahoma" charset="0"/>
                </a:rPr>
                <a:t>      5</a:t>
              </a:r>
              <a:r>
                <a:rPr lang="en-US" sz="2000" dirty="0">
                  <a:solidFill>
                    <a:srgbClr val="22228B"/>
                  </a:solidFill>
                  <a:latin typeface="Tahoma" charset="0"/>
                  <a:cs typeface="Tahoma" charset="0"/>
                </a:rPr>
                <a:t>%	</a:t>
              </a:r>
              <a:r>
                <a:rPr lang="en-US" sz="2000" dirty="0" smtClean="0">
                  <a:solidFill>
                    <a:srgbClr val="22228B"/>
                  </a:solidFill>
                  <a:latin typeface="Tahoma" charset="0"/>
                  <a:cs typeface="Tahoma" charset="0"/>
                </a:rPr>
                <a:t>    25</a:t>
              </a:r>
              <a:r>
                <a:rPr lang="en-US" sz="2000" dirty="0">
                  <a:solidFill>
                    <a:srgbClr val="22228B"/>
                  </a:solidFill>
                  <a:latin typeface="Tahoma" charset="0"/>
                  <a:cs typeface="Tahoma" charset="0"/>
                </a:rPr>
                <a:t>%		</a:t>
              </a:r>
            </a:p>
            <a:p>
              <a:pPr marL="742920" lvl="1" indent="-285738">
                <a:spcBef>
                  <a:spcPct val="20000"/>
                </a:spcBef>
                <a:buFontTx/>
                <a:buChar char="–"/>
                <a:tabLst>
                  <a:tab pos="0" algn="l"/>
                  <a:tab pos="4284492" algn="l"/>
                  <a:tab pos="5435382" algn="l"/>
                  <a:tab pos="6637073" algn="l"/>
                  <a:tab pos="7822888" algn="l"/>
                  <a:tab pos="9024577" algn="l"/>
                </a:tabLst>
                <a:defRPr/>
              </a:pPr>
              <a:r>
                <a:rPr lang="en-US" sz="2000" dirty="0">
                  <a:solidFill>
                    <a:srgbClr val="22228B"/>
                  </a:solidFill>
                  <a:latin typeface="Tahoma" charset="0"/>
                  <a:cs typeface="Tahoma" charset="0"/>
                </a:rPr>
                <a:t>Genetically altered	</a:t>
              </a:r>
              <a:r>
                <a:rPr lang="en-US" sz="2000" dirty="0" smtClean="0">
                  <a:solidFill>
                    <a:srgbClr val="22228B"/>
                  </a:solidFill>
                  <a:latin typeface="Tahoma" charset="0"/>
                  <a:cs typeface="Tahoma" charset="0"/>
                </a:rPr>
                <a:t> 2%	1</a:t>
              </a:r>
              <a:r>
                <a:rPr lang="en-US" sz="2000" dirty="0">
                  <a:solidFill>
                    <a:srgbClr val="22228B"/>
                  </a:solidFill>
                  <a:latin typeface="Tahoma" charset="0"/>
                  <a:cs typeface="Tahoma" charset="0"/>
                </a:rPr>
                <a:t>%	0%</a:t>
              </a:r>
            </a:p>
            <a:p>
              <a:pPr marL="342887" indent="-342887">
                <a:spcBef>
                  <a:spcPct val="20000"/>
                </a:spcBef>
                <a:buFontTx/>
                <a:buChar char="•"/>
                <a:tabLst>
                  <a:tab pos="0" algn="l"/>
                  <a:tab pos="4284492" algn="l"/>
                  <a:tab pos="5435382" algn="l"/>
                  <a:tab pos="6637073" algn="l"/>
                  <a:tab pos="7822888" algn="l"/>
                  <a:tab pos="9024577" algn="l"/>
                </a:tabLst>
                <a:defRPr/>
              </a:pPr>
              <a:r>
                <a:rPr lang="en-US" sz="2000" dirty="0" smtClean="0">
                  <a:solidFill>
                    <a:srgbClr val="22228B"/>
                  </a:solidFill>
                  <a:latin typeface="Tahoma" charset="0"/>
                  <a:cs typeface="Tahoma" charset="0"/>
                </a:rPr>
                <a:t>No	</a:t>
              </a:r>
              <a:r>
                <a:rPr lang="en-US" sz="2000" b="1" dirty="0" smtClean="0">
                  <a:solidFill>
                    <a:srgbClr val="22228B"/>
                  </a:solidFill>
                  <a:latin typeface="Tahoma" charset="0"/>
                  <a:cs typeface="Tahoma" charset="0"/>
                </a:rPr>
                <a:t>74</a:t>
              </a:r>
              <a:r>
                <a:rPr lang="en-US" sz="2000" b="1" dirty="0">
                  <a:solidFill>
                    <a:srgbClr val="22228B"/>
                  </a:solidFill>
                  <a:latin typeface="Tahoma" charset="0"/>
                  <a:cs typeface="Tahoma" charset="0"/>
                </a:rPr>
                <a:t>%	82%	74%</a:t>
              </a:r>
              <a:endParaRPr lang="en-US" sz="600" b="1" dirty="0">
                <a:solidFill>
                  <a:srgbClr val="22228B"/>
                </a:solidFill>
                <a:latin typeface="Tahoma" charset="0"/>
                <a:cs typeface="Tahoma" charset="0"/>
              </a:endParaRPr>
            </a:p>
            <a:p>
              <a:pPr marL="457182" lvl="1">
                <a:spcBef>
                  <a:spcPct val="20000"/>
                </a:spcBef>
                <a:tabLst>
                  <a:tab pos="0" algn="l"/>
                  <a:tab pos="4284492" algn="l"/>
                  <a:tab pos="5435382" algn="l"/>
                  <a:tab pos="6637073" algn="l"/>
                  <a:tab pos="7822888" algn="l"/>
                  <a:tab pos="9024577" algn="l"/>
                </a:tabLst>
                <a:defRPr/>
              </a:pPr>
              <a:r>
                <a:rPr lang="en-US" sz="600" b="1" dirty="0">
                  <a:solidFill>
                    <a:srgbClr val="22228B"/>
                  </a:solidFill>
                  <a:latin typeface="Tahoma" charset="0"/>
                  <a:cs typeface="Tahoma" charset="0"/>
                </a:rPr>
                <a:t/>
              </a:r>
              <a:br>
                <a:rPr lang="en-US" sz="600" b="1" dirty="0">
                  <a:solidFill>
                    <a:srgbClr val="22228B"/>
                  </a:solidFill>
                  <a:latin typeface="Tahoma" charset="0"/>
                  <a:cs typeface="Tahoma" charset="0"/>
                </a:rPr>
              </a:br>
              <a:r>
                <a:rPr lang="en-US" sz="2000" dirty="0">
                  <a:solidFill>
                    <a:srgbClr val="22228B"/>
                  </a:solidFill>
                  <a:latin typeface="Tahoma" charset="0"/>
                  <a:cs typeface="Tahoma" charset="0"/>
                </a:rPr>
                <a:t>(International Food Information Council)</a:t>
              </a:r>
            </a:p>
            <a:p>
              <a:pPr marL="742920" lvl="1" indent="-285738">
                <a:spcBef>
                  <a:spcPct val="20000"/>
                </a:spcBef>
                <a:buFontTx/>
                <a:buChar char="–"/>
                <a:tabLst>
                  <a:tab pos="0" algn="l"/>
                  <a:tab pos="4284492" algn="l"/>
                  <a:tab pos="5435382" algn="l"/>
                  <a:tab pos="6637073" algn="l"/>
                  <a:tab pos="7822888" algn="l"/>
                  <a:tab pos="9024577" algn="l"/>
                </a:tabLst>
                <a:defRPr/>
              </a:pPr>
              <a:endParaRPr lang="en-US" sz="2000" dirty="0">
                <a:solidFill>
                  <a:srgbClr val="22228B"/>
                </a:solidFill>
                <a:latin typeface="Tahoma" charset="0"/>
                <a:cs typeface="Tahoma" charset="0"/>
              </a:endParaRPr>
            </a:p>
          </p:txBody>
        </p:sp>
      </p:grpSp>
      <p:sp>
        <p:nvSpPr>
          <p:cNvPr id="52230" name="TextBox 1"/>
          <p:cNvSpPr txBox="1">
            <a:spLocks noChangeArrowheads="1"/>
          </p:cNvSpPr>
          <p:nvPr/>
        </p:nvSpPr>
        <p:spPr bwMode="auto">
          <a:xfrm>
            <a:off x="1944526" y="125800"/>
            <a:ext cx="6599798" cy="584771"/>
          </a:xfrm>
          <a:prstGeom prst="rect">
            <a:avLst/>
          </a:prstGeom>
          <a:solidFill>
            <a:srgbClr val="EFF9FF"/>
          </a:solidFill>
          <a:ln w="9525">
            <a:solidFill>
              <a:srgbClr val="000000"/>
            </a:solidFill>
            <a:miter lim="800000"/>
            <a:headEnd/>
            <a:tailEnd/>
          </a:ln>
          <a:extLst/>
        </p:spPr>
        <p:txBody>
          <a:bodyPr wrap="square" lIns="91436" tIns="45718" rIns="91436" bIns="45718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200" b="1">
                <a:solidFill>
                  <a:srgbClr val="22228B"/>
                </a:solidFill>
                <a:latin typeface="Tahoma" charset="0"/>
                <a:cs typeface="Tahoma" charset="0"/>
              </a:rPr>
              <a:t>Do consumers want labeling? </a:t>
            </a:r>
          </a:p>
        </p:txBody>
      </p:sp>
      <p:sp>
        <p:nvSpPr>
          <p:cNvPr id="10" name="TextBox 3"/>
          <p:cNvSpPr txBox="1">
            <a:spLocks noChangeArrowheads="1"/>
          </p:cNvSpPr>
          <p:nvPr/>
        </p:nvSpPr>
        <p:spPr bwMode="auto">
          <a:xfrm>
            <a:off x="122149" y="5098344"/>
            <a:ext cx="9963746" cy="769437"/>
          </a:xfrm>
          <a:prstGeom prst="rect">
            <a:avLst/>
          </a:prstGeom>
          <a:solidFill>
            <a:srgbClr val="EFF9FF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 lIns="91436" tIns="45718" rIns="91436" bIns="45718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200" b="1">
                <a:solidFill>
                  <a:srgbClr val="22228B"/>
                </a:solidFill>
                <a:latin typeface="Tahoma" charset="0"/>
                <a:cs typeface="Tahoma" charset="0"/>
              </a:rPr>
              <a:t>With an open-ended question about what food labeling information is missing, few consumers mention genetically altered foods </a:t>
            </a:r>
          </a:p>
        </p:txBody>
      </p:sp>
    </p:spTree>
    <p:extLst>
      <p:ext uri="{BB962C8B-B14F-4D97-AF65-F5344CB8AC3E}">
        <p14:creationId xmlns:p14="http://schemas.microsoft.com/office/powerpoint/2010/main" val="673296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Rectangle 2"/>
          <p:cNvSpPr>
            <a:spLocks noChangeArrowheads="1"/>
          </p:cNvSpPr>
          <p:nvPr/>
        </p:nvSpPr>
        <p:spPr bwMode="auto">
          <a:xfrm>
            <a:off x="891183" y="6316133"/>
            <a:ext cx="21431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6" tIns="45718" rIns="91436" bIns="45718" anchor="ctr"/>
          <a:lstStyle/>
          <a:p>
            <a:endParaRPr lang="en-US">
              <a:latin typeface="Tahoma" charset="0"/>
            </a:endParaRPr>
          </a:p>
        </p:txBody>
      </p:sp>
      <p:sp>
        <p:nvSpPr>
          <p:cNvPr id="54274" name="Rectangle 3"/>
          <p:cNvSpPr>
            <a:spLocks noChangeArrowheads="1"/>
          </p:cNvSpPr>
          <p:nvPr/>
        </p:nvSpPr>
        <p:spPr bwMode="auto">
          <a:xfrm>
            <a:off x="3634383" y="6316133"/>
            <a:ext cx="32575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6" tIns="45718" rIns="91436" bIns="45718" anchor="ctr"/>
          <a:lstStyle/>
          <a:p>
            <a:endParaRPr lang="en-US">
              <a:latin typeface="Tahoma" charset="0"/>
            </a:endParaRPr>
          </a:p>
        </p:txBody>
      </p:sp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1903809" y="6466418"/>
            <a:ext cx="8172450" cy="2462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8" rIns="91436" bIns="45718">
            <a:spAutoFit/>
          </a:bodyPr>
          <a:lstStyle/>
          <a:p>
            <a:pPr algn="r">
              <a:defRPr/>
            </a:pPr>
            <a:r>
              <a:rPr lang="en-US" sz="1000" dirty="0">
                <a:solidFill>
                  <a:schemeClr val="accent4">
                    <a:lumMod val="75000"/>
                    <a:lumOff val="25000"/>
                  </a:schemeClr>
                </a:solidFill>
                <a:latin typeface="Tahoma"/>
                <a:ea typeface="ＭＳ Ｐゴシック" pitchFamily="-105" charset="-128"/>
                <a:cs typeface="ＭＳ Ｐゴシック" pitchFamily="-105" charset="-128"/>
              </a:rPr>
              <a:t>SOURCE: http://</a:t>
            </a:r>
            <a:r>
              <a:rPr lang="en-US" sz="1000" dirty="0" err="1">
                <a:solidFill>
                  <a:schemeClr val="accent4">
                    <a:lumMod val="75000"/>
                    <a:lumOff val="25000"/>
                  </a:schemeClr>
                </a:solidFill>
                <a:latin typeface="Tahoma"/>
                <a:ea typeface="ＭＳ Ｐゴシック" pitchFamily="-105" charset="-128"/>
                <a:cs typeface="ＭＳ Ｐゴシック" pitchFamily="-105" charset="-128"/>
              </a:rPr>
              <a:t>www.cbsnews.com</a:t>
            </a:r>
            <a:r>
              <a:rPr lang="en-US" sz="1000" dirty="0">
                <a:solidFill>
                  <a:schemeClr val="accent4">
                    <a:lumMod val="75000"/>
                    <a:lumOff val="25000"/>
                  </a:schemeClr>
                </a:solidFill>
                <a:latin typeface="Tahoma"/>
                <a:ea typeface="ＭＳ Ｐゴシック" pitchFamily="-105" charset="-128"/>
                <a:cs typeface="ＭＳ Ｐゴシック" pitchFamily="-105" charset="-128"/>
              </a:rPr>
              <a:t>/news/poll-most-</a:t>
            </a:r>
            <a:r>
              <a:rPr lang="en-US" sz="1000" dirty="0" err="1">
                <a:solidFill>
                  <a:schemeClr val="accent4">
                    <a:lumMod val="75000"/>
                    <a:lumOff val="25000"/>
                  </a:schemeClr>
                </a:solidFill>
                <a:latin typeface="Tahoma"/>
                <a:ea typeface="ＭＳ Ｐゴシック" pitchFamily="-105" charset="-128"/>
                <a:cs typeface="ＭＳ Ｐゴシック" pitchFamily="-105" charset="-128"/>
              </a:rPr>
              <a:t>americans</a:t>
            </a:r>
            <a:r>
              <a:rPr lang="en-US" sz="1000" dirty="0">
                <a:solidFill>
                  <a:schemeClr val="accent4">
                    <a:lumMod val="75000"/>
                    <a:lumOff val="25000"/>
                  </a:schemeClr>
                </a:solidFill>
                <a:latin typeface="Tahoma"/>
                <a:ea typeface="ＭＳ Ｐゴシック" pitchFamily="-105" charset="-128"/>
                <a:cs typeface="ＭＳ Ｐゴシック" pitchFamily="-105" charset="-128"/>
              </a:rPr>
              <a:t>-want-labels-on-genetically-modified-foods/</a:t>
            </a:r>
          </a:p>
        </p:txBody>
      </p:sp>
      <p:sp>
        <p:nvSpPr>
          <p:cNvPr id="54276" name="TextBox 3"/>
          <p:cNvSpPr txBox="1">
            <a:spLocks noChangeArrowheads="1"/>
          </p:cNvSpPr>
          <p:nvPr/>
        </p:nvSpPr>
        <p:spPr bwMode="auto">
          <a:xfrm>
            <a:off x="444347" y="117162"/>
            <a:ext cx="9472613" cy="1384990"/>
          </a:xfrm>
          <a:prstGeom prst="rect">
            <a:avLst/>
          </a:prstGeom>
          <a:solidFill>
            <a:srgbClr val="EFF9FF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 lIns="91436" tIns="45718" rIns="91436" bIns="45718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800" b="1" dirty="0">
                <a:solidFill>
                  <a:srgbClr val="22228B"/>
                </a:solidFill>
                <a:latin typeface="Tahoma" charset="0"/>
                <a:cs typeface="Tahoma" charset="0"/>
              </a:rPr>
              <a:t>If simply asked whether they want food labeling of genetically engineered foods, </a:t>
            </a:r>
            <a:r>
              <a:rPr lang="en-US" sz="2800" b="1" dirty="0" smtClean="0">
                <a:solidFill>
                  <a:srgbClr val="22228B"/>
                </a:solidFill>
                <a:latin typeface="Tahoma" charset="0"/>
                <a:cs typeface="Tahoma" charset="0"/>
              </a:rPr>
              <a:t>two-thirds of U.S. consumers </a:t>
            </a:r>
            <a:r>
              <a:rPr lang="en-US" sz="2800" b="1" dirty="0">
                <a:solidFill>
                  <a:srgbClr val="22228B"/>
                </a:solidFill>
                <a:latin typeface="Tahoma" charset="0"/>
                <a:cs typeface="Tahoma" charset="0"/>
              </a:rPr>
              <a:t>say yes.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34646" y="1515493"/>
            <a:ext cx="9385102" cy="3847203"/>
          </a:xfrm>
          <a:prstGeom prst="rect">
            <a:avLst/>
          </a:prstGeom>
          <a:noFill/>
        </p:spPr>
        <p:txBody>
          <a:bodyPr lIns="91436" tIns="45718" rIns="91436" bIns="45718">
            <a:spAutoFit/>
          </a:bodyPr>
          <a:lstStyle/>
          <a:p>
            <a:pPr marL="571500" indent="-571500">
              <a:buFont typeface="Arial"/>
              <a:buChar char="•"/>
              <a:defRPr/>
            </a:pPr>
            <a:r>
              <a:rPr lang="en-US" sz="3200" b="1" dirty="0" smtClean="0">
                <a:solidFill>
                  <a:srgbClr val="000000"/>
                </a:solidFill>
                <a:latin typeface="Tahoma"/>
                <a:cs typeface="Tahoma"/>
              </a:rPr>
              <a:t>66</a:t>
            </a:r>
            <a:r>
              <a:rPr lang="en-US" sz="3200" b="1" dirty="0">
                <a:solidFill>
                  <a:srgbClr val="000000"/>
                </a:solidFill>
                <a:latin typeface="Tahoma"/>
                <a:cs typeface="Tahoma"/>
              </a:rPr>
              <a:t>% of Americans favor </a:t>
            </a:r>
            <a:r>
              <a:rPr lang="en-US" sz="3200" dirty="0">
                <a:solidFill>
                  <a:srgbClr val="000000"/>
                </a:solidFill>
                <a:latin typeface="Tahoma"/>
                <a:cs typeface="Tahoma"/>
              </a:rPr>
              <a:t>requiring </a:t>
            </a:r>
            <a:r>
              <a:rPr lang="en-US" sz="3200" dirty="0" smtClean="0">
                <a:solidFill>
                  <a:srgbClr val="000000"/>
                </a:solidFill>
                <a:latin typeface="Tahoma"/>
                <a:cs typeface="Tahoma"/>
              </a:rPr>
              <a:t>food</a:t>
            </a:r>
          </a:p>
          <a:p>
            <a:pPr marL="1200150" indent="-1200150">
              <a:defRPr/>
            </a:pPr>
            <a:r>
              <a:rPr lang="en-US" sz="3200" dirty="0" smtClean="0">
                <a:solidFill>
                  <a:srgbClr val="000000"/>
                </a:solidFill>
                <a:latin typeface="Tahoma"/>
                <a:cs typeface="Tahoma"/>
              </a:rPr>
              <a:t> </a:t>
            </a:r>
            <a:r>
              <a:rPr lang="en-US" sz="3200" dirty="0">
                <a:solidFill>
                  <a:srgbClr val="000000"/>
                </a:solidFill>
                <a:latin typeface="Tahoma"/>
                <a:cs typeface="Tahoma"/>
              </a:rPr>
              <a:t>manufacturers </a:t>
            </a:r>
            <a:r>
              <a:rPr lang="en-US" sz="3200" dirty="0" smtClean="0">
                <a:solidFill>
                  <a:srgbClr val="000000"/>
                </a:solidFill>
                <a:latin typeface="Tahoma"/>
                <a:cs typeface="Tahoma"/>
              </a:rPr>
              <a:t>put </a:t>
            </a:r>
            <a:r>
              <a:rPr lang="en-US" sz="3200" dirty="0">
                <a:solidFill>
                  <a:srgbClr val="000000"/>
                </a:solidFill>
                <a:latin typeface="Tahoma"/>
                <a:cs typeface="Tahoma"/>
              </a:rPr>
              <a:t>labels on products </a:t>
            </a:r>
            <a:r>
              <a:rPr lang="en-US" sz="3200" dirty="0" smtClean="0">
                <a:solidFill>
                  <a:srgbClr val="000000"/>
                </a:solidFill>
                <a:latin typeface="Tahoma"/>
                <a:cs typeface="Tahoma"/>
              </a:rPr>
              <a:t>that contain genetically modified </a:t>
            </a:r>
            <a:r>
              <a:rPr lang="en-US" sz="3200" dirty="0">
                <a:solidFill>
                  <a:srgbClr val="000000"/>
                </a:solidFill>
                <a:latin typeface="Tahoma"/>
                <a:cs typeface="Tahoma"/>
              </a:rPr>
              <a:t>organisms, or foods grown from seeds engineered in labs. </a:t>
            </a:r>
          </a:p>
          <a:p>
            <a:pPr marL="342887" indent="-342887">
              <a:buFont typeface="Arial"/>
              <a:buChar char="•"/>
              <a:defRPr/>
            </a:pPr>
            <a:r>
              <a:rPr lang="en-US" sz="3200" dirty="0">
                <a:solidFill>
                  <a:srgbClr val="000000"/>
                </a:solidFill>
                <a:latin typeface="Tahoma"/>
                <a:cs typeface="Tahoma"/>
              </a:rPr>
              <a:t>  </a:t>
            </a:r>
            <a:r>
              <a:rPr lang="en-US" sz="3200" b="1" dirty="0">
                <a:solidFill>
                  <a:srgbClr val="000000"/>
                </a:solidFill>
                <a:latin typeface="Tahoma"/>
                <a:cs typeface="Tahoma"/>
              </a:rPr>
              <a:t>7% opposed </a:t>
            </a:r>
            <a:r>
              <a:rPr lang="en-US" sz="3200" dirty="0">
                <a:solidFill>
                  <a:srgbClr val="000000"/>
                </a:solidFill>
                <a:latin typeface="Tahoma"/>
                <a:cs typeface="Tahoma"/>
              </a:rPr>
              <a:t>to the idea </a:t>
            </a:r>
          </a:p>
          <a:p>
            <a:pPr marL="342887" indent="-342887">
              <a:buFont typeface="Arial"/>
              <a:buChar char="•"/>
              <a:defRPr/>
            </a:pPr>
            <a:r>
              <a:rPr lang="en-US" sz="3200" b="1" dirty="0">
                <a:solidFill>
                  <a:srgbClr val="000000"/>
                </a:solidFill>
                <a:latin typeface="Tahoma"/>
                <a:cs typeface="Tahoma"/>
              </a:rPr>
              <a:t>24% neutral</a:t>
            </a:r>
          </a:p>
          <a:p>
            <a:pPr marL="342887" indent="-342887">
              <a:buFont typeface="Arial"/>
              <a:buChar char="•"/>
              <a:defRPr/>
            </a:pPr>
            <a:endParaRPr lang="en-US" sz="3200" dirty="0">
              <a:solidFill>
                <a:srgbClr val="000000"/>
              </a:solidFill>
              <a:latin typeface="Tahoma"/>
              <a:cs typeface="Tahoma"/>
            </a:endParaRPr>
          </a:p>
          <a:p>
            <a:pPr algn="ctr">
              <a:defRPr/>
            </a:pPr>
            <a:r>
              <a:rPr lang="en-US" sz="2000" dirty="0">
                <a:solidFill>
                  <a:srgbClr val="000000"/>
                </a:solidFill>
                <a:latin typeface="Tahoma"/>
                <a:cs typeface="Tahoma"/>
              </a:rPr>
              <a:t>(Associated Press-</a:t>
            </a:r>
            <a:r>
              <a:rPr lang="en-US" sz="2000" dirty="0" err="1">
                <a:solidFill>
                  <a:srgbClr val="000000"/>
                </a:solidFill>
                <a:latin typeface="Tahoma"/>
                <a:cs typeface="Tahoma"/>
              </a:rPr>
              <a:t>GfK</a:t>
            </a:r>
            <a:r>
              <a:rPr lang="en-US" sz="2000" dirty="0">
                <a:solidFill>
                  <a:srgbClr val="000000"/>
                </a:solidFill>
                <a:latin typeface="Tahoma"/>
                <a:cs typeface="Tahoma"/>
              </a:rPr>
              <a:t> poll  Jan. 2015</a:t>
            </a:r>
            <a:r>
              <a:rPr lang="en-US" sz="2000" dirty="0" smtClean="0">
                <a:solidFill>
                  <a:srgbClr val="000000"/>
                </a:solidFill>
                <a:latin typeface="Tahoma"/>
                <a:cs typeface="Tahoma"/>
              </a:rPr>
              <a:t>)</a:t>
            </a:r>
            <a:endParaRPr lang="en-US" sz="2000" dirty="0">
              <a:solidFill>
                <a:srgbClr val="000000"/>
              </a:solidFill>
              <a:latin typeface="Tahoma"/>
              <a:cs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2032051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953" name="Picture 13" descr="iStock_000008067048XSmall.jpg"/>
          <p:cNvPicPr>
            <a:picLocks noChangeAspect="1"/>
          </p:cNvPicPr>
          <p:nvPr/>
        </p:nvPicPr>
        <p:blipFill>
          <a:blip r:embed="rId3">
            <a:alphaModFix amt="5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3584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58823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595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6925" y="5943600"/>
            <a:ext cx="368300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5955" name="Text Box 3"/>
          <p:cNvSpPr txBox="1">
            <a:spLocks noChangeArrowheads="1"/>
          </p:cNvSpPr>
          <p:nvPr/>
        </p:nvSpPr>
        <p:spPr bwMode="auto">
          <a:xfrm>
            <a:off x="0" y="6313488"/>
            <a:ext cx="97091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r" eaLnBrk="1" hangingPunct="1"/>
            <a:r>
              <a:rPr lang="en-US" sz="1000" i="1"/>
              <a:t>SOURCE: </a:t>
            </a:r>
            <a:r>
              <a:rPr lang="ja-JP" altLang="en-US" sz="1000" i="1"/>
              <a:t>“</a:t>
            </a:r>
            <a:r>
              <a:rPr lang="en-US" altLang="ja-JP" sz="1000" i="1"/>
              <a:t>FSA survey: Majority of UK consumers back GM labelling</a:t>
            </a:r>
            <a:r>
              <a:rPr lang="ja-JP" altLang="en-US" sz="1000" i="1"/>
              <a:t>”</a:t>
            </a:r>
            <a:r>
              <a:rPr lang="en-US" altLang="ja-JP" sz="1000" i="1"/>
              <a:t>, Food Navigator, January 10, 2013. http://www.foodnavigator.com/content/view/print/728839</a:t>
            </a:r>
          </a:p>
          <a:p>
            <a:pPr algn="r" eaLnBrk="1" hangingPunct="1"/>
            <a:r>
              <a:rPr lang="en-US" sz="1000" i="1"/>
              <a:t>Link to report: http://www.food.gov.uk/science/research/ssres/foodsafetyss/gm-labelling/#.UPXkHaHr7jm</a:t>
            </a:r>
          </a:p>
        </p:txBody>
      </p:sp>
      <p:sp>
        <p:nvSpPr>
          <p:cNvPr id="125956" name="TextBox 6"/>
          <p:cNvSpPr txBox="1">
            <a:spLocks noChangeArrowheads="1"/>
          </p:cNvSpPr>
          <p:nvPr/>
        </p:nvSpPr>
        <p:spPr bwMode="auto">
          <a:xfrm>
            <a:off x="2019300" y="7327900"/>
            <a:ext cx="1841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/>
            <a:endParaRPr lang="en-US"/>
          </a:p>
        </p:txBody>
      </p:sp>
      <p:grpSp>
        <p:nvGrpSpPr>
          <p:cNvPr id="125957" name="Group 2"/>
          <p:cNvGrpSpPr>
            <a:grpSpLocks/>
          </p:cNvGrpSpPr>
          <p:nvPr/>
        </p:nvGrpSpPr>
        <p:grpSpPr bwMode="auto">
          <a:xfrm>
            <a:off x="1949450" y="1506538"/>
            <a:ext cx="6450013" cy="4000500"/>
            <a:chOff x="2693988" y="1507073"/>
            <a:chExt cx="5738815" cy="4000810"/>
          </a:xfrm>
        </p:grpSpPr>
        <p:sp>
          <p:nvSpPr>
            <p:cNvPr id="8" name="Text Box 13"/>
            <p:cNvSpPr txBox="1">
              <a:spLocks noChangeArrowheads="1"/>
            </p:cNvSpPr>
            <p:nvPr/>
          </p:nvSpPr>
          <p:spPr bwMode="auto">
            <a:xfrm>
              <a:off x="2693988" y="1507073"/>
              <a:ext cx="5738815" cy="400081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txBody>
            <a:bodyPr lIns="274320" tIns="274320" rIns="274320" bIns="27432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pPr>
                <a:defRPr/>
              </a:pPr>
              <a:endParaRPr lang="en-US" sz="2800" b="1" i="1" dirty="0" smtClean="0">
                <a:solidFill>
                  <a:srgbClr val="1A1B76"/>
                </a:solidFill>
                <a:latin typeface="Tahoma"/>
                <a:cs typeface="Tahoma"/>
              </a:endParaRPr>
            </a:p>
            <a:p>
              <a:pPr>
                <a:defRPr/>
              </a:pPr>
              <a:endParaRPr lang="en-US" sz="2800" b="1" i="1" dirty="0" smtClean="0">
                <a:solidFill>
                  <a:srgbClr val="1A1B76"/>
                </a:solidFill>
                <a:latin typeface="Tahoma"/>
                <a:cs typeface="Tahoma"/>
              </a:endParaRPr>
            </a:p>
            <a:p>
              <a:pPr algn="ctr">
                <a:defRPr/>
              </a:pPr>
              <a:r>
                <a:rPr lang="ja-JP" altLang="en-US" sz="2800" b="1" i="1" dirty="0" smtClean="0">
                  <a:solidFill>
                    <a:srgbClr val="1A1B76"/>
                  </a:solidFill>
                  <a:latin typeface="Tahoma"/>
                  <a:cs typeface="Tahoma"/>
                </a:rPr>
                <a:t>“</a:t>
              </a:r>
              <a:endParaRPr lang="en-US" altLang="ja-JP" sz="2800" b="1" i="1" dirty="0" smtClean="0">
                <a:solidFill>
                  <a:srgbClr val="1A1B76"/>
                </a:solidFill>
                <a:latin typeface="Tahoma"/>
                <a:cs typeface="Tahoma"/>
              </a:endParaRPr>
            </a:p>
            <a:p>
              <a:pPr algn="ctr">
                <a:defRPr/>
              </a:pPr>
              <a:r>
                <a:rPr lang="en-US" sz="2800" b="1" i="1" dirty="0" smtClean="0">
                  <a:solidFill>
                    <a:srgbClr val="1A1B76"/>
                  </a:solidFill>
                  <a:latin typeface="Tahoma"/>
                  <a:cs typeface="Tahoma"/>
                </a:rPr>
                <a:t>66% of UK consumers think GE food labeling is important…</a:t>
              </a:r>
            </a:p>
            <a:p>
              <a:pPr algn="ctr">
                <a:defRPr/>
              </a:pPr>
              <a:r>
                <a:rPr lang="en-US" sz="2800" b="1" i="1" dirty="0" smtClean="0">
                  <a:solidFill>
                    <a:srgbClr val="1A1B76"/>
                  </a:solidFill>
                  <a:latin typeface="Tahoma"/>
                  <a:cs typeface="Tahoma"/>
                </a:rPr>
                <a:t> </a:t>
              </a:r>
            </a:p>
            <a:p>
              <a:pPr algn="ctr">
                <a:defRPr/>
              </a:pPr>
              <a:r>
                <a:rPr lang="en-US" sz="2800" b="1" i="1" dirty="0" smtClean="0">
                  <a:solidFill>
                    <a:srgbClr val="1A1B76"/>
                  </a:solidFill>
                  <a:latin typeface="Tahoma"/>
                  <a:cs typeface="Tahoma"/>
                </a:rPr>
                <a:t>But only 2% actively look for GE content when buying foods</a:t>
              </a:r>
              <a:r>
                <a:rPr lang="ja-JP" altLang="en-US" sz="2800" b="1" i="1" dirty="0" smtClean="0">
                  <a:solidFill>
                    <a:srgbClr val="1A1B76"/>
                  </a:solidFill>
                  <a:latin typeface="Tahoma"/>
                  <a:cs typeface="Tahoma"/>
                </a:rPr>
                <a:t>”</a:t>
              </a:r>
              <a:endParaRPr lang="en-US" sz="2800" b="1" dirty="0" smtClean="0">
                <a:solidFill>
                  <a:srgbClr val="1A1B76"/>
                </a:solidFill>
                <a:latin typeface="Tahoma"/>
                <a:cs typeface="Tahoma"/>
              </a:endParaRPr>
            </a:p>
          </p:txBody>
        </p:sp>
        <p:pic>
          <p:nvPicPr>
            <p:cNvPr id="125963" name="Picture 9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97309" y="1590655"/>
              <a:ext cx="2732087" cy="12017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25958" name="TextBox 8"/>
          <p:cNvSpPr txBox="1">
            <a:spLocks noChangeArrowheads="1"/>
          </p:cNvSpPr>
          <p:nvPr/>
        </p:nvSpPr>
        <p:spPr bwMode="auto">
          <a:xfrm>
            <a:off x="6002338" y="1181100"/>
            <a:ext cx="18573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125959" name="TextBox 1"/>
          <p:cNvSpPr txBox="1">
            <a:spLocks noChangeArrowheads="1"/>
          </p:cNvSpPr>
          <p:nvPr/>
        </p:nvSpPr>
        <p:spPr bwMode="auto">
          <a:xfrm>
            <a:off x="1371600" y="169863"/>
            <a:ext cx="7434263" cy="1077912"/>
          </a:xfrm>
          <a:prstGeom prst="rect">
            <a:avLst/>
          </a:prstGeom>
          <a:solidFill>
            <a:srgbClr val="EFF9FF"/>
          </a:solidFill>
          <a:ln w="9525">
            <a:solidFill>
              <a:srgbClr val="22228B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200" b="1">
                <a:solidFill>
                  <a:srgbClr val="22228B"/>
                </a:solidFill>
                <a:latin typeface="Tahoma" charset="0"/>
                <a:cs typeface="Tahoma" charset="0"/>
              </a:rPr>
              <a:t>But, do consumers act on labeling information?</a:t>
            </a:r>
          </a:p>
        </p:txBody>
      </p:sp>
      <p:sp>
        <p:nvSpPr>
          <p:cNvPr id="125960" name="Rectangle 3"/>
          <p:cNvSpPr>
            <a:spLocks noChangeArrowheads="1"/>
          </p:cNvSpPr>
          <p:nvPr/>
        </p:nvSpPr>
        <p:spPr bwMode="auto">
          <a:xfrm>
            <a:off x="2217738" y="4368800"/>
            <a:ext cx="6011862" cy="9652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2166938" y="4267200"/>
            <a:ext cx="6029325" cy="95408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800" b="1" i="1">
                <a:solidFill>
                  <a:srgbClr val="1A1B76"/>
                </a:solidFill>
                <a:latin typeface="Tahoma" charset="0"/>
                <a:cs typeface="Tahoma" charset="0"/>
              </a:rPr>
              <a:t>But only 2% actively look for GE content when buying foods</a:t>
            </a:r>
          </a:p>
        </p:txBody>
      </p:sp>
    </p:spTree>
    <p:extLst>
      <p:ext uri="{BB962C8B-B14F-4D97-AF65-F5344CB8AC3E}">
        <p14:creationId xmlns:p14="http://schemas.microsoft.com/office/powerpoint/2010/main" val="3396531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90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6925" y="5943600"/>
            <a:ext cx="368300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3906" name="Text Box 3"/>
          <p:cNvSpPr txBox="1">
            <a:spLocks noChangeArrowheads="1"/>
          </p:cNvSpPr>
          <p:nvPr/>
        </p:nvSpPr>
        <p:spPr bwMode="auto">
          <a:xfrm>
            <a:off x="2608263" y="6341886"/>
            <a:ext cx="7100887" cy="400050"/>
          </a:xfrm>
          <a:prstGeom prst="rect">
            <a:avLst/>
          </a:prstGeom>
          <a:solidFill>
            <a:schemeClr val="bg1">
              <a:alpha val="41176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r"/>
            <a:r>
              <a:rPr lang="en-US" sz="1000" i="1">
                <a:latin typeface="Times New Roman" charset="0"/>
              </a:rPr>
              <a:t>SOURCE: Marchant, G.E., Cardineau, G.A. and Redick, T.P. 2010. Thwarting Consumer Choice: The Case against Mandatory Labeling for Genetically Modified Foods. American Entreprise Institute, p. 71.</a:t>
            </a:r>
          </a:p>
        </p:txBody>
      </p:sp>
      <p:sp>
        <p:nvSpPr>
          <p:cNvPr id="123907" name="TextBox 6"/>
          <p:cNvSpPr txBox="1">
            <a:spLocks noChangeArrowheads="1"/>
          </p:cNvSpPr>
          <p:nvPr/>
        </p:nvSpPr>
        <p:spPr bwMode="auto">
          <a:xfrm>
            <a:off x="2019300" y="7327900"/>
            <a:ext cx="1841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endParaRPr lang="en-US"/>
          </a:p>
        </p:txBody>
      </p:sp>
      <p:pic>
        <p:nvPicPr>
          <p:cNvPr id="123908" name="Picture 5" descr="book_crop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850" y="212725"/>
            <a:ext cx="6411913" cy="561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3909" name="TextBox 1"/>
          <p:cNvSpPr txBox="1">
            <a:spLocks noChangeArrowheads="1"/>
          </p:cNvSpPr>
          <p:nvPr/>
        </p:nvSpPr>
        <p:spPr bwMode="auto">
          <a:xfrm>
            <a:off x="6799263" y="155575"/>
            <a:ext cx="3290887" cy="5293757"/>
          </a:xfrm>
          <a:prstGeom prst="rect">
            <a:avLst/>
          </a:prstGeom>
          <a:solidFill>
            <a:srgbClr val="EFF9FF"/>
          </a:solidFill>
          <a:ln w="19050">
            <a:solidFill>
              <a:srgbClr val="22228B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/>
            <a:r>
              <a:rPr lang="en-US" sz="2600" b="1" dirty="0">
                <a:solidFill>
                  <a:srgbClr val="22228B"/>
                </a:solidFill>
                <a:latin typeface="Tahoma" charset="0"/>
                <a:cs typeface="Tahoma" charset="0"/>
              </a:rPr>
              <a:t>One complicating </a:t>
            </a:r>
            <a:r>
              <a:rPr lang="en-US" sz="2600" b="1" dirty="0" smtClean="0">
                <a:solidFill>
                  <a:srgbClr val="22228B"/>
                </a:solidFill>
                <a:latin typeface="Tahoma" charset="0"/>
                <a:cs typeface="Tahoma" charset="0"/>
              </a:rPr>
              <a:t>problem with current system: </a:t>
            </a:r>
            <a:r>
              <a:rPr lang="en-US" sz="2600" b="1" dirty="0">
                <a:solidFill>
                  <a:srgbClr val="22228B"/>
                </a:solidFill>
                <a:latin typeface="Tahoma" charset="0"/>
                <a:cs typeface="Tahoma" charset="0"/>
              </a:rPr>
              <a:t>other nations have specific, labeling laws for GE, although </a:t>
            </a:r>
            <a:r>
              <a:rPr lang="en-US" sz="2600" b="1" dirty="0" smtClean="0">
                <a:solidFill>
                  <a:srgbClr val="22228B"/>
                </a:solidFill>
                <a:latin typeface="Tahoma" charset="0"/>
                <a:cs typeface="Tahoma" charset="0"/>
              </a:rPr>
              <a:t>rules </a:t>
            </a:r>
            <a:r>
              <a:rPr lang="en-US" sz="2600" b="1" dirty="0">
                <a:solidFill>
                  <a:srgbClr val="22228B"/>
                </a:solidFill>
                <a:latin typeface="Tahoma" charset="0"/>
                <a:cs typeface="Tahoma" charset="0"/>
              </a:rPr>
              <a:t>and enforcement vary dramatically among countries, </a:t>
            </a:r>
            <a:r>
              <a:rPr lang="en-US" sz="2600" b="1" u="sng" dirty="0">
                <a:solidFill>
                  <a:srgbClr val="22228B"/>
                </a:solidFill>
                <a:latin typeface="Tahoma" charset="0"/>
                <a:cs typeface="Tahoma" charset="0"/>
              </a:rPr>
              <a:t>making international trade difficult</a:t>
            </a:r>
          </a:p>
        </p:txBody>
      </p:sp>
      <p:sp>
        <p:nvSpPr>
          <p:cNvPr id="123910" name="Rectangle 2"/>
          <p:cNvSpPr>
            <a:spLocks noChangeArrowheads="1"/>
          </p:cNvSpPr>
          <p:nvPr/>
        </p:nvSpPr>
        <p:spPr bwMode="auto">
          <a:xfrm>
            <a:off x="1574800" y="1236663"/>
            <a:ext cx="1389063" cy="727075"/>
          </a:xfrm>
          <a:prstGeom prst="rect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0" hangingPunct="0"/>
            <a:endParaRPr lang="en-US"/>
          </a:p>
        </p:txBody>
      </p:sp>
      <p:grpSp>
        <p:nvGrpSpPr>
          <p:cNvPr id="123911" name="Group 5"/>
          <p:cNvGrpSpPr>
            <a:grpSpLocks/>
          </p:cNvGrpSpPr>
          <p:nvPr/>
        </p:nvGrpSpPr>
        <p:grpSpPr bwMode="auto">
          <a:xfrm>
            <a:off x="541338" y="2557463"/>
            <a:ext cx="812800" cy="2268537"/>
            <a:chOff x="541867" y="2556933"/>
            <a:chExt cx="812800" cy="2269067"/>
          </a:xfrm>
        </p:grpSpPr>
        <p:cxnSp>
          <p:nvCxnSpPr>
            <p:cNvPr id="5" name="Straight Connector 4"/>
            <p:cNvCxnSpPr/>
            <p:nvPr/>
          </p:nvCxnSpPr>
          <p:spPr bwMode="auto">
            <a:xfrm>
              <a:off x="592667" y="2556933"/>
              <a:ext cx="762000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11" name="Straight Connector 10"/>
            <p:cNvCxnSpPr/>
            <p:nvPr/>
          </p:nvCxnSpPr>
          <p:spPr bwMode="auto">
            <a:xfrm>
              <a:off x="541867" y="4826000"/>
              <a:ext cx="762000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sp>
        <p:nvSpPr>
          <p:cNvPr id="123912" name="Rectangle 12"/>
          <p:cNvSpPr>
            <a:spLocks noChangeArrowheads="1"/>
          </p:cNvSpPr>
          <p:nvPr/>
        </p:nvSpPr>
        <p:spPr bwMode="auto">
          <a:xfrm>
            <a:off x="3370263" y="982663"/>
            <a:ext cx="1473200" cy="981075"/>
          </a:xfrm>
          <a:prstGeom prst="rect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123913" name="Rectangle 13"/>
          <p:cNvSpPr>
            <a:spLocks noChangeArrowheads="1"/>
          </p:cNvSpPr>
          <p:nvPr/>
        </p:nvSpPr>
        <p:spPr bwMode="auto">
          <a:xfrm>
            <a:off x="4960938" y="982663"/>
            <a:ext cx="1389062" cy="965200"/>
          </a:xfrm>
          <a:prstGeom prst="rect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0" hangingPunct="0"/>
            <a:endParaRPr lang="en-US"/>
          </a:p>
        </p:txBody>
      </p:sp>
      <p:grpSp>
        <p:nvGrpSpPr>
          <p:cNvPr id="123914" name="Group 25"/>
          <p:cNvGrpSpPr>
            <a:grpSpLocks/>
          </p:cNvGrpSpPr>
          <p:nvPr/>
        </p:nvGrpSpPr>
        <p:grpSpPr bwMode="auto">
          <a:xfrm>
            <a:off x="1676400" y="2794000"/>
            <a:ext cx="947738" cy="254000"/>
            <a:chOff x="1676399" y="2793999"/>
            <a:chExt cx="948263" cy="254002"/>
          </a:xfrm>
        </p:grpSpPr>
        <p:cxnSp>
          <p:nvCxnSpPr>
            <p:cNvPr id="7" name="Straight Connector 6"/>
            <p:cNvCxnSpPr/>
            <p:nvPr/>
          </p:nvCxnSpPr>
          <p:spPr bwMode="auto">
            <a:xfrm>
              <a:off x="1676399" y="2793999"/>
              <a:ext cx="457453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22" name="Straight Connector 21"/>
            <p:cNvCxnSpPr/>
            <p:nvPr/>
          </p:nvCxnSpPr>
          <p:spPr bwMode="auto">
            <a:xfrm>
              <a:off x="2167209" y="3048001"/>
              <a:ext cx="457453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grpSp>
        <p:nvGrpSpPr>
          <p:cNvPr id="123915" name="Group 24"/>
          <p:cNvGrpSpPr>
            <a:grpSpLocks/>
          </p:cNvGrpSpPr>
          <p:nvPr/>
        </p:nvGrpSpPr>
        <p:grpSpPr bwMode="auto">
          <a:xfrm>
            <a:off x="2455863" y="4808538"/>
            <a:ext cx="558800" cy="762000"/>
            <a:chOff x="2455332" y="4809066"/>
            <a:chExt cx="558801" cy="762000"/>
          </a:xfrm>
        </p:grpSpPr>
        <p:cxnSp>
          <p:nvCxnSpPr>
            <p:cNvPr id="23" name="Straight Connector 22"/>
            <p:cNvCxnSpPr/>
            <p:nvPr/>
          </p:nvCxnSpPr>
          <p:spPr bwMode="auto">
            <a:xfrm>
              <a:off x="2590269" y="5571066"/>
              <a:ext cx="406401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24" name="Straight Connector 23"/>
            <p:cNvCxnSpPr/>
            <p:nvPr/>
          </p:nvCxnSpPr>
          <p:spPr bwMode="auto">
            <a:xfrm>
              <a:off x="2455332" y="4809066"/>
              <a:ext cx="558801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grpSp>
        <p:nvGrpSpPr>
          <p:cNvPr id="123916" name="Group 19"/>
          <p:cNvGrpSpPr>
            <a:grpSpLocks/>
          </p:cNvGrpSpPr>
          <p:nvPr/>
        </p:nvGrpSpPr>
        <p:grpSpPr bwMode="auto">
          <a:xfrm>
            <a:off x="1676400" y="2776538"/>
            <a:ext cx="1219200" cy="271462"/>
            <a:chOff x="1676395" y="2777066"/>
            <a:chExt cx="1219205" cy="270935"/>
          </a:xfrm>
        </p:grpSpPr>
        <p:cxnSp>
          <p:nvCxnSpPr>
            <p:cNvPr id="21" name="Straight Connector 20"/>
            <p:cNvCxnSpPr/>
            <p:nvPr/>
          </p:nvCxnSpPr>
          <p:spPr bwMode="auto">
            <a:xfrm>
              <a:off x="2217735" y="2777066"/>
              <a:ext cx="677865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29" name="Straight Connector 28"/>
            <p:cNvCxnSpPr/>
            <p:nvPr/>
          </p:nvCxnSpPr>
          <p:spPr bwMode="auto">
            <a:xfrm>
              <a:off x="1676395" y="3048001"/>
              <a:ext cx="457202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480013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193" name="Picture 1" descr="CA Right to Know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3122" y="1415282"/>
            <a:ext cx="2789767" cy="4200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6194" name="Text Box 10"/>
          <p:cNvSpPr txBox="1">
            <a:spLocks noChangeArrowheads="1"/>
          </p:cNvSpPr>
          <p:nvPr/>
        </p:nvSpPr>
        <p:spPr bwMode="auto">
          <a:xfrm>
            <a:off x="299685" y="4896027"/>
            <a:ext cx="9715500" cy="1662112"/>
          </a:xfrm>
          <a:prstGeom prst="rect">
            <a:avLst/>
          </a:prstGeom>
          <a:solidFill>
            <a:srgbClr val="EFF9FF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/>
            <a:r>
              <a:rPr lang="en-US" sz="3400" dirty="0">
                <a:solidFill>
                  <a:srgbClr val="000090"/>
                </a:solidFill>
                <a:latin typeface="Helvetica Neue" charset="0"/>
                <a:cs typeface="Helvetica Neue" charset="0"/>
              </a:rPr>
              <a:t>In </a:t>
            </a:r>
            <a:r>
              <a:rPr lang="en-US" sz="3400" dirty="0" smtClean="0">
                <a:solidFill>
                  <a:srgbClr val="000090"/>
                </a:solidFill>
                <a:latin typeface="Helvetica Neue" charset="0"/>
                <a:cs typeface="Helvetica Neue" charset="0"/>
              </a:rPr>
              <a:t>some states, like California and Washington voters rejected ballot propositions </a:t>
            </a:r>
            <a:r>
              <a:rPr lang="en-US" sz="3400" dirty="0">
                <a:solidFill>
                  <a:srgbClr val="000090"/>
                </a:solidFill>
                <a:latin typeface="Helvetica Neue" charset="0"/>
                <a:cs typeface="Helvetica Neue" charset="0"/>
              </a:rPr>
              <a:t>to require mandatory labeling of foods with GE ingredients. </a:t>
            </a:r>
          </a:p>
        </p:txBody>
      </p:sp>
      <p:pic>
        <p:nvPicPr>
          <p:cNvPr id="136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146" y="6005689"/>
            <a:ext cx="368300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10"/>
          <p:cNvSpPr txBox="1">
            <a:spLocks noChangeArrowheads="1"/>
          </p:cNvSpPr>
          <p:nvPr/>
        </p:nvSpPr>
        <p:spPr bwMode="auto">
          <a:xfrm>
            <a:off x="1199976" y="190852"/>
            <a:ext cx="7904162" cy="1138773"/>
          </a:xfrm>
          <a:prstGeom prst="rect">
            <a:avLst/>
          </a:prstGeom>
          <a:solidFill>
            <a:srgbClr val="EFF9FF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/>
            <a:r>
              <a:rPr lang="en-US" sz="3400" b="1" dirty="0" smtClean="0">
                <a:solidFill>
                  <a:srgbClr val="000090"/>
                </a:solidFill>
                <a:latin typeface="Helvetica Neue" charset="0"/>
                <a:cs typeface="Helvetica Neue" charset="0"/>
              </a:rPr>
              <a:t>What’s the current status of labeling GE foods in the U.S.?</a:t>
            </a:r>
            <a:endParaRPr lang="en-US" sz="3400" b="1" dirty="0">
              <a:solidFill>
                <a:srgbClr val="000090"/>
              </a:solidFill>
              <a:latin typeface="Helvetica Neue" charset="0"/>
              <a:cs typeface="Helvetica Neu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0461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Text Box 10"/>
          <p:cNvSpPr txBox="1">
            <a:spLocks noChangeArrowheads="1"/>
          </p:cNvSpPr>
          <p:nvPr/>
        </p:nvSpPr>
        <p:spPr bwMode="auto">
          <a:xfrm>
            <a:off x="271463" y="239360"/>
            <a:ext cx="9715500" cy="1138773"/>
          </a:xfrm>
          <a:prstGeom prst="rect">
            <a:avLst/>
          </a:prstGeom>
          <a:solidFill>
            <a:srgbClr val="EFF9FF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/>
            <a:r>
              <a:rPr lang="en-US" sz="3400" dirty="0">
                <a:solidFill>
                  <a:srgbClr val="000090"/>
                </a:solidFill>
                <a:latin typeface="Helvetica Neue" charset="0"/>
                <a:cs typeface="Helvetica Neue" charset="0"/>
              </a:rPr>
              <a:t>In </a:t>
            </a:r>
            <a:r>
              <a:rPr lang="en-US" sz="3400" dirty="0" smtClean="0">
                <a:solidFill>
                  <a:srgbClr val="000090"/>
                </a:solidFill>
                <a:latin typeface="Helvetica Neue" charset="0"/>
                <a:cs typeface="Helvetica Neue" charset="0"/>
              </a:rPr>
              <a:t>other states, like Vermont, labeling laws are set to take effect this year</a:t>
            </a:r>
            <a:endParaRPr lang="en-US" sz="3400" dirty="0">
              <a:solidFill>
                <a:srgbClr val="000090"/>
              </a:solidFill>
              <a:latin typeface="Helvetica Neue" charset="0"/>
              <a:cs typeface="Helvetica Neue" charset="0"/>
            </a:endParaRPr>
          </a:p>
        </p:txBody>
      </p:sp>
      <p:pic>
        <p:nvPicPr>
          <p:cNvPr id="1361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146" y="6005689"/>
            <a:ext cx="368300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 descr="VERMONT LABELING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5123" y="1700113"/>
            <a:ext cx="5870538" cy="4692222"/>
          </a:xfrm>
          <a:prstGeom prst="rect">
            <a:avLst/>
          </a:prstGeom>
          <a:ln>
            <a:solidFill>
              <a:srgbClr val="16165D"/>
            </a:solidFill>
          </a:ln>
        </p:spPr>
      </p:pic>
    </p:spTree>
    <p:extLst>
      <p:ext uri="{BB962C8B-B14F-4D97-AF65-F5344CB8AC3E}">
        <p14:creationId xmlns:p14="http://schemas.microsoft.com/office/powerpoint/2010/main" val="1278363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2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6925" y="5943600"/>
            <a:ext cx="368300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22" name="Rectangle 4"/>
          <p:cNvSpPr>
            <a:spLocks noChangeArrowheads="1"/>
          </p:cNvSpPr>
          <p:nvPr/>
        </p:nvSpPr>
        <p:spPr bwMode="auto">
          <a:xfrm>
            <a:off x="7913688" y="6143625"/>
            <a:ext cx="1841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133123" name="Text Box 6"/>
          <p:cNvSpPr txBox="1">
            <a:spLocks noChangeArrowheads="1"/>
          </p:cNvSpPr>
          <p:nvPr/>
        </p:nvSpPr>
        <p:spPr bwMode="auto">
          <a:xfrm>
            <a:off x="2557463" y="6326188"/>
            <a:ext cx="70739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r" eaLnBrk="1" hangingPunct="1"/>
            <a:r>
              <a:rPr lang="en-US" sz="1000" i="1">
                <a:solidFill>
                  <a:schemeClr val="bg2"/>
                </a:solidFill>
                <a:latin typeface="Times New Roman" charset="0"/>
              </a:rPr>
              <a:t>SOURCE: “Major Grocer to Label Fodos With Gene-Modified Content”, New York Times, 3/8/13</a:t>
            </a:r>
          </a:p>
          <a:p>
            <a:pPr algn="r" eaLnBrk="1" hangingPunct="1"/>
            <a:r>
              <a:rPr lang="en-US" sz="1000" i="1">
                <a:solidFill>
                  <a:schemeClr val="bg2"/>
                </a:solidFill>
                <a:latin typeface="Times New Roman" charset="0"/>
              </a:rPr>
              <a:t>http://www.nytimes.com/2013/03/09/business/grocery-chain-to-require-labels-for-genetically-modified-food.html?ref=opinion&amp;_r=0</a:t>
            </a:r>
          </a:p>
        </p:txBody>
      </p:sp>
      <p:pic>
        <p:nvPicPr>
          <p:cNvPr id="2" name="Picture 1" descr="NYT whole foods screencap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8195" y="338667"/>
            <a:ext cx="5926809" cy="526626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3125" name="Picture 5" descr="whole foods logo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38" y="211138"/>
            <a:ext cx="3260725" cy="326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30" name="TextBox 2"/>
          <p:cNvSpPr txBox="1">
            <a:spLocks noChangeArrowheads="1"/>
          </p:cNvSpPr>
          <p:nvPr/>
        </p:nvSpPr>
        <p:spPr bwMode="auto">
          <a:xfrm>
            <a:off x="119063" y="3487738"/>
            <a:ext cx="3352800" cy="3046412"/>
          </a:xfrm>
          <a:prstGeom prst="rect">
            <a:avLst/>
          </a:prstGeom>
          <a:solidFill>
            <a:srgbClr val="FFFFFF"/>
          </a:solidFill>
          <a:ln w="9525">
            <a:solidFill>
              <a:srgbClr val="22228B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>
                <a:solidFill>
                  <a:srgbClr val="22228B"/>
                </a:solidFill>
                <a:latin typeface="Tahoma" charset="0"/>
                <a:cs typeface="Tahoma" charset="0"/>
              </a:rPr>
              <a:t>By 2018, all products in U.S. and Canadian stores must be labeled to indicate whether they contain genetically modified organisms (GMOs)</a:t>
            </a:r>
          </a:p>
        </p:txBody>
      </p:sp>
      <p:sp>
        <p:nvSpPr>
          <p:cNvPr id="133127" name="TextBox 2"/>
          <p:cNvSpPr txBox="1">
            <a:spLocks noChangeArrowheads="1"/>
          </p:cNvSpPr>
          <p:nvPr/>
        </p:nvSpPr>
        <p:spPr bwMode="auto">
          <a:xfrm>
            <a:off x="3714750" y="3065463"/>
            <a:ext cx="5864225" cy="1431925"/>
          </a:xfrm>
          <a:prstGeom prst="rect">
            <a:avLst/>
          </a:prstGeom>
          <a:solidFill>
            <a:srgbClr val="FFFFFF"/>
          </a:solidFill>
          <a:ln w="9525">
            <a:solidFill>
              <a:srgbClr val="22228B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900" b="1" dirty="0">
                <a:solidFill>
                  <a:srgbClr val="22228B"/>
                </a:solidFill>
                <a:latin typeface="Tahoma" charset="0"/>
                <a:cs typeface="Tahoma" charset="0"/>
              </a:rPr>
              <a:t>C</a:t>
            </a:r>
            <a:r>
              <a:rPr lang="en-US" sz="2900" b="1" dirty="0" smtClean="0">
                <a:solidFill>
                  <a:srgbClr val="22228B"/>
                </a:solidFill>
                <a:latin typeface="Tahoma" charset="0"/>
                <a:cs typeface="Tahoma" charset="0"/>
              </a:rPr>
              <a:t>ompanies have also become </a:t>
            </a:r>
            <a:r>
              <a:rPr lang="en-US" sz="2900" b="1" dirty="0">
                <a:solidFill>
                  <a:srgbClr val="22228B"/>
                </a:solidFill>
                <a:latin typeface="Tahoma" charset="0"/>
                <a:cs typeface="Tahoma" charset="0"/>
              </a:rPr>
              <a:t>involved in different ways in GMO labeling.</a:t>
            </a:r>
          </a:p>
        </p:txBody>
      </p:sp>
    </p:spTree>
    <p:extLst>
      <p:ext uri="{BB962C8B-B14F-4D97-AF65-F5344CB8AC3E}">
        <p14:creationId xmlns:p14="http://schemas.microsoft.com/office/powerpoint/2010/main" val="286952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230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16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6925" y="5943600"/>
            <a:ext cx="368300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5170" name="Rectangle 4"/>
          <p:cNvSpPr>
            <a:spLocks noChangeArrowheads="1"/>
          </p:cNvSpPr>
          <p:nvPr/>
        </p:nvSpPr>
        <p:spPr bwMode="auto">
          <a:xfrm>
            <a:off x="7913688" y="6143625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endParaRPr lang="en-US"/>
          </a:p>
        </p:txBody>
      </p:sp>
      <p:pic>
        <p:nvPicPr>
          <p:cNvPr id="135171" name="Picture 3" descr="8393765478_b7582a81b6_o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705350" cy="6858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14340" name="Text Box 6"/>
          <p:cNvSpPr txBox="1">
            <a:spLocks noChangeArrowheads="1"/>
          </p:cNvSpPr>
          <p:nvPr/>
        </p:nvSpPr>
        <p:spPr bwMode="auto">
          <a:xfrm>
            <a:off x="4673600" y="6154738"/>
            <a:ext cx="5016500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r">
              <a:defRPr/>
            </a:pPr>
            <a:r>
              <a:rPr lang="en-US" sz="1000" i="1" dirty="0" smtClean="0">
                <a:solidFill>
                  <a:schemeClr val="bg1">
                    <a:lumMod val="50000"/>
                  </a:schemeClr>
                </a:solidFill>
                <a:latin typeface="Times New Roman" charset="0"/>
              </a:rPr>
              <a:t>SOURCE: “GMO Labeling Bill Voted Down In Senate”, Huffington Post, 5/22/13</a:t>
            </a:r>
          </a:p>
          <a:p>
            <a:pPr algn="r">
              <a:defRPr/>
            </a:pPr>
            <a:r>
              <a:rPr lang="en-US" sz="1000" i="1" dirty="0" smtClean="0">
                <a:solidFill>
                  <a:schemeClr val="bg1">
                    <a:lumMod val="50000"/>
                  </a:schemeClr>
                </a:solidFill>
                <a:latin typeface="Times New Roman" charset="0"/>
              </a:rPr>
              <a:t>http://www.huffingtonpost.com/2013/05/23/gmo-labeling-bill-genetically-modified-food_n_3325972.html</a:t>
            </a:r>
          </a:p>
        </p:txBody>
      </p:sp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5003267" y="1043693"/>
            <a:ext cx="4959176" cy="3293209"/>
          </a:xfrm>
          <a:prstGeom prst="rect">
            <a:avLst/>
          </a:prstGeom>
          <a:solidFill>
            <a:srgbClr val="FFFFFF"/>
          </a:solidFill>
          <a:ln w="19050">
            <a:solidFill>
              <a:srgbClr val="22228B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600" b="1" dirty="0" smtClean="0">
                <a:solidFill>
                  <a:srgbClr val="22228B"/>
                </a:solidFill>
                <a:latin typeface="Tahoma" charset="0"/>
                <a:cs typeface="Tahoma" charset="0"/>
              </a:rPr>
              <a:t>If </a:t>
            </a:r>
            <a:r>
              <a:rPr lang="en-US" sz="2600" b="1" dirty="0">
                <a:solidFill>
                  <a:srgbClr val="22228B"/>
                </a:solidFill>
                <a:latin typeface="Tahoma" charset="0"/>
                <a:cs typeface="Tahoma" charset="0"/>
              </a:rPr>
              <a:t>a decision at the national level is not </a:t>
            </a:r>
            <a:r>
              <a:rPr lang="en-US" sz="2600" b="1" dirty="0" smtClean="0">
                <a:solidFill>
                  <a:srgbClr val="22228B"/>
                </a:solidFill>
                <a:latin typeface="Tahoma" charset="0"/>
                <a:cs typeface="Tahoma" charset="0"/>
              </a:rPr>
              <a:t>made soon </a:t>
            </a:r>
            <a:r>
              <a:rPr lang="en-US" sz="2600" b="1" dirty="0">
                <a:solidFill>
                  <a:srgbClr val="22228B"/>
                </a:solidFill>
                <a:latin typeface="Tahoma" charset="0"/>
                <a:cs typeface="Tahoma" charset="0"/>
              </a:rPr>
              <a:t>– in some </a:t>
            </a:r>
            <a:r>
              <a:rPr lang="en-US" sz="2600" b="1" dirty="0" smtClean="0">
                <a:solidFill>
                  <a:srgbClr val="22228B"/>
                </a:solidFill>
                <a:latin typeface="Tahoma" charset="0"/>
                <a:cs typeface="Tahoma" charset="0"/>
              </a:rPr>
              <a:t>way </a:t>
            </a:r>
            <a:r>
              <a:rPr lang="en-US" sz="2600" b="1" dirty="0">
                <a:solidFill>
                  <a:srgbClr val="22228B"/>
                </a:solidFill>
                <a:latin typeface="Tahoma" charset="0"/>
                <a:cs typeface="Tahoma" charset="0"/>
              </a:rPr>
              <a:t>– </a:t>
            </a:r>
            <a:r>
              <a:rPr lang="en-US" sz="2600" b="1" dirty="0" smtClean="0">
                <a:solidFill>
                  <a:srgbClr val="22228B"/>
                </a:solidFill>
                <a:latin typeface="Tahoma" charset="0"/>
                <a:cs typeface="Tahoma" charset="0"/>
              </a:rPr>
              <a:t>a </a:t>
            </a:r>
            <a:r>
              <a:rPr lang="en-US" sz="2600" b="1" dirty="0">
                <a:solidFill>
                  <a:srgbClr val="22228B"/>
                </a:solidFill>
                <a:latin typeface="Tahoma" charset="0"/>
                <a:cs typeface="Tahoma" charset="0"/>
              </a:rPr>
              <a:t>potpourri of state labeling bills </a:t>
            </a:r>
            <a:r>
              <a:rPr lang="en-US" sz="2600" b="1" dirty="0" smtClean="0">
                <a:solidFill>
                  <a:srgbClr val="22228B"/>
                </a:solidFill>
                <a:latin typeface="Tahoma" charset="0"/>
                <a:cs typeface="Tahoma" charset="0"/>
              </a:rPr>
              <a:t>will </a:t>
            </a:r>
            <a:r>
              <a:rPr lang="en-US" sz="2600" b="1" dirty="0">
                <a:solidFill>
                  <a:srgbClr val="22228B"/>
                </a:solidFill>
                <a:latin typeface="Tahoma" charset="0"/>
                <a:cs typeface="Tahoma" charset="0"/>
              </a:rPr>
              <a:t>make interstate commerce very </a:t>
            </a:r>
            <a:r>
              <a:rPr lang="en-US" sz="2600" b="1" dirty="0" smtClean="0">
                <a:solidFill>
                  <a:srgbClr val="22228B"/>
                </a:solidFill>
                <a:latin typeface="Tahoma" charset="0"/>
                <a:cs typeface="Tahoma" charset="0"/>
              </a:rPr>
              <a:t>difficult- </a:t>
            </a:r>
            <a:r>
              <a:rPr lang="en-US" sz="2600" b="1" dirty="0">
                <a:solidFill>
                  <a:srgbClr val="22228B"/>
                </a:solidFill>
                <a:latin typeface="Tahoma" charset="0"/>
                <a:cs typeface="Tahoma" charset="0"/>
              </a:rPr>
              <a:t>similar to existing issues with international trade. </a:t>
            </a:r>
          </a:p>
        </p:txBody>
      </p:sp>
    </p:spTree>
    <p:extLst>
      <p:ext uri="{BB962C8B-B14F-4D97-AF65-F5344CB8AC3E}">
        <p14:creationId xmlns:p14="http://schemas.microsoft.com/office/powerpoint/2010/main" val="2264653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TextBox 6"/>
          <p:cNvSpPr txBox="1">
            <a:spLocks noChangeArrowheads="1"/>
          </p:cNvSpPr>
          <p:nvPr/>
        </p:nvSpPr>
        <p:spPr bwMode="auto">
          <a:xfrm>
            <a:off x="2014186" y="7327900"/>
            <a:ext cx="184658" cy="5386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6" tIns="45718" rIns="91436" bIns="45718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/>
            <a:endParaRPr lang="en-US" sz="2900"/>
          </a:p>
        </p:txBody>
      </p:sp>
      <p:sp>
        <p:nvSpPr>
          <p:cNvPr id="68610" name="TextBox 8"/>
          <p:cNvSpPr txBox="1">
            <a:spLocks noChangeArrowheads="1"/>
          </p:cNvSpPr>
          <p:nvPr/>
        </p:nvSpPr>
        <p:spPr bwMode="auto">
          <a:xfrm>
            <a:off x="5996826" y="1181100"/>
            <a:ext cx="184658" cy="5386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6" tIns="45718" rIns="91436" bIns="45718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/>
            <a:endParaRPr lang="en-US" sz="2900"/>
          </a:p>
        </p:txBody>
      </p:sp>
      <p:sp>
        <p:nvSpPr>
          <p:cNvPr id="20" name="Text Box 3"/>
          <p:cNvSpPr txBox="1">
            <a:spLocks noChangeArrowheads="1"/>
          </p:cNvSpPr>
          <p:nvPr/>
        </p:nvSpPr>
        <p:spPr bwMode="auto">
          <a:xfrm>
            <a:off x="272982" y="6163028"/>
            <a:ext cx="9174362" cy="400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8" rIns="91436" bIns="45718">
            <a:spAutoFit/>
          </a:bodyPr>
          <a:lstStyle/>
          <a:p>
            <a:pPr algn="r">
              <a:defRPr/>
            </a:pPr>
            <a:r>
              <a:rPr lang="en-US" sz="1000" dirty="0">
                <a:solidFill>
                  <a:schemeClr val="bg1"/>
                </a:solidFill>
                <a:ea typeface="+mn-ea"/>
                <a:cs typeface="+mn-cs"/>
              </a:rPr>
              <a:t>SOURCE: “Food industry seeks voluntary GMO labeling”, Washington Post, February 6, 2014.</a:t>
            </a:r>
          </a:p>
          <a:p>
            <a:pPr algn="r">
              <a:defRPr/>
            </a:pPr>
            <a:r>
              <a:rPr lang="en-US" sz="1000" dirty="0">
                <a:solidFill>
                  <a:schemeClr val="bg1"/>
                </a:solidFill>
                <a:ea typeface="+mn-ea"/>
                <a:cs typeface="+mn-cs"/>
              </a:rPr>
              <a:t>http://www.washingtonpost.com/politics/federal_government/food-companies-propose-voluntary-gmo-labels/2014/02/06/78d2487c-8f4e-11e3-878e-d76656564a01_story.html</a:t>
            </a:r>
          </a:p>
        </p:txBody>
      </p:sp>
      <p:pic>
        <p:nvPicPr>
          <p:cNvPr id="6861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9814" y="5943600"/>
            <a:ext cx="367903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1383" name="TextBox 4"/>
          <p:cNvSpPr txBox="1">
            <a:spLocks noChangeArrowheads="1"/>
          </p:cNvSpPr>
          <p:nvPr/>
        </p:nvSpPr>
        <p:spPr bwMode="auto">
          <a:xfrm>
            <a:off x="4734146" y="134059"/>
            <a:ext cx="5256521" cy="4585862"/>
          </a:xfrm>
          <a:prstGeom prst="rect">
            <a:avLst/>
          </a:prstGeom>
          <a:solidFill>
            <a:srgbClr val="EFF9FF"/>
          </a:solidFill>
          <a:ln w="28575">
            <a:solidFill>
              <a:srgbClr val="000000"/>
            </a:solidFill>
            <a:miter lim="800000"/>
            <a:headEnd/>
            <a:tailEnd/>
          </a:ln>
        </p:spPr>
        <p:txBody>
          <a:bodyPr wrap="square" lIns="182873" tIns="91436" rIns="182873" bIns="91436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r>
              <a:rPr lang="en-US" sz="2800" b="1" dirty="0" smtClean="0">
                <a:solidFill>
                  <a:srgbClr val="22228B"/>
                </a:solidFill>
                <a:latin typeface="Tahoma"/>
                <a:cs typeface="Tahoma"/>
              </a:rPr>
              <a:t>What is happening at the federal level? </a:t>
            </a:r>
          </a:p>
          <a:p>
            <a:pPr algn="ctr" eaLnBrk="1" hangingPunct="1">
              <a:defRPr/>
            </a:pPr>
            <a:r>
              <a:rPr lang="en-US" sz="2200" b="1" dirty="0" smtClean="0">
                <a:solidFill>
                  <a:srgbClr val="22228B"/>
                </a:solidFill>
                <a:latin typeface="Tahoma"/>
                <a:cs typeface="Tahoma"/>
              </a:rPr>
              <a:t>Current bill pending in Congress </a:t>
            </a:r>
            <a:endParaRPr lang="en-US" sz="2200" b="1" dirty="0">
              <a:solidFill>
                <a:srgbClr val="22228B"/>
              </a:solidFill>
              <a:latin typeface="Tahoma"/>
              <a:cs typeface="Tahoma"/>
            </a:endParaRPr>
          </a:p>
          <a:p>
            <a:pPr marL="284152" indent="-284152" eaLnBrk="1" hangingPunct="1">
              <a:buFont typeface="Arial"/>
              <a:buChar char="•"/>
              <a:defRPr/>
            </a:pPr>
            <a:r>
              <a:rPr lang="en-US" sz="2200" b="1" dirty="0">
                <a:solidFill>
                  <a:srgbClr val="22228B"/>
                </a:solidFill>
                <a:latin typeface="Tahoma"/>
                <a:cs typeface="Tahoma"/>
              </a:rPr>
              <a:t>Requires safety reviews of GE foods before </a:t>
            </a:r>
            <a:r>
              <a:rPr lang="en-US" sz="2200" b="1" dirty="0" smtClean="0">
                <a:solidFill>
                  <a:srgbClr val="22228B"/>
                </a:solidFill>
                <a:latin typeface="Tahoma"/>
                <a:cs typeface="Tahoma"/>
              </a:rPr>
              <a:t>sale;</a:t>
            </a:r>
            <a:endParaRPr lang="en-US" sz="2200" b="1" dirty="0">
              <a:solidFill>
                <a:srgbClr val="22228B"/>
              </a:solidFill>
              <a:latin typeface="Tahoma"/>
              <a:cs typeface="Tahoma"/>
            </a:endParaRPr>
          </a:p>
          <a:p>
            <a:pPr marL="284152" indent="-284152" eaLnBrk="1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sz="2200" b="1" dirty="0">
                <a:solidFill>
                  <a:srgbClr val="22228B"/>
                </a:solidFill>
                <a:latin typeface="Tahoma"/>
                <a:cs typeface="Tahoma"/>
              </a:rPr>
              <a:t>Prevents states from having their own labeling </a:t>
            </a:r>
            <a:r>
              <a:rPr lang="en-US" sz="2200" b="1" dirty="0" smtClean="0">
                <a:solidFill>
                  <a:srgbClr val="22228B"/>
                </a:solidFill>
                <a:latin typeface="Tahoma"/>
                <a:cs typeface="Tahoma"/>
              </a:rPr>
              <a:t>laws;</a:t>
            </a:r>
            <a:endParaRPr lang="en-US" sz="2200" b="1" dirty="0">
              <a:solidFill>
                <a:srgbClr val="22228B"/>
              </a:solidFill>
              <a:latin typeface="Tahoma"/>
              <a:cs typeface="Tahoma"/>
            </a:endParaRPr>
          </a:p>
          <a:p>
            <a:pPr marL="284152" indent="-284152" eaLnBrk="1" hangingPunct="1">
              <a:spcAft>
                <a:spcPts val="600"/>
              </a:spcAft>
              <a:buFont typeface="Arial"/>
              <a:buChar char="•"/>
              <a:defRPr/>
            </a:pPr>
            <a:r>
              <a:rPr lang="en-US" sz="2200" b="1" dirty="0">
                <a:solidFill>
                  <a:srgbClr val="22228B"/>
                </a:solidFill>
                <a:latin typeface="Tahoma"/>
                <a:cs typeface="Tahoma"/>
              </a:rPr>
              <a:t>Prevents FDA from requiring labeling of GE foods only </a:t>
            </a:r>
            <a:r>
              <a:rPr lang="en-US" sz="2200" b="1" dirty="0" smtClean="0">
                <a:solidFill>
                  <a:srgbClr val="22228B"/>
                </a:solidFill>
                <a:latin typeface="Tahoma"/>
                <a:cs typeface="Tahoma"/>
              </a:rPr>
              <a:t>if they’re engineered;</a:t>
            </a:r>
          </a:p>
          <a:p>
            <a:pPr marL="284152" indent="-284152" eaLnBrk="1" hangingPunct="1">
              <a:spcAft>
                <a:spcPts val="600"/>
              </a:spcAft>
              <a:buFont typeface="Arial"/>
              <a:buChar char="•"/>
              <a:defRPr/>
            </a:pPr>
            <a:r>
              <a:rPr lang="en-US" sz="2200" b="1" dirty="0" smtClean="0">
                <a:solidFill>
                  <a:srgbClr val="22228B"/>
                </a:solidFill>
                <a:latin typeface="Tahoma"/>
                <a:cs typeface="Tahoma"/>
              </a:rPr>
              <a:t>Passed </a:t>
            </a:r>
            <a:r>
              <a:rPr lang="en-US" sz="2200" b="1" dirty="0">
                <a:solidFill>
                  <a:srgbClr val="22228B"/>
                </a:solidFill>
                <a:latin typeface="Tahoma"/>
                <a:cs typeface="Tahoma"/>
              </a:rPr>
              <a:t>in House; awaiting </a:t>
            </a:r>
            <a:r>
              <a:rPr lang="en-US" sz="2200" b="1" dirty="0" smtClean="0">
                <a:solidFill>
                  <a:srgbClr val="22228B"/>
                </a:solidFill>
                <a:latin typeface="Tahoma"/>
                <a:cs typeface="Tahoma"/>
              </a:rPr>
              <a:t>Senate action since Aug 2015</a:t>
            </a:r>
            <a:endParaRPr lang="en-US" sz="2200" b="1" dirty="0">
              <a:solidFill>
                <a:srgbClr val="22228B"/>
              </a:solidFill>
              <a:latin typeface="Tahoma"/>
              <a:cs typeface="Tahoma"/>
            </a:endParaRPr>
          </a:p>
        </p:txBody>
      </p:sp>
      <p:sp>
        <p:nvSpPr>
          <p:cNvPr id="106504" name="TextBox 4"/>
          <p:cNvSpPr txBox="1">
            <a:spLocks noChangeArrowheads="1"/>
          </p:cNvSpPr>
          <p:nvPr/>
        </p:nvSpPr>
        <p:spPr bwMode="auto">
          <a:xfrm>
            <a:off x="4769556" y="4807657"/>
            <a:ext cx="4882445" cy="1200320"/>
          </a:xfrm>
          <a:prstGeom prst="rect">
            <a:avLst/>
          </a:prstGeom>
          <a:solidFill>
            <a:srgbClr val="EFF9FF"/>
          </a:solidFill>
          <a:ln w="28575">
            <a:solidFill>
              <a:srgbClr val="000000"/>
            </a:solidFill>
            <a:miter lim="800000"/>
            <a:headEnd/>
            <a:tailEnd/>
          </a:ln>
        </p:spPr>
        <p:txBody>
          <a:bodyPr wrap="square" lIns="182873" tIns="91436" rIns="182873" bIns="91436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200" b="1" dirty="0">
                <a:solidFill>
                  <a:srgbClr val="22228B"/>
                </a:solidFill>
                <a:latin typeface="Tahoma" charset="0"/>
                <a:cs typeface="Tahoma" charset="0"/>
              </a:rPr>
              <a:t>So, labeling </a:t>
            </a:r>
            <a:r>
              <a:rPr lang="en-US" sz="2200" b="1" dirty="0" smtClean="0">
                <a:solidFill>
                  <a:srgbClr val="22228B"/>
                </a:solidFill>
                <a:latin typeface="Tahoma" charset="0"/>
                <a:cs typeface="Tahoma" charset="0"/>
              </a:rPr>
              <a:t>issue is </a:t>
            </a:r>
            <a:r>
              <a:rPr lang="en-US" sz="2200" b="1" dirty="0">
                <a:solidFill>
                  <a:srgbClr val="22228B"/>
                </a:solidFill>
                <a:latin typeface="Tahoma" charset="0"/>
                <a:cs typeface="Tahoma" charset="0"/>
              </a:rPr>
              <a:t>not yet </a:t>
            </a:r>
            <a:r>
              <a:rPr lang="en-US" sz="2200" b="1" dirty="0" smtClean="0">
                <a:solidFill>
                  <a:srgbClr val="22228B"/>
                </a:solidFill>
                <a:latin typeface="Tahoma" charset="0"/>
                <a:cs typeface="Tahoma" charset="0"/>
              </a:rPr>
              <a:t>resolved and probably won’t be until after the election.</a:t>
            </a:r>
            <a:endParaRPr lang="en-US" sz="2200" b="1" dirty="0">
              <a:solidFill>
                <a:srgbClr val="22228B"/>
              </a:solidFill>
              <a:latin typeface="Tahoma" charset="0"/>
              <a:cs typeface="Tahoma" charset="0"/>
            </a:endParaRPr>
          </a:p>
        </p:txBody>
      </p:sp>
      <p:pic>
        <p:nvPicPr>
          <p:cNvPr id="68615" name="Picture 1" descr="Pompeo Bill.tif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837" y="740834"/>
            <a:ext cx="4050506" cy="488103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1337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6504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mart Label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7175"/>
            <a:ext cx="10287000" cy="6847825"/>
          </a:xfrm>
          <a:prstGeom prst="rect">
            <a:avLst/>
          </a:prstGeom>
        </p:spPr>
      </p:pic>
      <p:sp>
        <p:nvSpPr>
          <p:cNvPr id="14338" name="Rectangle 4"/>
          <p:cNvSpPr>
            <a:spLocks noChangeArrowheads="1"/>
          </p:cNvSpPr>
          <p:nvPr/>
        </p:nvSpPr>
        <p:spPr bwMode="auto">
          <a:xfrm>
            <a:off x="7913688" y="6143625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endParaRPr lang="en-US"/>
          </a:p>
        </p:txBody>
      </p:sp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6925" y="5943600"/>
            <a:ext cx="368300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0" name="Text Box 6"/>
          <p:cNvSpPr txBox="1">
            <a:spLocks noChangeArrowheads="1"/>
          </p:cNvSpPr>
          <p:nvPr/>
        </p:nvSpPr>
        <p:spPr bwMode="auto">
          <a:xfrm>
            <a:off x="635000" y="6453188"/>
            <a:ext cx="9047164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r"/>
            <a:r>
              <a:rPr lang="en-US" sz="1000" i="1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i="1" dirty="0" smtClean="0">
                <a:solidFill>
                  <a:schemeClr val="bg1">
                    <a:lumMod val="75000"/>
                  </a:schemeClr>
                </a:solidFill>
              </a:rPr>
              <a:t>http</a:t>
            </a:r>
            <a:r>
              <a:rPr lang="en-US" sz="1000" i="1" dirty="0">
                <a:solidFill>
                  <a:schemeClr val="bg1">
                    <a:lumMod val="75000"/>
                  </a:schemeClr>
                </a:solidFill>
              </a:rPr>
              <a:t>://smartlabel.org/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30111" y="5277556"/>
            <a:ext cx="8427156" cy="1431161"/>
          </a:xfrm>
          <a:prstGeom prst="rect">
            <a:avLst/>
          </a:prstGeom>
          <a:solidFill>
            <a:schemeClr val="bg1"/>
          </a:solidFill>
          <a:ln w="635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900" b="1" i="1" dirty="0" err="1" smtClean="0">
                <a:solidFill>
                  <a:schemeClr val="accent6"/>
                </a:solidFill>
                <a:latin typeface="Myriad Pro"/>
                <a:cs typeface="Myriad Pro"/>
              </a:rPr>
              <a:t>SmartLabel</a:t>
            </a:r>
            <a:r>
              <a:rPr lang="en-US" sz="2900" b="1" i="1" baseline="30000" dirty="0" err="1" smtClean="0">
                <a:solidFill>
                  <a:schemeClr val="accent6"/>
                </a:solidFill>
                <a:latin typeface="Myriad Pro"/>
                <a:cs typeface="Myriad Pro"/>
              </a:rPr>
              <a:t>TM</a:t>
            </a:r>
            <a:r>
              <a:rPr lang="en-US" sz="2900" b="1" i="1" dirty="0" smtClean="0">
                <a:solidFill>
                  <a:schemeClr val="accent6"/>
                </a:solidFill>
                <a:latin typeface="Myriad Pro"/>
                <a:cs typeface="Myriad Pro"/>
              </a:rPr>
              <a:t> will give consumers </a:t>
            </a:r>
            <a:r>
              <a:rPr lang="en-US" sz="2900" b="1" dirty="0" smtClean="0">
                <a:solidFill>
                  <a:schemeClr val="accent6"/>
                </a:solidFill>
                <a:latin typeface="Myriad Pro"/>
                <a:cs typeface="Myriad Pro"/>
              </a:rPr>
              <a:t>information on ingredients, allergens, animal welfare, environmental policies and content of GMO’s</a:t>
            </a:r>
            <a:endParaRPr lang="en-US" sz="2900" b="1" i="1" dirty="0">
              <a:solidFill>
                <a:schemeClr val="accent6"/>
              </a:solidFill>
              <a:latin typeface="Myriad Pro"/>
              <a:cs typeface="Myriad Pro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96333" y="268112"/>
            <a:ext cx="9821334" cy="954107"/>
          </a:xfrm>
          <a:prstGeom prst="rect">
            <a:avLst/>
          </a:prstGeom>
          <a:solidFill>
            <a:srgbClr val="EFF9FF"/>
          </a:solidFill>
          <a:ln>
            <a:solidFill>
              <a:srgbClr val="000090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0090"/>
                </a:solidFill>
                <a:latin typeface="Tahoma"/>
                <a:cs typeface="Tahoma"/>
              </a:rPr>
              <a:t>In the meantime, more than 30 food </a:t>
            </a:r>
            <a:r>
              <a:rPr lang="en-US" sz="2800" b="1" dirty="0">
                <a:solidFill>
                  <a:srgbClr val="000090"/>
                </a:solidFill>
                <a:latin typeface="Tahoma"/>
                <a:cs typeface="Tahoma"/>
              </a:rPr>
              <a:t>companies </a:t>
            </a:r>
            <a:r>
              <a:rPr lang="en-US" sz="2800" b="1" dirty="0" smtClean="0">
                <a:solidFill>
                  <a:srgbClr val="000090"/>
                </a:solidFill>
                <a:latin typeface="Tahoma"/>
                <a:cs typeface="Tahoma"/>
              </a:rPr>
              <a:t>will participate in </a:t>
            </a:r>
            <a:r>
              <a:rPr lang="en-US" sz="2800" b="1" dirty="0" err="1">
                <a:solidFill>
                  <a:srgbClr val="000090"/>
                </a:solidFill>
                <a:latin typeface="Tahoma"/>
                <a:cs typeface="Tahoma"/>
              </a:rPr>
              <a:t>SmartLabel</a:t>
            </a:r>
            <a:r>
              <a:rPr lang="en-US" sz="2800" b="1" dirty="0">
                <a:solidFill>
                  <a:srgbClr val="000090"/>
                </a:solidFill>
                <a:latin typeface="Tahoma"/>
                <a:cs typeface="Tahoma"/>
              </a:rPr>
              <a:t>™ </a:t>
            </a:r>
            <a:r>
              <a:rPr lang="en-US" sz="2800" b="1" dirty="0" smtClean="0">
                <a:solidFill>
                  <a:srgbClr val="000090"/>
                </a:solidFill>
                <a:latin typeface="Tahoma"/>
                <a:cs typeface="Tahoma"/>
              </a:rPr>
              <a:t>in late 2015, </a:t>
            </a:r>
            <a:r>
              <a:rPr lang="en-US" sz="2800" b="1" dirty="0">
                <a:solidFill>
                  <a:srgbClr val="000090"/>
                </a:solidFill>
                <a:latin typeface="Tahoma"/>
                <a:cs typeface="Tahoma"/>
              </a:rPr>
              <a:t>early </a:t>
            </a:r>
            <a:r>
              <a:rPr lang="en-US" sz="2800" b="1" dirty="0" smtClean="0">
                <a:solidFill>
                  <a:srgbClr val="000090"/>
                </a:solidFill>
                <a:latin typeface="Tahoma"/>
                <a:cs typeface="Tahoma"/>
              </a:rPr>
              <a:t>2016</a:t>
            </a:r>
            <a:endParaRPr lang="en-US" sz="2800" b="1" dirty="0">
              <a:solidFill>
                <a:srgbClr val="000090"/>
              </a:solidFill>
              <a:latin typeface="Tahoma"/>
              <a:cs typeface="Tahoma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485431" y="6646333"/>
            <a:ext cx="71684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000090"/>
                </a:solidFill>
                <a:latin typeface="Times New Roman"/>
                <a:cs typeface="Times New Roman"/>
              </a:rPr>
              <a:t>Source:  http</a:t>
            </a:r>
            <a:r>
              <a:rPr lang="en-US" sz="1400" dirty="0">
                <a:solidFill>
                  <a:srgbClr val="000090"/>
                </a:solidFill>
                <a:latin typeface="Times New Roman"/>
                <a:cs typeface="Times New Roman"/>
              </a:rPr>
              <a:t>://fortune.com/2015/12/02/food-smart-label-grocery</a:t>
            </a:r>
            <a:r>
              <a:rPr lang="en-US" sz="1400" dirty="0" smtClean="0">
                <a:solidFill>
                  <a:srgbClr val="000090"/>
                </a:solidFill>
                <a:latin typeface="Times New Roman"/>
                <a:cs typeface="Times New Roman"/>
              </a:rPr>
              <a:t>/ </a:t>
            </a:r>
            <a:endParaRPr lang="en-US" sz="1400" dirty="0">
              <a:solidFill>
                <a:srgbClr val="000090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5822474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2338" name="Rectangle 2"/>
          <p:cNvSpPr>
            <a:spLocks noChangeArrowheads="1"/>
          </p:cNvSpPr>
          <p:nvPr/>
        </p:nvSpPr>
        <p:spPr bwMode="auto">
          <a:xfrm>
            <a:off x="0" y="0"/>
            <a:ext cx="10287000" cy="6858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pic>
        <p:nvPicPr>
          <p:cNvPr id="2048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588" y="9525"/>
            <a:ext cx="10110787" cy="684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3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2175" y="5956300"/>
            <a:ext cx="327025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4" name="WordArt 5"/>
          <p:cNvSpPr>
            <a:spLocks noChangeArrowheads="1" noChangeShapeType="1" noTextEdit="1"/>
          </p:cNvSpPr>
          <p:nvPr/>
        </p:nvSpPr>
        <p:spPr bwMode="auto">
          <a:xfrm>
            <a:off x="2147888" y="206375"/>
            <a:ext cx="6292850" cy="1352550"/>
          </a:xfrm>
          <a:prstGeom prst="rect">
            <a:avLst/>
          </a:prstGeom>
        </p:spPr>
        <p:txBody>
          <a:bodyPr wrap="none" fromWordArt="1">
            <a:prstTxWarp prst="textFadeUp">
              <a:avLst>
                <a:gd name="adj" fmla="val 9991"/>
              </a:avLst>
            </a:prstTxWarp>
          </a:bodyPr>
          <a:lstStyle/>
          <a:p>
            <a:r>
              <a:rPr lang="en-US" sz="3600" kern="10">
                <a:ln w="12700">
                  <a:solidFill>
                    <a:srgbClr val="B2B2B2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520402"/>
                    </a:gs>
                    <a:gs pos="100000">
                      <a:srgbClr val="FFCC00"/>
                    </a:gs>
                  </a:gsLst>
                  <a:lin ang="5400000" scaled="1"/>
                </a:gradFill>
                <a:effectLst>
                  <a:outerShdw blurRad="63500" dist="38099" dir="2700000" sy="50000" rotWithShape="0">
                    <a:srgbClr val="875B0D">
                      <a:alpha val="74997"/>
                    </a:srgbClr>
                  </a:outerShdw>
                </a:effectLst>
                <a:latin typeface="Arial Black"/>
                <a:ea typeface="Arial Black"/>
                <a:cs typeface="Arial Black"/>
              </a:rPr>
              <a:t>Tour d'Onion</a:t>
            </a:r>
          </a:p>
        </p:txBody>
      </p:sp>
      <p:sp>
        <p:nvSpPr>
          <p:cNvPr id="20485" name="Text Box 6"/>
          <p:cNvSpPr txBox="1">
            <a:spLocks noChangeArrowheads="1"/>
          </p:cNvSpPr>
          <p:nvPr/>
        </p:nvSpPr>
        <p:spPr bwMode="auto">
          <a:xfrm>
            <a:off x="939800" y="5980113"/>
            <a:ext cx="8493125" cy="660400"/>
          </a:xfrm>
          <a:prstGeom prst="rect">
            <a:avLst/>
          </a:prstGeom>
          <a:noFill/>
          <a:ln w="19050">
            <a:solidFill>
              <a:srgbClr val="FFFF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4800" i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48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48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48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48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8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8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8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8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600" b="1">
                <a:solidFill>
                  <a:srgbClr val="FFFF99"/>
                </a:solidFill>
                <a:latin typeface="Tahoma" charset="0"/>
              </a:rPr>
              <a:t>Or what makes an onion, an onion?</a:t>
            </a:r>
          </a:p>
        </p:txBody>
      </p:sp>
    </p:spTree>
    <p:extLst>
      <p:ext uri="{BB962C8B-B14F-4D97-AF65-F5344CB8AC3E}">
        <p14:creationId xmlns:p14="http://schemas.microsoft.com/office/powerpoint/2010/main" val="3504908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1" descr="flower fruit veggie coll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9492" y="3821827"/>
            <a:ext cx="5342512" cy="30361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6" descr="96c0783-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8824" y="-360"/>
            <a:ext cx="2008025" cy="3324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2" descr="DSCN008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311338"/>
            <a:ext cx="5043479" cy="3546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3" descr="_DSC231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51769" flipH="1">
            <a:off x="4232546" y="676503"/>
            <a:ext cx="3932445" cy="2417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14" descr="green-ice--web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1078" y="-63864"/>
            <a:ext cx="2876263" cy="3902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1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3157537" cy="335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7410" name="Text Box 3"/>
          <p:cNvSpPr txBox="1">
            <a:spLocks noChangeArrowheads="1"/>
          </p:cNvSpPr>
          <p:nvPr/>
        </p:nvSpPr>
        <p:spPr bwMode="auto">
          <a:xfrm>
            <a:off x="1200150" y="3238500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/>
            <a:endParaRPr lang="en-US">
              <a:latin typeface="Times New Roman" charset="0"/>
            </a:endParaRPr>
          </a:p>
        </p:txBody>
      </p:sp>
      <p:pic>
        <p:nvPicPr>
          <p:cNvPr id="17413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5513" y="5972175"/>
            <a:ext cx="327025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4" name="WordArt 8" descr="Narrow vertical"/>
          <p:cNvSpPr>
            <a:spLocks noChangeArrowheads="1" noChangeShapeType="1" noTextEdit="1"/>
          </p:cNvSpPr>
          <p:nvPr/>
        </p:nvSpPr>
        <p:spPr bwMode="auto">
          <a:xfrm>
            <a:off x="401638" y="347663"/>
            <a:ext cx="9305925" cy="1089025"/>
          </a:xfrm>
          <a:prstGeom prst="rect">
            <a:avLst/>
          </a:prstGeom>
        </p:spPr>
        <p:txBody>
          <a:bodyPr wrap="none" fromWordArt="1">
            <a:prstTxWarp prst="textCurveUp">
              <a:avLst>
                <a:gd name="adj" fmla="val 40356"/>
              </a:avLst>
            </a:prstTxWarp>
          </a:bodyPr>
          <a:lstStyle/>
          <a:p>
            <a:pPr algn="ctr"/>
            <a:endParaRPr lang="en-US" sz="4000" kern="10">
              <a:ln w="12700">
                <a:solidFill>
                  <a:srgbClr val="000000"/>
                </a:solidFill>
                <a:round/>
                <a:headEnd/>
                <a:tailEnd/>
              </a:ln>
              <a:pattFill prst="dashHorz">
                <a:fgClr>
                  <a:srgbClr val="808080"/>
                </a:fgClr>
                <a:bgClr>
                  <a:srgbClr val="FFFF00"/>
                </a:bgClr>
              </a:pattFill>
              <a:effectLst>
                <a:outerShdw blurRad="63500" dist="46662" dir="2115817" algn="ctr" rotWithShape="0">
                  <a:srgbClr val="000000">
                    <a:alpha val="79999"/>
                  </a:srgbClr>
                </a:outerShdw>
              </a:effectLst>
              <a:latin typeface="Arial Black"/>
              <a:ea typeface="Arial Black"/>
              <a:cs typeface="Arial Black"/>
            </a:endParaRPr>
          </a:p>
          <a:p>
            <a:pPr algn="ctr"/>
            <a:endParaRPr lang="en-US" sz="4000" kern="10">
              <a:ln w="12700">
                <a:solidFill>
                  <a:srgbClr val="000000"/>
                </a:solidFill>
                <a:round/>
                <a:headEnd/>
                <a:tailEnd/>
              </a:ln>
              <a:pattFill prst="dashHorz">
                <a:fgClr>
                  <a:srgbClr val="808080"/>
                </a:fgClr>
                <a:bgClr>
                  <a:srgbClr val="FFFF00"/>
                </a:bgClr>
              </a:pattFill>
              <a:effectLst>
                <a:outerShdw blurRad="63500" dist="46662" dir="2115817" algn="ctr" rotWithShape="0">
                  <a:srgbClr val="000000">
                    <a:alpha val="79999"/>
                  </a:srgbClr>
                </a:outerShdw>
              </a:effectLst>
              <a:latin typeface="Arial Black"/>
              <a:ea typeface="Arial Black"/>
              <a:cs typeface="Arial Black"/>
            </a:endParaRPr>
          </a:p>
        </p:txBody>
      </p:sp>
      <p:sp>
        <p:nvSpPr>
          <p:cNvPr id="962575" name="Text Box 15"/>
          <p:cNvSpPr txBox="1">
            <a:spLocks noChangeArrowheads="1"/>
          </p:cNvSpPr>
          <p:nvPr/>
        </p:nvSpPr>
        <p:spPr bwMode="auto">
          <a:xfrm>
            <a:off x="756002" y="3344102"/>
            <a:ext cx="9305220" cy="584776"/>
          </a:xfrm>
          <a:prstGeom prst="rect">
            <a:avLst/>
          </a:prstGeom>
          <a:solidFill>
            <a:srgbClr val="EFF9FF"/>
          </a:solidFill>
          <a:ln w="635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200" b="1" dirty="0">
                <a:solidFill>
                  <a:srgbClr val="22228B"/>
                </a:solidFill>
                <a:latin typeface="Tahoma" charset="0"/>
              </a:rPr>
              <a:t>O</a:t>
            </a:r>
            <a:r>
              <a:rPr lang="en-US" sz="3200" b="1" dirty="0" smtClean="0">
                <a:solidFill>
                  <a:srgbClr val="22228B"/>
                </a:solidFill>
                <a:latin typeface="Tahoma" charset="0"/>
              </a:rPr>
              <a:t>ther issues about GMO crops and foods?</a:t>
            </a:r>
            <a:endParaRPr lang="en-US" sz="3200" b="1" dirty="0">
              <a:solidFill>
                <a:srgbClr val="22228B"/>
              </a:solidFill>
              <a:latin typeface="Tahoma" charset="0"/>
            </a:endParaRPr>
          </a:p>
        </p:txBody>
      </p:sp>
      <p:sp>
        <p:nvSpPr>
          <p:cNvPr id="962577" name="Text Box 17"/>
          <p:cNvSpPr txBox="1">
            <a:spLocks noChangeArrowheads="1"/>
          </p:cNvSpPr>
          <p:nvPr/>
        </p:nvSpPr>
        <p:spPr bwMode="auto">
          <a:xfrm>
            <a:off x="3452890" y="4196244"/>
            <a:ext cx="3151103" cy="584776"/>
          </a:xfrm>
          <a:prstGeom prst="rect">
            <a:avLst/>
          </a:prstGeom>
          <a:solidFill>
            <a:srgbClr val="EFF9FF"/>
          </a:solidFill>
          <a:ln w="635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200" b="1" dirty="0" smtClean="0">
                <a:solidFill>
                  <a:srgbClr val="22228B"/>
                </a:solidFill>
                <a:latin typeface="Tahoma" charset="0"/>
              </a:rPr>
              <a:t>Questions?  </a:t>
            </a:r>
            <a:endParaRPr lang="en-US" sz="3200" b="1" dirty="0">
              <a:solidFill>
                <a:srgbClr val="22228B"/>
              </a:solidFill>
              <a:latin typeface="Tahom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1303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20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6925" y="5943600"/>
            <a:ext cx="368300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9202" name="Text Box 5"/>
          <p:cNvSpPr txBox="1">
            <a:spLocks noChangeArrowheads="1"/>
          </p:cNvSpPr>
          <p:nvPr/>
        </p:nvSpPr>
        <p:spPr bwMode="auto">
          <a:xfrm>
            <a:off x="568325" y="368300"/>
            <a:ext cx="2332038" cy="2246313"/>
          </a:xfrm>
          <a:prstGeom prst="rect">
            <a:avLst/>
          </a:prstGeom>
          <a:solidFill>
            <a:srgbClr val="EFF9FF"/>
          </a:solidFill>
          <a:ln w="28575">
            <a:solidFill>
              <a:srgbClr val="22228B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/>
            <a:r>
              <a:rPr lang="en-US" sz="2800" b="1">
                <a:solidFill>
                  <a:srgbClr val="22228B"/>
                </a:solidFill>
                <a:latin typeface="Arial" charset="0"/>
                <a:cs typeface="Arial" charset="0"/>
              </a:rPr>
              <a:t>Where to get more information on the issues?</a:t>
            </a:r>
          </a:p>
        </p:txBody>
      </p:sp>
      <p:pic>
        <p:nvPicPr>
          <p:cNvPr id="179203" name="Picture 1" descr="ucbiotech.tif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1063" y="0"/>
            <a:ext cx="59340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06030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5200" y="5948363"/>
            <a:ext cx="327025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2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438" y="6350"/>
            <a:ext cx="9145587" cy="685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3" name="Text Box 4"/>
          <p:cNvSpPr txBox="1">
            <a:spLocks noChangeArrowheads="1"/>
          </p:cNvSpPr>
          <p:nvPr/>
        </p:nvSpPr>
        <p:spPr bwMode="auto">
          <a:xfrm>
            <a:off x="5921375" y="5951538"/>
            <a:ext cx="1960563" cy="461665"/>
          </a:xfrm>
          <a:prstGeom prst="rect">
            <a:avLst/>
          </a:prstGeom>
          <a:solidFill>
            <a:srgbClr val="EFF9FF"/>
          </a:solidFill>
          <a:ln w="28575">
            <a:solidFill>
              <a:srgbClr val="000066"/>
            </a:solidFill>
            <a:miter lim="800000"/>
            <a:headEnd/>
            <a:tailEnd/>
          </a:ln>
          <a:extLst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>
                <a:solidFill>
                  <a:srgbClr val="000066"/>
                </a:solidFill>
                <a:latin typeface="Tahoma" charset="0"/>
              </a:rPr>
              <a:t>Tissue peel</a:t>
            </a:r>
          </a:p>
        </p:txBody>
      </p:sp>
      <p:sp>
        <p:nvSpPr>
          <p:cNvPr id="20484" name="Line 5"/>
          <p:cNvSpPr>
            <a:spLocks noChangeShapeType="1"/>
          </p:cNvSpPr>
          <p:nvPr/>
        </p:nvSpPr>
        <p:spPr bwMode="auto">
          <a:xfrm flipH="1" flipV="1">
            <a:off x="5143500" y="5080000"/>
            <a:ext cx="1344613" cy="871538"/>
          </a:xfrm>
          <a:prstGeom prst="line">
            <a:avLst/>
          </a:prstGeom>
          <a:noFill/>
          <a:ln w="38100">
            <a:solidFill>
              <a:srgbClr val="000066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00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2970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5200" y="5962650"/>
            <a:ext cx="327025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0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500" y="-4763"/>
            <a:ext cx="9159875" cy="686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1" name="Text Box 4"/>
          <p:cNvSpPr txBox="1">
            <a:spLocks noChangeArrowheads="1"/>
          </p:cNvSpPr>
          <p:nvPr/>
        </p:nvSpPr>
        <p:spPr bwMode="auto">
          <a:xfrm>
            <a:off x="1627400" y="4922838"/>
            <a:ext cx="804439" cy="369332"/>
          </a:xfrm>
          <a:prstGeom prst="rect">
            <a:avLst/>
          </a:prstGeom>
          <a:solidFill>
            <a:srgbClr val="EFF9FF"/>
          </a:solidFill>
          <a:ln w="38100">
            <a:solidFill>
              <a:srgbClr val="000066"/>
            </a:solidFill>
            <a:miter lim="800000"/>
            <a:headEnd/>
            <a:tailEnd/>
          </a:ln>
          <a:extLst/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800" b="1" dirty="0" smtClean="0">
                <a:solidFill>
                  <a:srgbClr val="000066"/>
                </a:solidFill>
                <a:latin typeface="Tahoma" charset="0"/>
              </a:rPr>
              <a:t>Cells</a:t>
            </a:r>
            <a:endParaRPr lang="en-US" sz="1800" b="1" dirty="0">
              <a:solidFill>
                <a:srgbClr val="000066"/>
              </a:solidFill>
              <a:latin typeface="Tahoma" charset="0"/>
            </a:endParaRPr>
          </a:p>
        </p:txBody>
      </p:sp>
      <p:sp>
        <p:nvSpPr>
          <p:cNvPr id="22532" name="Line 5"/>
          <p:cNvSpPr>
            <a:spLocks noChangeShapeType="1"/>
          </p:cNvSpPr>
          <p:nvPr/>
        </p:nvSpPr>
        <p:spPr bwMode="auto">
          <a:xfrm flipV="1">
            <a:off x="2406650" y="3441700"/>
            <a:ext cx="1087438" cy="1489075"/>
          </a:xfrm>
          <a:prstGeom prst="line">
            <a:avLst/>
          </a:prstGeom>
          <a:noFill/>
          <a:ln w="38100">
            <a:solidFill>
              <a:srgbClr val="000066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000066"/>
              </a:solidFill>
            </a:endParaRPr>
          </a:p>
        </p:txBody>
      </p:sp>
      <p:sp>
        <p:nvSpPr>
          <p:cNvPr id="22533" name="Line 6"/>
          <p:cNvSpPr>
            <a:spLocks noChangeShapeType="1"/>
          </p:cNvSpPr>
          <p:nvPr/>
        </p:nvSpPr>
        <p:spPr bwMode="auto">
          <a:xfrm flipV="1">
            <a:off x="2406650" y="2951163"/>
            <a:ext cx="752475" cy="1968500"/>
          </a:xfrm>
          <a:prstGeom prst="line">
            <a:avLst/>
          </a:prstGeom>
          <a:noFill/>
          <a:ln w="38100">
            <a:solidFill>
              <a:srgbClr val="000066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00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2290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5200" y="5948363"/>
            <a:ext cx="327025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78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5" y="-4763"/>
            <a:ext cx="9159875" cy="6862763"/>
          </a:xfrm>
          <a:prstGeom prst="rect">
            <a:avLst/>
          </a:prstGeom>
          <a:solidFill>
            <a:srgbClr val="EFF9FF"/>
          </a:solidFill>
          <a:ln>
            <a:noFill/>
          </a:ln>
          <a:extLst/>
        </p:spPr>
      </p:pic>
      <p:sp>
        <p:nvSpPr>
          <p:cNvPr id="24579" name="Text Box 4"/>
          <p:cNvSpPr txBox="1">
            <a:spLocks noChangeArrowheads="1"/>
          </p:cNvSpPr>
          <p:nvPr/>
        </p:nvSpPr>
        <p:spPr bwMode="auto">
          <a:xfrm>
            <a:off x="7492403" y="1809750"/>
            <a:ext cx="1268020" cy="369332"/>
          </a:xfrm>
          <a:prstGeom prst="rect">
            <a:avLst/>
          </a:prstGeom>
          <a:solidFill>
            <a:srgbClr val="EFF9FF"/>
          </a:solidFill>
          <a:ln w="28575">
            <a:solidFill>
              <a:srgbClr val="000000"/>
            </a:solidFill>
            <a:miter lim="800000"/>
            <a:headEnd/>
            <a:tailEnd/>
          </a:ln>
          <a:extLst/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800" b="1">
                <a:solidFill>
                  <a:srgbClr val="000066"/>
                </a:solidFill>
                <a:latin typeface="Tahoma" charset="0"/>
              </a:rPr>
              <a:t>Cell Wall</a:t>
            </a:r>
          </a:p>
        </p:txBody>
      </p:sp>
      <p:sp>
        <p:nvSpPr>
          <p:cNvPr id="24580" name="Line 5"/>
          <p:cNvSpPr>
            <a:spLocks noChangeShapeType="1"/>
          </p:cNvSpPr>
          <p:nvPr/>
        </p:nvSpPr>
        <p:spPr bwMode="auto">
          <a:xfrm flipH="1">
            <a:off x="6667500" y="2032000"/>
            <a:ext cx="838200" cy="55880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000066"/>
              </a:solidFill>
            </a:endParaRPr>
          </a:p>
        </p:txBody>
      </p:sp>
      <p:sp>
        <p:nvSpPr>
          <p:cNvPr id="24581" name="Text Box 6"/>
          <p:cNvSpPr txBox="1">
            <a:spLocks noChangeArrowheads="1"/>
          </p:cNvSpPr>
          <p:nvPr/>
        </p:nvSpPr>
        <p:spPr bwMode="auto">
          <a:xfrm>
            <a:off x="2886075" y="1993900"/>
            <a:ext cx="1130300" cy="369332"/>
          </a:xfrm>
          <a:prstGeom prst="rect">
            <a:avLst/>
          </a:prstGeom>
          <a:solidFill>
            <a:srgbClr val="EFF9FF"/>
          </a:solidFill>
          <a:ln w="28575">
            <a:solidFill>
              <a:schemeClr val="tx1"/>
            </a:solidFill>
            <a:miter lim="800000"/>
            <a:headEnd/>
            <a:tailEnd/>
          </a:ln>
          <a:extLst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 b="1">
                <a:solidFill>
                  <a:srgbClr val="000066"/>
                </a:solidFill>
                <a:latin typeface="Tahoma" charset="0"/>
              </a:rPr>
              <a:t>Nucleus</a:t>
            </a:r>
          </a:p>
        </p:txBody>
      </p:sp>
      <p:sp>
        <p:nvSpPr>
          <p:cNvPr id="24582" name="Line 7"/>
          <p:cNvSpPr>
            <a:spLocks noChangeShapeType="1"/>
          </p:cNvSpPr>
          <p:nvPr/>
        </p:nvSpPr>
        <p:spPr bwMode="auto">
          <a:xfrm>
            <a:off x="4025900" y="2209800"/>
            <a:ext cx="622300" cy="279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00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6854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">
      <a:majorFont>
        <a:latin typeface="Times"/>
        <a:ea typeface="ＭＳ Ｐゴシック"/>
        <a:cs typeface=""/>
      </a:majorFont>
      <a:minorFont>
        <a:latin typeface="Times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800" b="0" i="1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800" b="0" i="1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charset="0"/>
            <a:ea typeface="ＭＳ Ｐゴシック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7319</TotalTime>
  <Words>2820</Words>
  <Application>Microsoft Macintosh PowerPoint</Application>
  <PresentationFormat>35mm Slides</PresentationFormat>
  <Paragraphs>328</Paragraphs>
  <Slides>61</Slides>
  <Notes>31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61</vt:i4>
      </vt:variant>
    </vt:vector>
  </HeadingPairs>
  <TitlesOfParts>
    <vt:vector size="63" baseType="lpstr">
      <vt:lpstr>Blank</vt:lpstr>
      <vt:lpstr>Image File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UC Berkeley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dc:creator>Peggy Lemaux</dc:creator>
  <cp:lastModifiedBy>Barbara Alonso</cp:lastModifiedBy>
  <cp:revision>344</cp:revision>
  <dcterms:created xsi:type="dcterms:W3CDTF">2001-02-04T20:40:54Z</dcterms:created>
  <dcterms:modified xsi:type="dcterms:W3CDTF">2016-07-19T21:06:53Z</dcterms:modified>
</cp:coreProperties>
</file>