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4"/>
  </p:notesMasterIdLst>
  <p:sldIdLst>
    <p:sldId id="1132" r:id="rId2"/>
    <p:sldId id="1162" r:id="rId3"/>
    <p:sldId id="1168" r:id="rId4"/>
    <p:sldId id="1165" r:id="rId5"/>
    <p:sldId id="1075" r:id="rId6"/>
    <p:sldId id="1076" r:id="rId7"/>
    <p:sldId id="1010" r:id="rId8"/>
    <p:sldId id="1011" r:id="rId9"/>
    <p:sldId id="1012" r:id="rId10"/>
    <p:sldId id="846" r:id="rId11"/>
    <p:sldId id="1013" r:id="rId12"/>
    <p:sldId id="1135" r:id="rId13"/>
    <p:sldId id="1133" r:id="rId14"/>
    <p:sldId id="1134" r:id="rId15"/>
    <p:sldId id="1155" r:id="rId16"/>
    <p:sldId id="1014" r:id="rId17"/>
    <p:sldId id="1136" r:id="rId18"/>
    <p:sldId id="1137" r:id="rId19"/>
    <p:sldId id="1138" r:id="rId20"/>
    <p:sldId id="1139" r:id="rId21"/>
    <p:sldId id="1140" r:id="rId22"/>
    <p:sldId id="1141" r:id="rId23"/>
    <p:sldId id="1142" r:id="rId24"/>
    <p:sldId id="1143" r:id="rId25"/>
    <p:sldId id="1145" r:id="rId26"/>
    <p:sldId id="1146" r:id="rId27"/>
    <p:sldId id="1148" r:id="rId28"/>
    <p:sldId id="1149" r:id="rId29"/>
    <p:sldId id="1118" r:id="rId30"/>
    <p:sldId id="1028" r:id="rId31"/>
    <p:sldId id="1091" r:id="rId32"/>
    <p:sldId id="1032" r:id="rId33"/>
    <p:sldId id="1163" r:id="rId34"/>
    <p:sldId id="1166" r:id="rId35"/>
    <p:sldId id="1093" r:id="rId36"/>
    <p:sldId id="1151" r:id="rId37"/>
    <p:sldId id="1167" r:id="rId38"/>
    <p:sldId id="1152" r:id="rId39"/>
    <p:sldId id="1153" r:id="rId40"/>
    <p:sldId id="1158" r:id="rId41"/>
    <p:sldId id="1154" r:id="rId42"/>
    <p:sldId id="1113" r:id="rId43"/>
  </p:sldIdLst>
  <p:sldSz cx="10287000" cy="6858000" type="35mm"/>
  <p:notesSz cx="6858000" cy="9144000"/>
  <p:defaultTextStyle>
    <a:defPPr>
      <a:defRPr lang="en-US"/>
    </a:defPPr>
    <a:lvl1pPr algn="ctr" rtl="0" eaLnBrk="0" fontAlgn="base" hangingPunct="0">
      <a:spcBef>
        <a:spcPct val="0"/>
      </a:spcBef>
      <a:spcAft>
        <a:spcPct val="0"/>
      </a:spcAft>
      <a:defRPr sz="4800" i="1" kern="1200">
        <a:solidFill>
          <a:schemeClr val="tx1"/>
        </a:solidFill>
        <a:latin typeface="Times" charset="0"/>
        <a:ea typeface="ＭＳ Ｐゴシック" charset="0"/>
        <a:cs typeface="ＭＳ Ｐゴシック" charset="0"/>
      </a:defRPr>
    </a:lvl1pPr>
    <a:lvl2pPr marL="457200" algn="ctr" rtl="0" eaLnBrk="0" fontAlgn="base" hangingPunct="0">
      <a:spcBef>
        <a:spcPct val="0"/>
      </a:spcBef>
      <a:spcAft>
        <a:spcPct val="0"/>
      </a:spcAft>
      <a:defRPr sz="4800" i="1" kern="1200">
        <a:solidFill>
          <a:schemeClr val="tx1"/>
        </a:solidFill>
        <a:latin typeface="Times" charset="0"/>
        <a:ea typeface="ＭＳ Ｐゴシック" charset="0"/>
        <a:cs typeface="ＭＳ Ｐゴシック" charset="0"/>
      </a:defRPr>
    </a:lvl2pPr>
    <a:lvl3pPr marL="914400" algn="ctr" rtl="0" eaLnBrk="0" fontAlgn="base" hangingPunct="0">
      <a:spcBef>
        <a:spcPct val="0"/>
      </a:spcBef>
      <a:spcAft>
        <a:spcPct val="0"/>
      </a:spcAft>
      <a:defRPr sz="4800" i="1" kern="1200">
        <a:solidFill>
          <a:schemeClr val="tx1"/>
        </a:solidFill>
        <a:latin typeface="Times" charset="0"/>
        <a:ea typeface="ＭＳ Ｐゴシック" charset="0"/>
        <a:cs typeface="ＭＳ Ｐゴシック" charset="0"/>
      </a:defRPr>
    </a:lvl3pPr>
    <a:lvl4pPr marL="1371600" algn="ctr" rtl="0" eaLnBrk="0" fontAlgn="base" hangingPunct="0">
      <a:spcBef>
        <a:spcPct val="0"/>
      </a:spcBef>
      <a:spcAft>
        <a:spcPct val="0"/>
      </a:spcAft>
      <a:defRPr sz="4800" i="1" kern="1200">
        <a:solidFill>
          <a:schemeClr val="tx1"/>
        </a:solidFill>
        <a:latin typeface="Times" charset="0"/>
        <a:ea typeface="ＭＳ Ｐゴシック" charset="0"/>
        <a:cs typeface="ＭＳ Ｐゴシック" charset="0"/>
      </a:defRPr>
    </a:lvl4pPr>
    <a:lvl5pPr marL="1828800" algn="ctr" rtl="0" eaLnBrk="0" fontAlgn="base" hangingPunct="0">
      <a:spcBef>
        <a:spcPct val="0"/>
      </a:spcBef>
      <a:spcAft>
        <a:spcPct val="0"/>
      </a:spcAft>
      <a:defRPr sz="4800" i="1" kern="1200">
        <a:solidFill>
          <a:schemeClr val="tx1"/>
        </a:solidFill>
        <a:latin typeface="Times" charset="0"/>
        <a:ea typeface="ＭＳ Ｐゴシック" charset="0"/>
        <a:cs typeface="ＭＳ Ｐゴシック" charset="0"/>
      </a:defRPr>
    </a:lvl5pPr>
    <a:lvl6pPr marL="2286000" algn="l" defTabSz="457200" rtl="0" eaLnBrk="1" latinLnBrk="0" hangingPunct="1">
      <a:defRPr sz="4800" i="1" kern="1200">
        <a:solidFill>
          <a:schemeClr val="tx1"/>
        </a:solidFill>
        <a:latin typeface="Times" charset="0"/>
        <a:ea typeface="ＭＳ Ｐゴシック" charset="0"/>
        <a:cs typeface="ＭＳ Ｐゴシック" charset="0"/>
      </a:defRPr>
    </a:lvl6pPr>
    <a:lvl7pPr marL="2743200" algn="l" defTabSz="457200" rtl="0" eaLnBrk="1" latinLnBrk="0" hangingPunct="1">
      <a:defRPr sz="4800" i="1" kern="1200">
        <a:solidFill>
          <a:schemeClr val="tx1"/>
        </a:solidFill>
        <a:latin typeface="Times" charset="0"/>
        <a:ea typeface="ＭＳ Ｐゴシック" charset="0"/>
        <a:cs typeface="ＭＳ Ｐゴシック" charset="0"/>
      </a:defRPr>
    </a:lvl7pPr>
    <a:lvl8pPr marL="3200400" algn="l" defTabSz="457200" rtl="0" eaLnBrk="1" latinLnBrk="0" hangingPunct="1">
      <a:defRPr sz="4800" i="1" kern="1200">
        <a:solidFill>
          <a:schemeClr val="tx1"/>
        </a:solidFill>
        <a:latin typeface="Times" charset="0"/>
        <a:ea typeface="ＭＳ Ｐゴシック" charset="0"/>
        <a:cs typeface="ＭＳ Ｐゴシック" charset="0"/>
      </a:defRPr>
    </a:lvl8pPr>
    <a:lvl9pPr marL="3657600" algn="l" defTabSz="457200" rtl="0" eaLnBrk="1" latinLnBrk="0" hangingPunct="1">
      <a:defRPr sz="4800" i="1" kern="1200">
        <a:solidFill>
          <a:schemeClr val="tx1"/>
        </a:solidFill>
        <a:latin typeface="Time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32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2D53"/>
    <a:srgbClr val="22228B"/>
    <a:srgbClr val="000090"/>
    <a:srgbClr val="FBE1B4"/>
    <a:srgbClr val="003729"/>
    <a:srgbClr val="F8FD00"/>
    <a:srgbClr val="FDF900"/>
    <a:srgbClr val="C4522D"/>
    <a:srgbClr val="D45029"/>
    <a:srgbClr val="E06C2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96"/>
    <p:restoredTop sz="86465"/>
  </p:normalViewPr>
  <p:slideViewPr>
    <p:cSldViewPr snapToGrid="0">
      <p:cViewPr varScale="1">
        <p:scale>
          <a:sx n="71" d="100"/>
          <a:sy n="71" d="100"/>
        </p:scale>
        <p:origin x="256" y="184"/>
      </p:cViewPr>
      <p:guideLst>
        <p:guide orient="horz" pos="2160"/>
        <p:guide pos="3240"/>
      </p:guideLst>
    </p:cSldViewPr>
  </p:slideViewPr>
  <p:outlineViewPr>
    <p:cViewPr>
      <p:scale>
        <a:sx n="33" d="100"/>
        <a:sy n="33" d="100"/>
      </p:scale>
      <p:origin x="0" y="-1448"/>
    </p:cViewPr>
  </p:outlineViewPr>
  <p:notesTextViewPr>
    <p:cViewPr>
      <p:scale>
        <a:sx n="100" d="100"/>
        <a:sy n="100" d="100"/>
      </p:scale>
      <p:origin x="0" y="0"/>
    </p:cViewPr>
  </p:notesTextViewPr>
  <p:sorterViewPr>
    <p:cViewPr>
      <p:scale>
        <a:sx n="50" d="100"/>
        <a:sy n="50" d="100"/>
      </p:scale>
      <p:origin x="0" y="0"/>
    </p:cViewPr>
  </p:sorterViewPr>
  <p:notesViewPr>
    <p:cSldViewPr snapToGrid="0">
      <p:cViewPr varScale="1">
        <p:scale>
          <a:sx n="109" d="100"/>
          <a:sy n="109" d="100"/>
        </p:scale>
        <p:origin x="-212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l">
              <a:defRPr sz="1200" i="0" smtClean="0">
                <a:cs typeface="+mn-cs"/>
              </a:defRPr>
            </a:lvl1pPr>
          </a:lstStyle>
          <a:p>
            <a:pPr>
              <a:defRPr/>
            </a:pPr>
            <a:endParaRPr lang="en-US"/>
          </a:p>
        </p:txBody>
      </p:sp>
      <p:sp>
        <p:nvSpPr>
          <p:cNvPr id="67587" name="Rectangle 3"/>
          <p:cNvSpPr>
            <a:spLocks noGrp="1" noChangeArrowheads="1"/>
          </p:cNvSpPr>
          <p:nvPr>
            <p:ph type="dt" idx="1"/>
          </p:nvPr>
        </p:nvSpPr>
        <p:spPr bwMode="auto">
          <a:xfrm>
            <a:off x="3886200" y="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200" i="0" smtClean="0">
                <a:cs typeface="+mn-cs"/>
              </a:defRPr>
            </a:lvl1pPr>
          </a:lstStyle>
          <a:p>
            <a:pPr>
              <a:defRPr/>
            </a:pPr>
            <a:endParaRPr lang="en-US"/>
          </a:p>
        </p:txBody>
      </p:sp>
      <p:sp>
        <p:nvSpPr>
          <p:cNvPr id="67588" name="Rectangle 4"/>
          <p:cNvSpPr>
            <a:spLocks noGrp="1" noRot="1" noChangeAspect="1" noChangeArrowheads="1" noTextEdit="1"/>
          </p:cNvSpPr>
          <p:nvPr>
            <p:ph type="sldImg" idx="2"/>
          </p:nvPr>
        </p:nvSpPr>
        <p:spPr bwMode="auto">
          <a:xfrm>
            <a:off x="857250" y="685800"/>
            <a:ext cx="51435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67589"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7590" name="Rectangle 6"/>
          <p:cNvSpPr>
            <a:spLocks noGrp="1" noChangeArrowheads="1"/>
          </p:cNvSpPr>
          <p:nvPr>
            <p:ph type="ftr" sz="quarter" idx="4"/>
          </p:nvPr>
        </p:nvSpPr>
        <p:spPr bwMode="auto">
          <a:xfrm>
            <a:off x="0" y="868680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l">
              <a:defRPr sz="1200" i="0" smtClean="0">
                <a:cs typeface="+mn-cs"/>
              </a:defRPr>
            </a:lvl1pPr>
          </a:lstStyle>
          <a:p>
            <a:pPr>
              <a:defRPr/>
            </a:pPr>
            <a:endParaRPr lang="en-US"/>
          </a:p>
        </p:txBody>
      </p:sp>
      <p:sp>
        <p:nvSpPr>
          <p:cNvPr id="67591"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200" i="0" smtClean="0">
                <a:cs typeface="+mn-cs"/>
              </a:defRPr>
            </a:lvl1pPr>
          </a:lstStyle>
          <a:p>
            <a:pPr>
              <a:defRPr/>
            </a:pPr>
            <a:fld id="{9999C86D-0F91-EF43-ABF3-4D1C7AB65C9A}" type="slidenum">
              <a:rPr lang="en-US"/>
              <a:pPr>
                <a:defRPr/>
              </a:pPr>
              <a:t>‹#›</a:t>
            </a:fld>
            <a:endParaRPr lang="en-US"/>
          </a:p>
        </p:txBody>
      </p:sp>
    </p:spTree>
    <p:extLst>
      <p:ext uri="{BB962C8B-B14F-4D97-AF65-F5344CB8AC3E}">
        <p14:creationId xmlns:p14="http://schemas.microsoft.com/office/powerpoint/2010/main" val="13704232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999C86D-0F91-EF43-ABF3-4D1C7AB65C9A}" type="slidenum">
              <a:rPr lang="en-US" smtClean="0"/>
              <a:pPr>
                <a:defRPr/>
              </a:pPr>
              <a:t>1</a:t>
            </a:fld>
            <a:endParaRPr lang="en-US"/>
          </a:p>
        </p:txBody>
      </p:sp>
    </p:spTree>
    <p:extLst>
      <p:ext uri="{BB962C8B-B14F-4D97-AF65-F5344CB8AC3E}">
        <p14:creationId xmlns:p14="http://schemas.microsoft.com/office/powerpoint/2010/main" val="558754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999C86D-0F91-EF43-ABF3-4D1C7AB65C9A}" type="slidenum">
              <a:rPr lang="en-US" smtClean="0"/>
              <a:pPr>
                <a:defRPr/>
              </a:pPr>
              <a:t>10</a:t>
            </a:fld>
            <a:endParaRPr lang="en-US"/>
          </a:p>
        </p:txBody>
      </p:sp>
    </p:spTree>
    <p:extLst>
      <p:ext uri="{BB962C8B-B14F-4D97-AF65-F5344CB8AC3E}">
        <p14:creationId xmlns:p14="http://schemas.microsoft.com/office/powerpoint/2010/main" val="3448530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0EF6A7AC-121D-DA45-BCA6-52F8199426CD}" type="slidenum">
              <a:rPr lang="en-US" sz="1200"/>
              <a:pPr/>
              <a:t>11</a:t>
            </a:fld>
            <a:endParaRPr lang="en-US" sz="1200"/>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999C86D-0F91-EF43-ABF3-4D1C7AB65C9A}" type="slidenum">
              <a:rPr lang="en-US" smtClean="0"/>
              <a:pPr>
                <a:defRPr/>
              </a:pPr>
              <a:t>12</a:t>
            </a:fld>
            <a:endParaRPr lang="en-US"/>
          </a:p>
        </p:txBody>
      </p:sp>
    </p:spTree>
    <p:extLst>
      <p:ext uri="{BB962C8B-B14F-4D97-AF65-F5344CB8AC3E}">
        <p14:creationId xmlns:p14="http://schemas.microsoft.com/office/powerpoint/2010/main" val="3639236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999C86D-0F91-EF43-ABF3-4D1C7AB65C9A}" type="slidenum">
              <a:rPr lang="en-US" smtClean="0"/>
              <a:pPr>
                <a:defRPr/>
              </a:pPr>
              <a:t>13</a:t>
            </a:fld>
            <a:endParaRPr lang="en-US"/>
          </a:p>
        </p:txBody>
      </p:sp>
    </p:spTree>
    <p:extLst>
      <p:ext uri="{BB962C8B-B14F-4D97-AF65-F5344CB8AC3E}">
        <p14:creationId xmlns:p14="http://schemas.microsoft.com/office/powerpoint/2010/main" val="4011146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a:ln/>
        </p:spPr>
      </p:sp>
      <p:sp>
        <p:nvSpPr>
          <p:cNvPr id="32770" name="Notes Placeholder 2"/>
          <p:cNvSpPr>
            <a:spLocks noGrp="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ltLang="en-US">
                <a:ea typeface="ＭＳ Ｐゴシック" charset="-128"/>
              </a:rPr>
              <a:t>The methods used in mutation breeding have been in use since the 1950s and are excluded from GMO legislation, because such mutations also occur without human intervention but with a much lower frequency. The occurrence of mutations is considered to be a natural process, commonly used by breeders to exploit natural variation, that is simply boosted by the applied technique. Up to now, more than 3200 officially released cultivars are known to have been obtained by mutation breeding, among them more than 600 cultivated lines of wheat, rice and maize</a:t>
            </a: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F7EBD0F1-97D3-6F4B-959B-43275F2534A2}" type="slidenum">
              <a:rPr lang="en-GB" altLang="en-US" sz="1200"/>
              <a:pPr/>
              <a:t>14</a:t>
            </a:fld>
            <a:endParaRPr lang="en-GB" altLang="en-US" sz="1200"/>
          </a:p>
        </p:txBody>
      </p:sp>
    </p:spTree>
    <p:extLst>
      <p:ext uri="{BB962C8B-B14F-4D97-AF65-F5344CB8AC3E}">
        <p14:creationId xmlns:p14="http://schemas.microsoft.com/office/powerpoint/2010/main" val="24136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2/22/2018 A-peeling? Japanese farmers invent edible banana skin | World news | The Guardian</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8554A5B6-BD3B-AA4A-B7A2-D063890C1407}" type="slidenum">
              <a:rPr lang="en-US" smtClean="0"/>
              <a:t>15</a:t>
            </a:fld>
            <a:endParaRPr lang="en-US"/>
          </a:p>
        </p:txBody>
      </p:sp>
    </p:spTree>
    <p:extLst>
      <p:ext uri="{BB962C8B-B14F-4D97-AF65-F5344CB8AC3E}">
        <p14:creationId xmlns:p14="http://schemas.microsoft.com/office/powerpoint/2010/main" val="530061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999C86D-0F91-EF43-ABF3-4D1C7AB65C9A}" type="slidenum">
              <a:rPr lang="en-US" smtClean="0"/>
              <a:pPr>
                <a:defRPr/>
              </a:pPr>
              <a:t>16</a:t>
            </a:fld>
            <a:endParaRPr lang="en-US"/>
          </a:p>
        </p:txBody>
      </p:sp>
    </p:spTree>
    <p:extLst>
      <p:ext uri="{BB962C8B-B14F-4D97-AF65-F5344CB8AC3E}">
        <p14:creationId xmlns:p14="http://schemas.microsoft.com/office/powerpoint/2010/main" val="2612770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999C86D-0F91-EF43-ABF3-4D1C7AB65C9A}" type="slidenum">
              <a:rPr lang="en-US" smtClean="0"/>
              <a:pPr>
                <a:defRPr/>
              </a:pPr>
              <a:t>17</a:t>
            </a:fld>
            <a:endParaRPr lang="en-US"/>
          </a:p>
        </p:txBody>
      </p:sp>
    </p:spTree>
    <p:extLst>
      <p:ext uri="{BB962C8B-B14F-4D97-AF65-F5344CB8AC3E}">
        <p14:creationId xmlns:p14="http://schemas.microsoft.com/office/powerpoint/2010/main" val="810344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Shape 75"/>
          <p:cNvSpPr>
            <a:spLocks noGrp="1" noRot="1" noChangeAspect="1" noTextEdit="1"/>
          </p:cNvSpPr>
          <p:nvPr>
            <p:ph type="sldImg" idx="2"/>
          </p:nvPr>
        </p:nvSpPr>
        <p:spPr>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ln>
            <a:round/>
          </a:ln>
        </p:spPr>
      </p:sp>
      <p:sp>
        <p:nvSpPr>
          <p:cNvPr id="36866" name="Shape 76"/>
          <p:cNvSpPr>
            <a:spLocks noGrp="1"/>
          </p:cNvSpPr>
          <p:nvPr>
            <p:ph type="body" idx="1"/>
          </p:nvPr>
        </p:nvSpPr>
        <p:spPr>
          <a:xfrm>
            <a:off x="685800" y="4343400"/>
            <a:ext cx="5486400" cy="411480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91425" rIns="91425" bIns="91425"/>
          <a:lstStyle/>
          <a:p>
            <a:pPr>
              <a:spcBef>
                <a:spcPct val="0"/>
              </a:spcBef>
              <a:defRPr/>
            </a:pPr>
            <a:endParaRPr lang="en-US"/>
          </a:p>
        </p:txBody>
      </p:sp>
    </p:spTree>
    <p:extLst>
      <p:ext uri="{BB962C8B-B14F-4D97-AF65-F5344CB8AC3E}">
        <p14:creationId xmlns:p14="http://schemas.microsoft.com/office/powerpoint/2010/main" val="14917325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30FF10CA-16A5-D945-B1EF-90BC5F710642}" type="slidenum">
              <a:rPr lang="en-US" altLang="en-US" sz="1200"/>
              <a:pPr/>
              <a:t>19</a:t>
            </a:fld>
            <a:endParaRPr lang="en-US" altLang="en-US" sz="1200"/>
          </a:p>
        </p:txBody>
      </p:sp>
    </p:spTree>
    <p:extLst>
      <p:ext uri="{BB962C8B-B14F-4D97-AF65-F5344CB8AC3E}">
        <p14:creationId xmlns:p14="http://schemas.microsoft.com/office/powerpoint/2010/main" val="47237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999C86D-0F91-EF43-ABF3-4D1C7AB65C9A}" type="slidenum">
              <a:rPr lang="en-US" smtClean="0"/>
              <a:pPr>
                <a:defRPr/>
              </a:pPr>
              <a:t>2</a:t>
            </a:fld>
            <a:endParaRPr lang="en-US"/>
          </a:p>
        </p:txBody>
      </p:sp>
    </p:spTree>
    <p:extLst>
      <p:ext uri="{BB962C8B-B14F-4D97-AF65-F5344CB8AC3E}">
        <p14:creationId xmlns:p14="http://schemas.microsoft.com/office/powerpoint/2010/main" val="344681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12F488F8-0ABB-564F-A3FE-79D7C2477F9B}" type="slidenum">
              <a:rPr lang="en-US" altLang="en-US" sz="1200"/>
              <a:pPr/>
              <a:t>20</a:t>
            </a:fld>
            <a:endParaRPr lang="en-US" altLang="en-US" sz="1200"/>
          </a:p>
        </p:txBody>
      </p:sp>
      <p:sp>
        <p:nvSpPr>
          <p:cNvPr id="39938" name="Rectangle 2"/>
          <p:cNvSpPr>
            <a:spLocks noGrp="1" noRot="1" noChangeAspect="1" noChangeArrowheads="1"/>
          </p:cNvSpPr>
          <p:nvPr>
            <p:ph type="sldImg"/>
          </p:nvPr>
        </p:nvSpPr>
        <p:spPr>
          <a:solidFill>
            <a:srgbClr val="FFFFFF"/>
          </a:solidFill>
          <a:ln/>
        </p:spPr>
      </p:sp>
      <p:sp>
        <p:nvSpPr>
          <p:cNvPr id="39939"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a:t>May 12, 2015</a:t>
            </a:r>
            <a:endParaRPr lang="en-US" b="1">
              <a:solidFill>
                <a:srgbClr val="FF0000"/>
              </a:solidFill>
            </a:endParaRPr>
          </a:p>
        </p:txBody>
      </p:sp>
    </p:spTree>
    <p:extLst>
      <p:ext uri="{BB962C8B-B14F-4D97-AF65-F5344CB8AC3E}">
        <p14:creationId xmlns:p14="http://schemas.microsoft.com/office/powerpoint/2010/main" val="20235873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a:ln/>
        </p:spPr>
      </p:sp>
      <p:sp>
        <p:nvSpPr>
          <p:cNvPr id="41986" name="Notes Placeholder 2"/>
          <p:cNvSpPr>
            <a:spLocks noGrp="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en-US"/>
              <a:t>FCR = feed conversion ratio</a:t>
            </a: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87B8CCA9-092D-CF4E-B95F-A1AD2CB508A3}" type="slidenum">
              <a:rPr lang="en-GB" altLang="en-US" sz="1200"/>
              <a:pPr/>
              <a:t>21</a:t>
            </a:fld>
            <a:endParaRPr lang="en-GB" altLang="en-US" sz="1200"/>
          </a:p>
        </p:txBody>
      </p:sp>
    </p:spTree>
    <p:extLst>
      <p:ext uri="{BB962C8B-B14F-4D97-AF65-F5344CB8AC3E}">
        <p14:creationId xmlns:p14="http://schemas.microsoft.com/office/powerpoint/2010/main" val="3956297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999C86D-0F91-EF43-ABF3-4D1C7AB65C9A}" type="slidenum">
              <a:rPr lang="en-US" smtClean="0"/>
              <a:pPr>
                <a:defRPr/>
              </a:pPr>
              <a:t>22</a:t>
            </a:fld>
            <a:endParaRPr lang="en-US"/>
          </a:p>
        </p:txBody>
      </p:sp>
    </p:spTree>
    <p:extLst>
      <p:ext uri="{BB962C8B-B14F-4D97-AF65-F5344CB8AC3E}">
        <p14:creationId xmlns:p14="http://schemas.microsoft.com/office/powerpoint/2010/main" val="11629433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999C86D-0F91-EF43-ABF3-4D1C7AB65C9A}" type="slidenum">
              <a:rPr lang="en-US" smtClean="0"/>
              <a:pPr>
                <a:defRPr/>
              </a:pPr>
              <a:t>23</a:t>
            </a:fld>
            <a:endParaRPr lang="en-US"/>
          </a:p>
        </p:txBody>
      </p:sp>
    </p:spTree>
    <p:extLst>
      <p:ext uri="{BB962C8B-B14F-4D97-AF65-F5344CB8AC3E}">
        <p14:creationId xmlns:p14="http://schemas.microsoft.com/office/powerpoint/2010/main" val="4154983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999C86D-0F91-EF43-ABF3-4D1C7AB65C9A}" type="slidenum">
              <a:rPr lang="en-US" smtClean="0"/>
              <a:pPr>
                <a:defRPr/>
              </a:pPr>
              <a:t>24</a:t>
            </a:fld>
            <a:endParaRPr lang="en-US"/>
          </a:p>
        </p:txBody>
      </p:sp>
    </p:spTree>
    <p:extLst>
      <p:ext uri="{BB962C8B-B14F-4D97-AF65-F5344CB8AC3E}">
        <p14:creationId xmlns:p14="http://schemas.microsoft.com/office/powerpoint/2010/main" val="5733930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fld id="{C908D4B5-703F-2445-B3E0-D2D98077ECC6}" type="slidenum">
              <a:rPr lang="en-US" altLang="en-US" sz="1200">
                <a:latin typeface="Arial" charset="0"/>
              </a:rPr>
              <a:pPr eaLnBrk="1" hangingPunct="1"/>
              <a:t>25</a:t>
            </a:fld>
            <a:endParaRPr lang="en-US" altLang="en-US" sz="1200">
              <a:latin typeface="Arial" charset="0"/>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defRPr/>
            </a:pPr>
            <a:r>
              <a:rPr lang="en-US">
                <a:latin typeface="Arial" charset="0"/>
              </a:rPr>
              <a:t>August 20, 2014</a:t>
            </a:r>
          </a:p>
        </p:txBody>
      </p:sp>
    </p:spTree>
    <p:extLst>
      <p:ext uri="{BB962C8B-B14F-4D97-AF65-F5344CB8AC3E}">
        <p14:creationId xmlns:p14="http://schemas.microsoft.com/office/powerpoint/2010/main" val="13826333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999C86D-0F91-EF43-ABF3-4D1C7AB65C9A}" type="slidenum">
              <a:rPr lang="en-US" smtClean="0"/>
              <a:pPr>
                <a:defRPr/>
              </a:pPr>
              <a:t>26</a:t>
            </a:fld>
            <a:endParaRPr lang="en-US"/>
          </a:p>
        </p:txBody>
      </p:sp>
    </p:spTree>
    <p:extLst>
      <p:ext uri="{BB962C8B-B14F-4D97-AF65-F5344CB8AC3E}">
        <p14:creationId xmlns:p14="http://schemas.microsoft.com/office/powerpoint/2010/main" val="14982449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a:ln/>
        </p:spPr>
      </p:sp>
      <p:sp>
        <p:nvSpPr>
          <p:cNvPr id="58370" name="Notes Placeholder 2"/>
          <p:cNvSpPr>
            <a:spLocks noGrp="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endParaRPr lang="en-US"/>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987FA5CD-1148-FA4F-8CB9-88377F5876DC}" type="slidenum">
              <a:rPr lang="en-US" altLang="en-US" sz="1200"/>
              <a:pPr/>
              <a:t>27</a:t>
            </a:fld>
            <a:endParaRPr lang="en-US" altLang="en-US" sz="1200"/>
          </a:p>
        </p:txBody>
      </p:sp>
    </p:spTree>
    <p:extLst>
      <p:ext uri="{BB962C8B-B14F-4D97-AF65-F5344CB8AC3E}">
        <p14:creationId xmlns:p14="http://schemas.microsoft.com/office/powerpoint/2010/main" val="19451058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4FDA0AF7-E83C-AB40-9CE1-D6A5E3A91F56}" type="slidenum">
              <a:rPr lang="en-US" altLang="en-US" sz="1200"/>
              <a:pPr/>
              <a:t>28</a:t>
            </a:fld>
            <a:endParaRPr lang="en-US" altLang="en-US" sz="120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endParaRPr lang="en-US" dirty="0"/>
          </a:p>
        </p:txBody>
      </p:sp>
    </p:spTree>
    <p:extLst>
      <p:ext uri="{BB962C8B-B14F-4D97-AF65-F5344CB8AC3E}">
        <p14:creationId xmlns:p14="http://schemas.microsoft.com/office/powerpoint/2010/main" val="18160262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999C86D-0F91-EF43-ABF3-4D1C7AB65C9A}" type="slidenum">
              <a:rPr lang="en-US" smtClean="0"/>
              <a:pPr>
                <a:defRPr/>
              </a:pPr>
              <a:t>29</a:t>
            </a:fld>
            <a:endParaRPr lang="en-US"/>
          </a:p>
        </p:txBody>
      </p:sp>
    </p:spTree>
    <p:extLst>
      <p:ext uri="{BB962C8B-B14F-4D97-AF65-F5344CB8AC3E}">
        <p14:creationId xmlns:p14="http://schemas.microsoft.com/office/powerpoint/2010/main" val="2070469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999C86D-0F91-EF43-ABF3-4D1C7AB65C9A}" type="slidenum">
              <a:rPr lang="en-US" smtClean="0"/>
              <a:pPr>
                <a:defRPr/>
              </a:pPr>
              <a:t>3</a:t>
            </a:fld>
            <a:endParaRPr lang="en-US"/>
          </a:p>
        </p:txBody>
      </p:sp>
    </p:spTree>
    <p:extLst>
      <p:ext uri="{BB962C8B-B14F-4D97-AF65-F5344CB8AC3E}">
        <p14:creationId xmlns:p14="http://schemas.microsoft.com/office/powerpoint/2010/main" val="8941483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1D64F11-899B-7240-B9CE-213F28DACE96}" type="slidenum">
              <a:rPr lang="en-US" sz="1200"/>
              <a:pPr/>
              <a:t>30</a:t>
            </a:fld>
            <a:endParaRPr lang="en-US" sz="1200"/>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999C86D-0F91-EF43-ABF3-4D1C7AB65C9A}" type="slidenum">
              <a:rPr lang="en-US" smtClean="0"/>
              <a:pPr>
                <a:defRPr/>
              </a:pPr>
              <a:t>31</a:t>
            </a:fld>
            <a:endParaRPr lang="en-US"/>
          </a:p>
        </p:txBody>
      </p:sp>
    </p:spTree>
    <p:extLst>
      <p:ext uri="{BB962C8B-B14F-4D97-AF65-F5344CB8AC3E}">
        <p14:creationId xmlns:p14="http://schemas.microsoft.com/office/powerpoint/2010/main" val="16537954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51E8A6B-1170-C84B-9C30-453F0B3236E7}" type="slidenum">
              <a:rPr lang="en-US" sz="1200"/>
              <a:pPr/>
              <a:t>32</a:t>
            </a:fld>
            <a:endParaRPr lang="en-US" sz="1200"/>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D09525DD-7846-BB4D-9A99-D5EE938FEE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DFBB72A-AA97-1E4C-8FDC-98C62FB6C87A}" type="slidenum">
              <a:rPr lang="en-US" altLang="en-US" smtClean="0">
                <a:latin typeface="Times" pitchFamily="2" charset="0"/>
              </a:rPr>
              <a:pPr>
                <a:spcBef>
                  <a:spcPct val="0"/>
                </a:spcBef>
              </a:pPr>
              <a:t>33</a:t>
            </a:fld>
            <a:endParaRPr lang="en-US" altLang="en-US">
              <a:latin typeface="Times" pitchFamily="2" charset="0"/>
            </a:endParaRPr>
          </a:p>
        </p:txBody>
      </p:sp>
      <p:sp>
        <p:nvSpPr>
          <p:cNvPr id="99330" name="Rectangle 2">
            <a:extLst>
              <a:ext uri="{FF2B5EF4-FFF2-40B4-BE49-F238E27FC236}">
                <a16:creationId xmlns:a16="http://schemas.microsoft.com/office/drawing/2014/main" id="{E626C784-8824-CC4D-B4CD-343C6EC9281E}"/>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99331" name="Rectangle 3">
            <a:extLst>
              <a:ext uri="{FF2B5EF4-FFF2-40B4-BE49-F238E27FC236}">
                <a16:creationId xmlns:a16="http://schemas.microsoft.com/office/drawing/2014/main" id="{337A36E3-2B6B-E14A-85EC-081FB7F581B8}"/>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n-US" altLang="en-US">
                <a:latin typeface="Times" pitchFamily="2" charset="0"/>
                <a:ea typeface="ＭＳ Ｐゴシック" panose="020B0600070205080204" pitchFamily="34" charset="-128"/>
              </a:rPr>
              <a:t>August 10, 2017</a:t>
            </a:r>
            <a:endParaRPr lang="en-US" altLang="en-US" b="1">
              <a:solidFill>
                <a:srgbClr val="FF0000"/>
              </a:solidFill>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3307638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a:extLst>
              <a:ext uri="{FF2B5EF4-FFF2-40B4-BE49-F238E27FC236}">
                <a16:creationId xmlns:a16="http://schemas.microsoft.com/office/drawing/2014/main" id="{95A2A59B-B6FB-6948-B38E-3B78B5D228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2" name="Notes Placeholder 2">
            <a:extLst>
              <a:ext uri="{FF2B5EF4-FFF2-40B4-BE49-F238E27FC236}">
                <a16:creationId xmlns:a16="http://schemas.microsoft.com/office/drawing/2014/main" id="{3E0C16BB-0D0A-174B-A84D-6C0ED11219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New Scientist Sept. 26, 2017</a:t>
            </a:r>
          </a:p>
          <a:p>
            <a:r>
              <a:rPr lang="en-US" altLang="en-US">
                <a:ea typeface="ＭＳ Ｐゴシック" panose="020B0600070205080204" pitchFamily="34" charset="-128"/>
              </a:rPr>
              <a:t>Francisco Barro: Cordoba Spain</a:t>
            </a:r>
          </a:p>
          <a:p>
            <a:r>
              <a:rPr lang="en-US" altLang="en-US">
                <a:ea typeface="ＭＳ Ｐゴシック" panose="020B0600070205080204" pitchFamily="34" charset="-128"/>
              </a:rPr>
              <a:t>Using CRISPR to knock out 35 of 45 gliadin genes</a:t>
            </a:r>
          </a:p>
          <a:p>
            <a:r>
              <a:rPr lang="en-US" altLang="en-US">
                <a:ea typeface="ＭＳ Ｐゴシック" panose="020B0600070205080204" pitchFamily="34" charset="-128"/>
              </a:rPr>
              <a:t>Biotechnology Journal DOI: 10.1111/pbi.12837</a:t>
            </a:r>
          </a:p>
          <a:p>
            <a:r>
              <a:rPr lang="en-US" altLang="en-US" u="sng">
                <a:latin typeface="Arial" panose="020B0604020202020204" pitchFamily="34" charset="0"/>
                <a:ea typeface="ＭＳ Ｐゴシック" panose="020B0600070205080204" pitchFamily="34" charset="-128"/>
              </a:rPr>
              <a:t>https://www.newscientist.com/article/2148596-genetically-modified-wheat-used-to-make-coeliac-friendly-bread/#.Wc7Dv_mnOMk.email</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
        <p:nvSpPr>
          <p:cNvPr id="128003" name="Slide Number Placeholder 3">
            <a:extLst>
              <a:ext uri="{FF2B5EF4-FFF2-40B4-BE49-F238E27FC236}">
                <a16:creationId xmlns:a16="http://schemas.microsoft.com/office/drawing/2014/main" id="{43237119-86CF-A743-9B99-0D8596160B8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FEDDD59-A015-4B48-9A83-EFD2EF0FFDE1}" type="slidenum">
              <a:rPr lang="en-US" altLang="en-US" smtClean="0"/>
              <a:pPr>
                <a:spcBef>
                  <a:spcPct val="0"/>
                </a:spcBef>
              </a:pPr>
              <a:t>34</a:t>
            </a:fld>
            <a:endParaRPr lang="en-US" altLang="en-US"/>
          </a:p>
        </p:txBody>
      </p:sp>
    </p:spTree>
    <p:extLst>
      <p:ext uri="{BB962C8B-B14F-4D97-AF65-F5344CB8AC3E}">
        <p14:creationId xmlns:p14="http://schemas.microsoft.com/office/powerpoint/2010/main" val="19012697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4710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Purple fruit contains same level of anthocyanins as half basket of blueberries. Large orange tomatoes (~100g) have same amount of beneficial compound as 27 bottles of red wine (resveratrol). Yellow-fruited variety contains genistins, in amount equal to 150 g of tofu.  Fourth variety has quercetin and kaempferol, health-promoting compounds found in capers, radishes, onions and watercress.  Offer protection against inflammation, cancer and cardiovascular disease.  http://news.jic.ac.uk/2014/03/bbsrc-most-promising-innovator/ </a:t>
            </a:r>
          </a:p>
        </p:txBody>
      </p:sp>
      <p:sp>
        <p:nvSpPr>
          <p:cNvPr id="4710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8B1DD45D-F193-C749-99AE-2F2BD068D0BD}" type="slidenum">
              <a:rPr lang="en-US" sz="1200">
                <a:latin typeface="Times" charset="0"/>
              </a:rPr>
              <a:pPr eaLnBrk="1" fontAlgn="base" hangingPunct="1">
                <a:spcBef>
                  <a:spcPct val="0"/>
                </a:spcBef>
                <a:spcAft>
                  <a:spcPct val="0"/>
                </a:spcAft>
              </a:pPr>
              <a:t>35</a:t>
            </a:fld>
            <a:endParaRPr lang="en-US" sz="1200">
              <a:latin typeface="Times"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B1335ABD-0AB4-E24E-9EBA-DF14A4DE91C0}" type="slidenum">
              <a:rPr lang="en-US" altLang="en-US">
                <a:latin typeface="Times" charset="0"/>
              </a:rPr>
              <a:pPr>
                <a:spcBef>
                  <a:spcPct val="0"/>
                </a:spcBef>
              </a:pPr>
              <a:t>36</a:t>
            </a:fld>
            <a:endParaRPr lang="en-US" altLang="en-US">
              <a:latin typeface="Times" charset="0"/>
            </a:endParaRPr>
          </a:p>
        </p:txBody>
      </p:sp>
      <p:sp>
        <p:nvSpPr>
          <p:cNvPr id="47106" name="Rectangle 2"/>
          <p:cNvSpPr>
            <a:spLocks noGrp="1" noRot="1" noChangeAspect="1" noChangeArrowheads="1" noTextEdit="1"/>
          </p:cNvSpPr>
          <p:nvPr>
            <p:ph type="sldImg"/>
          </p:nvPr>
        </p:nvSpPr>
        <p:spPr>
          <a:solidFill>
            <a:srgbClr val="FFFFFF"/>
          </a:solidFill>
          <a:ln/>
        </p:spPr>
      </p:sp>
      <p:sp>
        <p:nvSpPr>
          <p:cNvPr id="471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ea typeface="ＭＳ Ｐゴシック" charset="-128"/>
              </a:rPr>
              <a:t>September 10, 2014</a:t>
            </a:r>
          </a:p>
        </p:txBody>
      </p:sp>
    </p:spTree>
    <p:extLst>
      <p:ext uri="{BB962C8B-B14F-4D97-AF65-F5344CB8AC3E}">
        <p14:creationId xmlns:p14="http://schemas.microsoft.com/office/powerpoint/2010/main" val="8003883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Image Placeholder 1">
            <a:extLst>
              <a:ext uri="{FF2B5EF4-FFF2-40B4-BE49-F238E27FC236}">
                <a16:creationId xmlns:a16="http://schemas.microsoft.com/office/drawing/2014/main" id="{21C945AC-140D-084B-A54C-9E094725C3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8" name="Notes Placeholder 2">
            <a:extLst>
              <a:ext uri="{FF2B5EF4-FFF2-40B4-BE49-F238E27FC236}">
                <a16:creationId xmlns:a16="http://schemas.microsoft.com/office/drawing/2014/main" id="{BAD45DE0-9657-EE47-89B8-370076CA8F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147459" name="Slide Number Placeholder 3">
            <a:extLst>
              <a:ext uri="{FF2B5EF4-FFF2-40B4-BE49-F238E27FC236}">
                <a16:creationId xmlns:a16="http://schemas.microsoft.com/office/drawing/2014/main" id="{7159582D-E452-6E42-85D7-E22BB87B1A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297B0F8C-5487-8546-8C24-8D021285A99B}" type="slidenum">
              <a:rPr lang="en-US" altLang="en-US" smtClean="0"/>
              <a:pPr/>
              <a:t>37</a:t>
            </a:fld>
            <a:endParaRPr lang="en-US" altLang="en-US"/>
          </a:p>
        </p:txBody>
      </p:sp>
    </p:spTree>
    <p:extLst>
      <p:ext uri="{BB962C8B-B14F-4D97-AF65-F5344CB8AC3E}">
        <p14:creationId xmlns:p14="http://schemas.microsoft.com/office/powerpoint/2010/main" val="4680605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ahoma" charset="0"/>
                <a:ea typeface="MS PGothic" charset="-128"/>
                <a:cs typeface="MS PGothic" charset="-128"/>
              </a:rPr>
              <a:t>Question 1</a:t>
            </a:r>
          </a:p>
          <a:p>
            <a:endParaRPr lang="en-US" altLang="en-US">
              <a:latin typeface="Tahoma" charset="0"/>
              <a:ea typeface="MS PGothic" charset="-128"/>
              <a:cs typeface="MS PGothic" charset="-128"/>
            </a:endParaRPr>
          </a:p>
        </p:txBody>
      </p:sp>
      <p:sp>
        <p:nvSpPr>
          <p:cNvPr id="491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eaLnBrk="0" hangingPunct="0">
              <a:spcBef>
                <a:spcPct val="0"/>
              </a:spcBef>
            </a:pPr>
            <a:fld id="{046FE1A2-9CFD-074E-8ECC-3E682B8D500E}" type="slidenum">
              <a:rPr lang="en-US" altLang="en-US">
                <a:latin typeface="Tahoma" charset="0"/>
                <a:ea typeface="MS PGothic" charset="-128"/>
                <a:cs typeface="MS PGothic" charset="-128"/>
              </a:rPr>
              <a:pPr eaLnBrk="0" hangingPunct="0">
                <a:spcBef>
                  <a:spcPct val="0"/>
                </a:spcBef>
              </a:pPr>
              <a:t>38</a:t>
            </a:fld>
            <a:endParaRPr lang="en-US" altLang="en-US">
              <a:latin typeface="Tahoma" charset="0"/>
              <a:ea typeface="MS PGothic" charset="-128"/>
              <a:cs typeface="MS PGothic" charset="-128"/>
            </a:endParaRPr>
          </a:p>
        </p:txBody>
      </p:sp>
    </p:spTree>
    <p:extLst>
      <p:ext uri="{BB962C8B-B14F-4D97-AF65-F5344CB8AC3E}">
        <p14:creationId xmlns:p14="http://schemas.microsoft.com/office/powerpoint/2010/main" val="18764956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999C86D-0F91-EF43-ABF3-4D1C7AB65C9A}" type="slidenum">
              <a:rPr lang="en-US" smtClean="0"/>
              <a:pPr>
                <a:defRPr/>
              </a:pPr>
              <a:t>40</a:t>
            </a:fld>
            <a:endParaRPr lang="en-US"/>
          </a:p>
        </p:txBody>
      </p:sp>
    </p:spTree>
    <p:extLst>
      <p:ext uri="{BB962C8B-B14F-4D97-AF65-F5344CB8AC3E}">
        <p14:creationId xmlns:p14="http://schemas.microsoft.com/office/powerpoint/2010/main" val="3541807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82FF8823-E8B7-8E4A-8F38-E674F64D27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2737936-0A34-2A41-A651-6E77C2F652A9}" type="slidenum">
              <a:rPr lang="en-US" altLang="en-US" smtClean="0">
                <a:latin typeface="Times" pitchFamily="2" charset="0"/>
              </a:rPr>
              <a:pPr>
                <a:spcBef>
                  <a:spcPct val="0"/>
                </a:spcBef>
              </a:pPr>
              <a:t>4</a:t>
            </a:fld>
            <a:endParaRPr lang="en-US" altLang="en-US">
              <a:latin typeface="Times" pitchFamily="2" charset="0"/>
            </a:endParaRPr>
          </a:p>
        </p:txBody>
      </p:sp>
      <p:sp>
        <p:nvSpPr>
          <p:cNvPr id="112642" name="Rectangle 2">
            <a:extLst>
              <a:ext uri="{FF2B5EF4-FFF2-40B4-BE49-F238E27FC236}">
                <a16:creationId xmlns:a16="http://schemas.microsoft.com/office/drawing/2014/main" id="{3F87342A-E489-7F43-91B2-3F03B64F2BA8}"/>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2643" name="Rectangle 3">
            <a:extLst>
              <a:ext uri="{FF2B5EF4-FFF2-40B4-BE49-F238E27FC236}">
                <a16:creationId xmlns:a16="http://schemas.microsoft.com/office/drawing/2014/main" id="{C846A371-845D-1249-A5B3-EA89A9A24C17}"/>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n-US" altLang="en-US">
                <a:latin typeface="Times" pitchFamily="2" charset="0"/>
                <a:ea typeface="ＭＳ Ｐゴシック" panose="020B0600070205080204" pitchFamily="34" charset="-128"/>
              </a:rPr>
              <a:t>September 13, 2017</a:t>
            </a:r>
            <a:endParaRPr lang="en-US" altLang="en-US" b="1">
              <a:solidFill>
                <a:srgbClr val="FF0000"/>
              </a:solidFill>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42684899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a:ln/>
        </p:spPr>
      </p:sp>
      <p:sp>
        <p:nvSpPr>
          <p:cNvPr id="522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ahoma" charset="0"/>
                <a:ea typeface="MS PGothic" charset="-128"/>
                <a:cs typeface="MS PGothic" charset="-128"/>
              </a:rPr>
              <a:t>Question 1</a:t>
            </a:r>
          </a:p>
          <a:p>
            <a:endParaRPr lang="en-US" altLang="en-US">
              <a:latin typeface="Tahoma" charset="0"/>
              <a:ea typeface="MS PGothic" charset="-128"/>
              <a:cs typeface="MS PGothic" charset="-128"/>
            </a:endParaRPr>
          </a:p>
        </p:txBody>
      </p:sp>
      <p:sp>
        <p:nvSpPr>
          <p:cNvPr id="522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eaLnBrk="0" hangingPunct="0">
              <a:spcBef>
                <a:spcPct val="0"/>
              </a:spcBef>
            </a:pPr>
            <a:fld id="{F4DB5A37-6F6D-EC41-8F42-5460FF9FFE96}" type="slidenum">
              <a:rPr lang="en-US" altLang="en-US">
                <a:latin typeface="Tahoma" charset="0"/>
                <a:ea typeface="MS PGothic" charset="-128"/>
                <a:cs typeface="MS PGothic" charset="-128"/>
              </a:rPr>
              <a:pPr eaLnBrk="0" hangingPunct="0">
                <a:spcBef>
                  <a:spcPct val="0"/>
                </a:spcBef>
              </a:pPr>
              <a:t>41</a:t>
            </a:fld>
            <a:endParaRPr lang="en-US" altLang="en-US">
              <a:latin typeface="Tahoma" charset="0"/>
              <a:ea typeface="MS PGothic" charset="-128"/>
              <a:cs typeface="MS PGothic" charset="-128"/>
            </a:endParaRPr>
          </a:p>
        </p:txBody>
      </p:sp>
    </p:spTree>
    <p:extLst>
      <p:ext uri="{BB962C8B-B14F-4D97-AF65-F5344CB8AC3E}">
        <p14:creationId xmlns:p14="http://schemas.microsoft.com/office/powerpoint/2010/main" val="10846200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0FD9EAB9-59A0-EE46-BABC-F70277CDECFD}" type="slidenum">
              <a:rPr lang="en-US" sz="1200"/>
              <a:pPr algn="r"/>
              <a:t>42</a:t>
            </a:fld>
            <a:endParaRPr lang="en-US" sz="1200"/>
          </a:p>
        </p:txBody>
      </p:sp>
      <p:sp>
        <p:nvSpPr>
          <p:cNvPr id="94210" name="Rectangle 2"/>
          <p:cNvSpPr>
            <a:spLocks noGrp="1" noRot="1" noChangeAspect="1" noChangeArrowheads="1" noTextEdit="1"/>
          </p:cNvSpPr>
          <p:nvPr>
            <p:ph type="sldImg"/>
          </p:nvPr>
        </p:nvSpPr>
        <p:spPr>
          <a:solidFill>
            <a:srgbClr val="FFFFFF"/>
          </a:solidFill>
          <a:ln/>
        </p:spPr>
      </p:sp>
      <p:sp>
        <p:nvSpPr>
          <p:cNvPr id="94211"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a:t>February 16, 2012</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999C86D-0F91-EF43-ABF3-4D1C7AB65C9A}" type="slidenum">
              <a:rPr lang="en-US" smtClean="0"/>
              <a:pPr>
                <a:defRPr/>
              </a:pPr>
              <a:t>5</a:t>
            </a:fld>
            <a:endParaRPr lang="en-US"/>
          </a:p>
        </p:txBody>
      </p:sp>
    </p:spTree>
    <p:extLst>
      <p:ext uri="{BB962C8B-B14F-4D97-AF65-F5344CB8AC3E}">
        <p14:creationId xmlns:p14="http://schemas.microsoft.com/office/powerpoint/2010/main" val="893468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999C86D-0F91-EF43-ABF3-4D1C7AB65C9A}" type="slidenum">
              <a:rPr lang="en-US" smtClean="0"/>
              <a:pPr>
                <a:defRPr/>
              </a:pPr>
              <a:t>6</a:t>
            </a:fld>
            <a:endParaRPr lang="en-US"/>
          </a:p>
        </p:txBody>
      </p:sp>
    </p:spTree>
    <p:extLst>
      <p:ext uri="{BB962C8B-B14F-4D97-AF65-F5344CB8AC3E}">
        <p14:creationId xmlns:p14="http://schemas.microsoft.com/office/powerpoint/2010/main" val="2132742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1DCC315-4D6C-C840-A033-11CE3C0FB953}" type="slidenum">
              <a:rPr lang="en-US" sz="1200"/>
              <a:pPr/>
              <a:t>7</a:t>
            </a:fld>
            <a:endParaRPr lang="en-US" sz="1200"/>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D52ADA55-E09F-074A-A510-9B99FAAA0415}" type="slidenum">
              <a:rPr lang="en-US" sz="1200"/>
              <a:pPr/>
              <a:t>8</a:t>
            </a:fld>
            <a:endParaRPr lang="en-US" sz="1200"/>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FF623FF-48CC-F04E-AB70-EBD858C00533}" type="slidenum">
              <a:rPr lang="en-US" sz="1200"/>
              <a:pPr/>
              <a:t>9</a:t>
            </a:fld>
            <a:endParaRPr lang="en-US" sz="1200"/>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5"/>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1F633C-1C71-9B4C-BCFA-1C16307D2FD1}" type="slidenum">
              <a:rPr lang="en-US"/>
              <a:pPr>
                <a:defRPr/>
              </a:pPr>
              <a:t>‹#›</a:t>
            </a:fld>
            <a:endParaRPr lang="en-US"/>
          </a:p>
        </p:txBody>
      </p:sp>
    </p:spTree>
    <p:extLst>
      <p:ext uri="{BB962C8B-B14F-4D97-AF65-F5344CB8AC3E}">
        <p14:creationId xmlns:p14="http://schemas.microsoft.com/office/powerpoint/2010/main" val="3760008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8078C8-BEB7-E84A-ABFF-3539F4816CA5}" type="slidenum">
              <a:rPr lang="en-US"/>
              <a:pPr>
                <a:defRPr/>
              </a:pPr>
              <a:t>‹#›</a:t>
            </a:fld>
            <a:endParaRPr lang="en-US"/>
          </a:p>
        </p:txBody>
      </p:sp>
    </p:spTree>
    <p:extLst>
      <p:ext uri="{BB962C8B-B14F-4D97-AF65-F5344CB8AC3E}">
        <p14:creationId xmlns:p14="http://schemas.microsoft.com/office/powerpoint/2010/main" val="770483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7"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6C1404-50BB-1A42-AB27-8203878FC6C9}" type="slidenum">
              <a:rPr lang="en-US"/>
              <a:pPr>
                <a:defRPr/>
              </a:pPr>
              <a:t>‹#›</a:t>
            </a:fld>
            <a:endParaRPr lang="en-US"/>
          </a:p>
        </p:txBody>
      </p:sp>
    </p:spTree>
    <p:extLst>
      <p:ext uri="{BB962C8B-B14F-4D97-AF65-F5344CB8AC3E}">
        <p14:creationId xmlns:p14="http://schemas.microsoft.com/office/powerpoint/2010/main" val="934481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Text Placeholder 2"/>
          <p:cNvSpPr>
            <a:spLocks noGrp="1"/>
          </p:cNvSpPr>
          <p:nvPr>
            <p:ph type="body" sz="half" idx="1"/>
          </p:nvPr>
        </p:nvSpPr>
        <p:spPr>
          <a:xfrm>
            <a:off x="771525" y="1981200"/>
            <a:ext cx="4295775"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219700" y="1981200"/>
            <a:ext cx="4295775"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219700" y="4114800"/>
            <a:ext cx="4295775"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1B3D50C-34AB-D446-BA4C-25F9241EFAED}" type="slidenum">
              <a:rPr lang="en-US"/>
              <a:pPr>
                <a:defRPr/>
              </a:pPr>
              <a:t>‹#›</a:t>
            </a:fld>
            <a:endParaRPr lang="en-US"/>
          </a:p>
        </p:txBody>
      </p:sp>
    </p:spTree>
    <p:extLst>
      <p:ext uri="{BB962C8B-B14F-4D97-AF65-F5344CB8AC3E}">
        <p14:creationId xmlns:p14="http://schemas.microsoft.com/office/powerpoint/2010/main" val="1250624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8"/>
        <p:cNvGrpSpPr/>
        <p:nvPr/>
      </p:nvGrpSpPr>
      <p:grpSpPr>
        <a:xfrm>
          <a:off x="0" y="0"/>
          <a:ext cx="0" cy="0"/>
          <a:chOff x="0" y="0"/>
          <a:chExt cx="0" cy="0"/>
        </a:xfrm>
      </p:grpSpPr>
      <p:sp>
        <p:nvSpPr>
          <p:cNvPr id="4" name="Shape 19"/>
          <p:cNvSpPr>
            <a:spLocks noChangeArrowheads="1"/>
          </p:cNvSpPr>
          <p:nvPr/>
        </p:nvSpPr>
        <p:spPr bwMode="auto">
          <a:xfrm>
            <a:off x="0" y="6727825"/>
            <a:ext cx="10287000" cy="1301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endParaRPr lang="en-US" altLang="en-US" sz="1800"/>
          </a:p>
        </p:txBody>
      </p:sp>
      <p:sp>
        <p:nvSpPr>
          <p:cNvPr id="20" name="Shape 20"/>
          <p:cNvSpPr txBox="1">
            <a:spLocks noGrp="1"/>
          </p:cNvSpPr>
          <p:nvPr>
            <p:ph type="title"/>
          </p:nvPr>
        </p:nvSpPr>
        <p:spPr>
          <a:xfrm>
            <a:off x="350663" y="593366"/>
            <a:ext cx="9585675" cy="763500"/>
          </a:xfrm>
          <a:prstGeom prst="rect">
            <a:avLst/>
          </a:prstGeom>
        </p:spPr>
        <p:txBody>
          <a:bodyPr lIns="91425" tIns="91425" rIns="91425" bIns="91425" anchor="t"/>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1" name="Shape 21"/>
          <p:cNvSpPr txBox="1">
            <a:spLocks noGrp="1"/>
          </p:cNvSpPr>
          <p:nvPr>
            <p:ph type="body" idx="1"/>
          </p:nvPr>
        </p:nvSpPr>
        <p:spPr>
          <a:xfrm>
            <a:off x="350663" y="1536633"/>
            <a:ext cx="9585675" cy="4555200"/>
          </a:xfrm>
          <a:prstGeom prst="rect">
            <a:avLst/>
          </a:prstGeom>
        </p:spPr>
        <p:txBody>
          <a:bodyPr lIns="91425" tIns="91425" rIns="91425" b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 name="Shape 22"/>
          <p:cNvSpPr txBox="1">
            <a:spLocks noGrp="1"/>
          </p:cNvSpPr>
          <p:nvPr>
            <p:ph type="sldNum" idx="10"/>
          </p:nvPr>
        </p:nvSpPr>
        <p:spPr>
          <a:xfrm>
            <a:off x="9531350" y="6218238"/>
            <a:ext cx="617538" cy="523875"/>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5" tIns="91425" rIns="91425" bIns="91425" anchor="ctr">
            <a:noAutofit/>
          </a:bodyPr>
          <a:lstStyle>
            <a:lvl1pPr>
              <a:defRPr/>
            </a:lvl1pPr>
          </a:lstStyle>
          <a:p>
            <a:fld id="{1A89D49D-ED20-3248-88E2-886C52DF9958}" type="slidenum">
              <a:rPr lang="en-US" altLang="en-US"/>
              <a:pPr/>
              <a:t>‹#›</a:t>
            </a:fld>
            <a:endParaRPr lang="en-US" altLang="en-US"/>
          </a:p>
        </p:txBody>
      </p:sp>
    </p:spTree>
    <p:extLst>
      <p:ext uri="{BB962C8B-B14F-4D97-AF65-F5344CB8AC3E}">
        <p14:creationId xmlns:p14="http://schemas.microsoft.com/office/powerpoint/2010/main" val="1674038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11A3B2-8554-6D4D-9E3C-F252B307DF96}" type="slidenum">
              <a:rPr lang="en-US"/>
              <a:pPr>
                <a:defRPr/>
              </a:pPr>
              <a:t>‹#›</a:t>
            </a:fld>
            <a:endParaRPr lang="en-US"/>
          </a:p>
        </p:txBody>
      </p:sp>
    </p:spTree>
    <p:extLst>
      <p:ext uri="{BB962C8B-B14F-4D97-AF65-F5344CB8AC3E}">
        <p14:creationId xmlns:p14="http://schemas.microsoft.com/office/powerpoint/2010/main" val="1275908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185DA1-DE06-0A46-8F55-B7B12D74874F}" type="slidenum">
              <a:rPr lang="en-US"/>
              <a:pPr>
                <a:defRPr/>
              </a:pPr>
              <a:t>‹#›</a:t>
            </a:fld>
            <a:endParaRPr lang="en-US"/>
          </a:p>
        </p:txBody>
      </p:sp>
    </p:spTree>
    <p:extLst>
      <p:ext uri="{BB962C8B-B14F-4D97-AF65-F5344CB8AC3E}">
        <p14:creationId xmlns:p14="http://schemas.microsoft.com/office/powerpoint/2010/main" val="2812131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525"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00"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12BE37-1902-D746-86C1-EBB61F8A2541}" type="slidenum">
              <a:rPr lang="en-US"/>
              <a:pPr>
                <a:defRPr/>
              </a:pPr>
              <a:t>‹#›</a:t>
            </a:fld>
            <a:endParaRPr lang="en-US"/>
          </a:p>
        </p:txBody>
      </p:sp>
    </p:spTree>
    <p:extLst>
      <p:ext uri="{BB962C8B-B14F-4D97-AF65-F5344CB8AC3E}">
        <p14:creationId xmlns:p14="http://schemas.microsoft.com/office/powerpoint/2010/main" val="1319468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E818BF9-CC1B-F44A-A2D6-4D83829D0805}" type="slidenum">
              <a:rPr lang="en-US"/>
              <a:pPr>
                <a:defRPr/>
              </a:pPr>
              <a:t>‹#›</a:t>
            </a:fld>
            <a:endParaRPr lang="en-US"/>
          </a:p>
        </p:txBody>
      </p:sp>
    </p:spTree>
    <p:extLst>
      <p:ext uri="{BB962C8B-B14F-4D97-AF65-F5344CB8AC3E}">
        <p14:creationId xmlns:p14="http://schemas.microsoft.com/office/powerpoint/2010/main" val="629671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1CD59C4-41A2-C64A-AD1B-1E7A0ACF2FF4}" type="slidenum">
              <a:rPr lang="en-US"/>
              <a:pPr>
                <a:defRPr/>
              </a:pPr>
              <a:t>‹#›</a:t>
            </a:fld>
            <a:endParaRPr lang="en-US"/>
          </a:p>
        </p:txBody>
      </p:sp>
    </p:spTree>
    <p:extLst>
      <p:ext uri="{BB962C8B-B14F-4D97-AF65-F5344CB8AC3E}">
        <p14:creationId xmlns:p14="http://schemas.microsoft.com/office/powerpoint/2010/main" val="2765004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C86465E-4BB7-4A4C-A3C4-0B4C20E2F9A5}" type="slidenum">
              <a:rPr lang="en-US"/>
              <a:pPr>
                <a:defRPr/>
              </a:pPr>
              <a:t>‹#›</a:t>
            </a:fld>
            <a:endParaRPr lang="en-US"/>
          </a:p>
        </p:txBody>
      </p:sp>
    </p:spTree>
    <p:extLst>
      <p:ext uri="{BB962C8B-B14F-4D97-AF65-F5344CB8AC3E}">
        <p14:creationId xmlns:p14="http://schemas.microsoft.com/office/powerpoint/2010/main" val="251752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F248E0-C1FD-DF4C-B407-89937A1BBDEE}" type="slidenum">
              <a:rPr lang="en-US"/>
              <a:pPr>
                <a:defRPr/>
              </a:pPr>
              <a:t>‹#›</a:t>
            </a:fld>
            <a:endParaRPr lang="en-US"/>
          </a:p>
        </p:txBody>
      </p:sp>
    </p:spTree>
    <p:extLst>
      <p:ext uri="{BB962C8B-B14F-4D97-AF65-F5344CB8AC3E}">
        <p14:creationId xmlns:p14="http://schemas.microsoft.com/office/powerpoint/2010/main" val="3156588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A18406-A833-4345-93FE-143491C35EBB}" type="slidenum">
              <a:rPr lang="en-US"/>
              <a:pPr>
                <a:defRPr/>
              </a:pPr>
              <a:t>‹#›</a:t>
            </a:fld>
            <a:endParaRPr lang="en-US"/>
          </a:p>
        </p:txBody>
      </p:sp>
    </p:spTree>
    <p:extLst>
      <p:ext uri="{BB962C8B-B14F-4D97-AF65-F5344CB8AC3E}">
        <p14:creationId xmlns:p14="http://schemas.microsoft.com/office/powerpoint/2010/main" val="1291278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EA5D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l">
              <a:defRPr sz="1400" i="0" smtClean="0">
                <a:cs typeface="+mn-cs"/>
              </a:defRPr>
            </a:lvl1pPr>
          </a:lstStyle>
          <a:p>
            <a:pPr>
              <a:defRPr/>
            </a:pPr>
            <a:endParaRPr lang="en-US"/>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i="0" smtClean="0">
                <a:cs typeface="+mn-cs"/>
              </a:defRPr>
            </a:lvl1pPr>
          </a:lstStyle>
          <a:p>
            <a:pPr>
              <a:defRPr/>
            </a:pPr>
            <a:endParaRPr lang="en-US"/>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i="0" smtClean="0">
                <a:cs typeface="+mn-cs"/>
              </a:defRPr>
            </a:lvl1pPr>
          </a:lstStyle>
          <a:p>
            <a:pPr>
              <a:defRPr/>
            </a:pPr>
            <a:fld id="{223AF58E-8DAA-7549-BD3B-937BBF9906E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charset="0"/>
          <a:ea typeface="ＭＳ Ｐゴシック" charset="0"/>
        </a:defRPr>
      </a:lvl6pPr>
      <a:lvl7pPr marL="914400" algn="ctr" rtl="0" eaLnBrk="0" fontAlgn="base" hangingPunct="0">
        <a:spcBef>
          <a:spcPct val="0"/>
        </a:spcBef>
        <a:spcAft>
          <a:spcPct val="0"/>
        </a:spcAft>
        <a:defRPr sz="4400">
          <a:solidFill>
            <a:schemeClr val="tx2"/>
          </a:solidFill>
          <a:latin typeface="Times" charset="0"/>
          <a:ea typeface="ＭＳ Ｐゴシック" charset="0"/>
        </a:defRPr>
      </a:lvl7pPr>
      <a:lvl8pPr marL="1371600" algn="ctr" rtl="0" eaLnBrk="0" fontAlgn="base" hangingPunct="0">
        <a:spcBef>
          <a:spcPct val="0"/>
        </a:spcBef>
        <a:spcAft>
          <a:spcPct val="0"/>
        </a:spcAft>
        <a:defRPr sz="4400">
          <a:solidFill>
            <a:schemeClr val="tx2"/>
          </a:solidFill>
          <a:latin typeface="Times" charset="0"/>
          <a:ea typeface="ＭＳ Ｐゴシック" charset="0"/>
        </a:defRPr>
      </a:lvl8pPr>
      <a:lvl9pPr marL="1828800" algn="ctr"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6.wmf"/><Relationship Id="rId4" Type="http://schemas.openxmlformats.org/officeDocument/2006/relationships/image" Target="../media/image15.wmf"/></Relationships>
</file>

<file path=ppt/slides/_rels/slide1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0.jpeg"/><Relationship Id="rId11" Type="http://schemas.openxmlformats.org/officeDocument/2006/relationships/image" Target="../media/image5.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emf"/></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5.wmf"/><Relationship Id="rId5" Type="http://schemas.openxmlformats.org/officeDocument/2006/relationships/image" Target="../media/image34.emf"/><Relationship Id="rId4" Type="http://schemas.openxmlformats.org/officeDocument/2006/relationships/image" Target="../media/image31.e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31.emf"/></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3.wmf"/><Relationship Id="rId5" Type="http://schemas.openxmlformats.org/officeDocument/2006/relationships/image" Target="../media/image5.jpeg"/><Relationship Id="rId4" Type="http://schemas.openxmlformats.org/officeDocument/2006/relationships/image" Target="../media/image42.wmf"/></Relationships>
</file>

<file path=ppt/slides/_rels/slide25.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5.jpeg"/><Relationship Id="rId7" Type="http://schemas.openxmlformats.org/officeDocument/2006/relationships/image" Target="../media/image47.jp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g"/><Relationship Id="rId9"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jpeg"/></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3.jpeg"/><Relationship Id="rId7"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jpeg"/><Relationship Id="rId9" Type="http://schemas.openxmlformats.org/officeDocument/2006/relationships/image" Target="../media/image58.png"/></Relationships>
</file>

<file path=ppt/slides/_rels/slide2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 Id="rId9"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6.w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5.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jpeg"/></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3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jpeg"/></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78.emf"/><Relationship Id="rId4" Type="http://schemas.openxmlformats.org/officeDocument/2006/relationships/image" Target="../media/image31.emf"/></Relationships>
</file>

<file path=ppt/slides/_rels/slide3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82.jpg"/><Relationship Id="rId5" Type="http://schemas.openxmlformats.org/officeDocument/2006/relationships/image" Target="../media/image81.png"/><Relationship Id="rId4" Type="http://schemas.openxmlformats.org/officeDocument/2006/relationships/image" Target="../media/image80.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78.emf"/><Relationship Id="rId4" Type="http://schemas.openxmlformats.org/officeDocument/2006/relationships/image" Target="../media/image31.emf"/></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84.tif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6.w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6"/>
          <p:cNvPicPr>
            <a:picLocks noChangeAspect="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1598"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WordArt 12" descr="Narrow vertical"/>
          <p:cNvSpPr>
            <a:spLocks noChangeArrowheads="1" noChangeShapeType="1" noTextEdit="1"/>
          </p:cNvSpPr>
          <p:nvPr/>
        </p:nvSpPr>
        <p:spPr bwMode="auto">
          <a:xfrm>
            <a:off x="808027" y="642938"/>
            <a:ext cx="8667750" cy="1928812"/>
          </a:xfrm>
          <a:prstGeom prst="rect">
            <a:avLst/>
          </a:prstGeom>
          <a:effectLst>
            <a:glow rad="101600">
              <a:schemeClr val="accent4">
                <a:satMod val="175000"/>
                <a:alpha val="40000"/>
              </a:schemeClr>
            </a:glow>
            <a:innerShdw blurRad="63500" dist="50800" dir="13500000">
              <a:prstClr val="black">
                <a:alpha val="50000"/>
              </a:prstClr>
            </a:innerShdw>
          </a:effectLst>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CurveUp">
              <a:avLst>
                <a:gd name="adj" fmla="val 40356"/>
              </a:avLst>
            </a:prstTxWarp>
          </a:bodyPr>
          <a:lstStyle/>
          <a:p>
            <a:r>
              <a:rPr lang="en-US" b="1" kern="10" dirty="0">
                <a:ln w="10160">
                  <a:solidFill>
                    <a:schemeClr val="accent5"/>
                  </a:solidFill>
                  <a:prstDash val="solid"/>
                </a:ln>
                <a:solidFill>
                  <a:srgbClr val="22228B"/>
                </a:solidFill>
                <a:effectLst>
                  <a:outerShdw blurRad="38100" dist="22860" dir="5400000" algn="tl" rotWithShape="0">
                    <a:srgbClr val="000000">
                      <a:alpha val="30000"/>
                    </a:srgbClr>
                  </a:outerShdw>
                </a:effectLst>
                <a:latin typeface="Helvetica"/>
                <a:ea typeface="Helvetica"/>
                <a:cs typeface="Helvetica"/>
              </a:rPr>
              <a:t>Foods: Past, Present and Future </a:t>
            </a:r>
          </a:p>
        </p:txBody>
      </p:sp>
      <p:sp>
        <p:nvSpPr>
          <p:cNvPr id="15" name="Text Box 5"/>
          <p:cNvSpPr txBox="1">
            <a:spLocks noChangeArrowheads="1"/>
          </p:cNvSpPr>
          <p:nvPr/>
        </p:nvSpPr>
        <p:spPr bwMode="auto">
          <a:xfrm>
            <a:off x="743929" y="4470098"/>
            <a:ext cx="8528040" cy="18158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fontAlgn="auto" hangingPunct="0">
              <a:spcBef>
                <a:spcPts val="0"/>
              </a:spcBef>
              <a:spcAft>
                <a:spcPts val="0"/>
              </a:spcAft>
              <a:defRPr/>
            </a:pPr>
            <a:r>
              <a:rPr lang="en-US" sz="2800" b="1" i="1" dirty="0">
                <a:solidFill>
                  <a:srgbClr val="22228B"/>
                </a:solidFill>
                <a:effectLst>
                  <a:outerShdw blurRad="38100" dist="38100" dir="2700000" algn="tl">
                    <a:srgbClr val="000000"/>
                  </a:outerShdw>
                </a:effectLst>
                <a:latin typeface="+mn-lt"/>
                <a:ea typeface="+mn-ea"/>
                <a:cs typeface="+mn-cs"/>
              </a:rPr>
              <a:t>Peggy G. Lemaux, Ph.D.</a:t>
            </a:r>
          </a:p>
          <a:p>
            <a:pPr eaLnBrk="0" fontAlgn="auto" hangingPunct="0">
              <a:spcBef>
                <a:spcPts val="0"/>
              </a:spcBef>
              <a:spcAft>
                <a:spcPts val="0"/>
              </a:spcAft>
              <a:defRPr/>
            </a:pPr>
            <a:r>
              <a:rPr lang="en-US" sz="2800" b="1" dirty="0" err="1">
                <a:solidFill>
                  <a:srgbClr val="22228B"/>
                </a:solidFill>
                <a:effectLst>
                  <a:outerShdw blurRad="38100" dist="38100" dir="2700000" algn="tl">
                    <a:srgbClr val="000000"/>
                  </a:outerShdw>
                </a:effectLst>
                <a:latin typeface="+mn-lt"/>
                <a:ea typeface="+mn-ea"/>
                <a:cs typeface="+mn-cs"/>
              </a:rPr>
              <a:t>lemauxpg@berkeley.edu</a:t>
            </a:r>
            <a:endParaRPr lang="en-US" sz="2800" b="1" i="1" dirty="0">
              <a:solidFill>
                <a:srgbClr val="22228B"/>
              </a:solidFill>
              <a:effectLst>
                <a:outerShdw blurRad="38100" dist="38100" dir="2700000" algn="tl">
                  <a:srgbClr val="000000"/>
                </a:outerShdw>
              </a:effectLst>
              <a:latin typeface="+mn-lt"/>
              <a:ea typeface="+mn-ea"/>
              <a:cs typeface="+mn-cs"/>
            </a:endParaRPr>
          </a:p>
          <a:p>
            <a:pPr eaLnBrk="0" fontAlgn="auto" hangingPunct="0">
              <a:spcBef>
                <a:spcPts val="0"/>
              </a:spcBef>
              <a:spcAft>
                <a:spcPts val="0"/>
              </a:spcAft>
              <a:defRPr/>
            </a:pPr>
            <a:r>
              <a:rPr lang="en-US" sz="2800" b="1" i="1" dirty="0">
                <a:solidFill>
                  <a:srgbClr val="22228B"/>
                </a:solidFill>
                <a:effectLst>
                  <a:outerShdw blurRad="38100" dist="38100" dir="2700000" algn="tl">
                    <a:srgbClr val="000000"/>
                  </a:outerShdw>
                </a:effectLst>
                <a:latin typeface="+mn-lt"/>
                <a:ea typeface="+mn-ea"/>
                <a:cs typeface="+mn-cs"/>
              </a:rPr>
              <a:t>http:/</a:t>
            </a:r>
            <a:r>
              <a:rPr lang="en-US" sz="2800" b="1" i="1" dirty="0" err="1">
                <a:solidFill>
                  <a:srgbClr val="22228B"/>
                </a:solidFill>
                <a:effectLst>
                  <a:outerShdw blurRad="38100" dist="38100" dir="2700000" algn="tl">
                    <a:srgbClr val="000000"/>
                  </a:outerShdw>
                </a:effectLst>
                <a:latin typeface="+mn-lt"/>
                <a:ea typeface="+mn-ea"/>
                <a:cs typeface="+mn-cs"/>
              </a:rPr>
              <a:t>ucbiotech.org</a:t>
            </a:r>
            <a:endParaRPr lang="en-US" sz="2800" b="1" i="1" dirty="0">
              <a:solidFill>
                <a:srgbClr val="22228B"/>
              </a:solidFill>
              <a:effectLst>
                <a:outerShdw blurRad="38100" dist="38100" dir="2700000" algn="tl">
                  <a:srgbClr val="000000"/>
                </a:outerShdw>
              </a:effectLst>
              <a:latin typeface="+mn-lt"/>
              <a:ea typeface="+mn-ea"/>
              <a:cs typeface="+mn-cs"/>
            </a:endParaRPr>
          </a:p>
          <a:p>
            <a:pPr fontAlgn="auto">
              <a:spcBef>
                <a:spcPts val="0"/>
              </a:spcBef>
              <a:spcAft>
                <a:spcPts val="0"/>
              </a:spcAft>
              <a:defRPr/>
            </a:pPr>
            <a:r>
              <a:rPr lang="en-US" sz="2800" b="1" dirty="0">
                <a:solidFill>
                  <a:srgbClr val="22228B"/>
                </a:solidFill>
                <a:effectLst>
                  <a:outerShdw blurRad="38100" dist="38100" dir="2700000" algn="tl">
                    <a:srgbClr val="000000"/>
                  </a:outerShdw>
                </a:effectLst>
                <a:latin typeface="+mn-lt"/>
                <a:ea typeface="+mn-ea"/>
                <a:cs typeface="+mn-cs"/>
              </a:rPr>
              <a:t>http://</a:t>
            </a:r>
            <a:r>
              <a:rPr lang="en-US" sz="2800" b="1" dirty="0" err="1">
                <a:solidFill>
                  <a:srgbClr val="22228B"/>
                </a:solidFill>
                <a:effectLst>
                  <a:outerShdw blurRad="38100" dist="38100" dir="2700000" algn="tl">
                    <a:srgbClr val="000000"/>
                  </a:outerShdw>
                </a:effectLst>
                <a:latin typeface="+mn-lt"/>
                <a:ea typeface="+mn-ea"/>
                <a:cs typeface="+mn-cs"/>
              </a:rPr>
              <a:t>plantandmicrobiology.berkeley.edu</a:t>
            </a:r>
            <a:r>
              <a:rPr lang="en-US" sz="2800" b="1" dirty="0">
                <a:solidFill>
                  <a:srgbClr val="22228B"/>
                </a:solidFill>
                <a:effectLst>
                  <a:outerShdw blurRad="38100" dist="38100" dir="2700000" algn="tl">
                    <a:srgbClr val="000000"/>
                  </a:outerShdw>
                </a:effectLst>
                <a:latin typeface="+mn-lt"/>
                <a:ea typeface="+mn-ea"/>
                <a:cs typeface="+mn-cs"/>
              </a:rPr>
              <a:t>/profile/</a:t>
            </a:r>
            <a:r>
              <a:rPr lang="en-US" sz="2800" b="1" dirty="0" err="1">
                <a:solidFill>
                  <a:srgbClr val="22228B"/>
                </a:solidFill>
                <a:effectLst>
                  <a:outerShdw blurRad="38100" dist="38100" dir="2700000" algn="tl">
                    <a:srgbClr val="000000"/>
                  </a:outerShdw>
                </a:effectLst>
                <a:latin typeface="+mn-lt"/>
                <a:ea typeface="+mn-ea"/>
                <a:cs typeface="+mn-cs"/>
              </a:rPr>
              <a:t>lemaux</a:t>
            </a:r>
            <a:endParaRPr lang="en-US" sz="2800" b="1" i="1" dirty="0">
              <a:solidFill>
                <a:srgbClr val="22228B"/>
              </a:solidFill>
              <a:effectLst>
                <a:outerShdw blurRad="38100" dist="38100" dir="2700000" algn="tl">
                  <a:srgbClr val="000000"/>
                </a:outerShdw>
              </a:effectLst>
              <a:latin typeface="+mn-lt"/>
              <a:ea typeface="+mn-ea"/>
              <a:cs typeface="+mn-cs"/>
            </a:endParaRPr>
          </a:p>
        </p:txBody>
      </p:sp>
    </p:spTree>
    <p:extLst>
      <p:ext uri="{BB962C8B-B14F-4D97-AF65-F5344CB8AC3E}">
        <p14:creationId xmlns:p14="http://schemas.microsoft.com/office/powerpoint/2010/main" val="377673345"/>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10623550" cy="6878638"/>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1229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6650" y="5791200"/>
            <a:ext cx="327025" cy="736600"/>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787460" name="Text Box 4"/>
          <p:cNvSpPr txBox="1">
            <a:spLocks noChangeArrowheads="1"/>
          </p:cNvSpPr>
          <p:nvPr/>
        </p:nvSpPr>
        <p:spPr bwMode="auto">
          <a:xfrm>
            <a:off x="4740970" y="1581150"/>
            <a:ext cx="1676598" cy="369332"/>
          </a:xfrm>
          <a:prstGeom prst="rect">
            <a:avLst/>
          </a:prstGeom>
          <a:solidFill>
            <a:srgbClr val="EFF9FF"/>
          </a:solidFill>
          <a:ln w="28575">
            <a:solidFill>
              <a:srgbClr val="000066"/>
            </a:solidFill>
            <a:miter lim="800000"/>
            <a:headEnd/>
            <a:tailEnd/>
          </a:ln>
          <a:effectLst/>
          <a:extLst/>
        </p:spPr>
        <p:txBody>
          <a:bodyPr wrap="none">
            <a:spAutoFit/>
          </a:bodyPr>
          <a:lstStyle/>
          <a:p>
            <a:pPr>
              <a:defRPr/>
            </a:pPr>
            <a:r>
              <a:rPr lang="en-US" sz="1800" b="1" dirty="0">
                <a:solidFill>
                  <a:srgbClr val="000066"/>
                </a:solidFill>
                <a:latin typeface="Tahoma" charset="0"/>
                <a:cs typeface="+mn-cs"/>
              </a:rPr>
              <a:t>Dividing cell</a:t>
            </a:r>
          </a:p>
        </p:txBody>
      </p:sp>
      <p:sp>
        <p:nvSpPr>
          <p:cNvPr id="787461" name="Line 5"/>
          <p:cNvSpPr>
            <a:spLocks noChangeShapeType="1"/>
          </p:cNvSpPr>
          <p:nvPr/>
        </p:nvSpPr>
        <p:spPr bwMode="auto">
          <a:xfrm flipH="1" flipV="1">
            <a:off x="6883400" y="2552700"/>
            <a:ext cx="469900" cy="228600"/>
          </a:xfrm>
          <a:prstGeom prst="line">
            <a:avLst/>
          </a:prstGeom>
          <a:noFill/>
          <a:ln w="38100">
            <a:solidFill>
              <a:srgbClr val="000066"/>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66"/>
              </a:solidFill>
              <a:cs typeface="+mn-cs"/>
            </a:endParaRPr>
          </a:p>
        </p:txBody>
      </p:sp>
      <p:sp>
        <p:nvSpPr>
          <p:cNvPr id="787462" name="Text Box 6"/>
          <p:cNvSpPr txBox="1">
            <a:spLocks noChangeArrowheads="1"/>
          </p:cNvSpPr>
          <p:nvPr/>
        </p:nvSpPr>
        <p:spPr bwMode="auto">
          <a:xfrm>
            <a:off x="7294968" y="2546350"/>
            <a:ext cx="1899428" cy="369332"/>
          </a:xfrm>
          <a:prstGeom prst="rect">
            <a:avLst/>
          </a:prstGeom>
          <a:solidFill>
            <a:srgbClr val="EFF9FF"/>
          </a:solidFill>
          <a:ln w="28575">
            <a:solidFill>
              <a:srgbClr val="000066"/>
            </a:solidFill>
            <a:miter lim="800000"/>
            <a:headEnd/>
            <a:tailEnd/>
          </a:ln>
          <a:effectLst/>
          <a:extLst/>
        </p:spPr>
        <p:txBody>
          <a:bodyPr wrap="none">
            <a:spAutoFit/>
          </a:bodyPr>
          <a:lstStyle/>
          <a:p>
            <a:pPr>
              <a:defRPr/>
            </a:pPr>
            <a:r>
              <a:rPr lang="en-US" sz="1800" b="1">
                <a:solidFill>
                  <a:srgbClr val="000066"/>
                </a:solidFill>
                <a:latin typeface="Tahoma" charset="0"/>
                <a:cs typeface="+mn-cs"/>
              </a:rPr>
              <a:t>Chromosomes</a:t>
            </a:r>
          </a:p>
        </p:txBody>
      </p:sp>
      <p:sp>
        <p:nvSpPr>
          <p:cNvPr id="787463" name="Line 7"/>
          <p:cNvSpPr>
            <a:spLocks noChangeShapeType="1"/>
          </p:cNvSpPr>
          <p:nvPr/>
        </p:nvSpPr>
        <p:spPr bwMode="auto">
          <a:xfrm>
            <a:off x="5397500" y="1955800"/>
            <a:ext cx="153988" cy="635000"/>
          </a:xfrm>
          <a:prstGeom prst="line">
            <a:avLst/>
          </a:prstGeom>
          <a:noFill/>
          <a:ln w="28575">
            <a:solidFill>
              <a:srgbClr val="000066"/>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66"/>
              </a:solidFill>
              <a:cs typeface="+mn-cs"/>
            </a:endParaRPr>
          </a:p>
        </p:txBody>
      </p:sp>
      <p:sp>
        <p:nvSpPr>
          <p:cNvPr id="787464" name="Text Box 8"/>
          <p:cNvSpPr txBox="1">
            <a:spLocks noChangeArrowheads="1"/>
          </p:cNvSpPr>
          <p:nvPr/>
        </p:nvSpPr>
        <p:spPr bwMode="auto">
          <a:xfrm>
            <a:off x="361950" y="6066135"/>
            <a:ext cx="9302750" cy="461665"/>
          </a:xfrm>
          <a:prstGeom prst="rect">
            <a:avLst/>
          </a:prstGeom>
          <a:solidFill>
            <a:srgbClr val="EFF9FF"/>
          </a:solidFill>
          <a:ln w="12700">
            <a:solidFill>
              <a:srgbClr val="000066"/>
            </a:solidFill>
            <a:miter lim="800000"/>
            <a:headEnd/>
            <a:tailEnd/>
          </a:ln>
          <a:effectLst/>
          <a:extLst/>
        </p:spPr>
        <p:txBody>
          <a:bodyPr>
            <a:spAutoFit/>
          </a:bodyPr>
          <a:lstStyle/>
          <a:p>
            <a:pPr>
              <a:spcBef>
                <a:spcPct val="50000"/>
              </a:spcBef>
              <a:defRPr/>
            </a:pPr>
            <a:r>
              <a:rPr lang="en-US" sz="2400" b="1" i="0">
                <a:solidFill>
                  <a:srgbClr val="000066"/>
                </a:solidFill>
                <a:latin typeface="Chalkboard" panose="03050602040202020205" pitchFamily="66" charset="77"/>
                <a:cs typeface="+mn-cs"/>
              </a:rPr>
              <a:t>Stretched out, the DNA in each cell would be ~ 5 feet long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74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746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ChangeArrowheads="1"/>
          </p:cNvSpPr>
          <p:nvPr/>
        </p:nvSpPr>
        <p:spPr bwMode="auto">
          <a:xfrm>
            <a:off x="0" y="0"/>
            <a:ext cx="10287000" cy="6858000"/>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286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5175" y="5791200"/>
            <a:ext cx="327025"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7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5988" y="-742950"/>
            <a:ext cx="5953125"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6" name="Text Box 5"/>
          <p:cNvSpPr txBox="1">
            <a:spLocks noChangeArrowheads="1"/>
          </p:cNvSpPr>
          <p:nvPr/>
        </p:nvSpPr>
        <p:spPr bwMode="auto">
          <a:xfrm>
            <a:off x="6398917" y="1784350"/>
            <a:ext cx="1592854" cy="369332"/>
          </a:xfrm>
          <a:prstGeom prst="rect">
            <a:avLst/>
          </a:prstGeom>
          <a:noFill/>
          <a:ln w="19050" cmpd="sng">
            <a:solidFill>
              <a:srgbClr val="FFFF99"/>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solidFill>
                  <a:srgbClr val="FFFFCC"/>
                </a:solidFill>
                <a:latin typeface="Tahoma" charset="0"/>
              </a:rPr>
              <a:t>Chromosome</a:t>
            </a:r>
          </a:p>
        </p:txBody>
      </p:sp>
      <p:sp>
        <p:nvSpPr>
          <p:cNvPr id="28677" name="Line 6"/>
          <p:cNvSpPr>
            <a:spLocks noChangeShapeType="1"/>
          </p:cNvSpPr>
          <p:nvPr/>
        </p:nvSpPr>
        <p:spPr bwMode="auto">
          <a:xfrm flipH="1">
            <a:off x="6781800" y="2152650"/>
            <a:ext cx="463550" cy="577850"/>
          </a:xfrm>
          <a:prstGeom prst="line">
            <a:avLst/>
          </a:prstGeom>
          <a:noFill/>
          <a:ln w="28575">
            <a:solidFill>
              <a:srgbClr val="FFFF99"/>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8678" name="Text Box 7"/>
          <p:cNvSpPr txBox="1">
            <a:spLocks noChangeArrowheads="1"/>
          </p:cNvSpPr>
          <p:nvPr/>
        </p:nvSpPr>
        <p:spPr bwMode="auto">
          <a:xfrm>
            <a:off x="2616200" y="2336800"/>
            <a:ext cx="927100" cy="369332"/>
          </a:xfrm>
          <a:prstGeom prst="rect">
            <a:avLst/>
          </a:prstGeom>
          <a:noFill/>
          <a:ln w="19050" cmpd="sng">
            <a:solidFill>
              <a:srgbClr val="FFFF99"/>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800" dirty="0">
                <a:solidFill>
                  <a:srgbClr val="FFFFCC"/>
                </a:solidFill>
                <a:latin typeface="Tahoma" charset="0"/>
              </a:rPr>
              <a:t>Genes</a:t>
            </a:r>
          </a:p>
        </p:txBody>
      </p:sp>
      <p:sp>
        <p:nvSpPr>
          <p:cNvPr id="28679" name="Text Box 8"/>
          <p:cNvSpPr txBox="1">
            <a:spLocks noChangeArrowheads="1"/>
          </p:cNvSpPr>
          <p:nvPr/>
        </p:nvSpPr>
        <p:spPr bwMode="auto">
          <a:xfrm>
            <a:off x="3657600" y="2603500"/>
            <a:ext cx="482600" cy="457200"/>
          </a:xfrm>
          <a:prstGeom prst="rect">
            <a:avLst/>
          </a:prstGeom>
          <a:solidFill>
            <a:srgbClr val="11111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endParaRPr lang="en-US"/>
          </a:p>
        </p:txBody>
      </p:sp>
      <p:sp>
        <p:nvSpPr>
          <p:cNvPr id="28681" name="Text Box 10"/>
          <p:cNvSpPr txBox="1">
            <a:spLocks noChangeArrowheads="1"/>
          </p:cNvSpPr>
          <p:nvPr/>
        </p:nvSpPr>
        <p:spPr bwMode="auto">
          <a:xfrm>
            <a:off x="5867400" y="3086100"/>
            <a:ext cx="330200" cy="457200"/>
          </a:xfrm>
          <a:prstGeom prst="rect">
            <a:avLst/>
          </a:prstGeom>
          <a:solidFill>
            <a:srgbClr val="11111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endParaRPr lang="en-US"/>
          </a:p>
        </p:txBody>
      </p:sp>
      <p:sp>
        <p:nvSpPr>
          <p:cNvPr id="28682" name="Text Box 11"/>
          <p:cNvSpPr txBox="1">
            <a:spLocks noChangeArrowheads="1"/>
          </p:cNvSpPr>
          <p:nvPr/>
        </p:nvSpPr>
        <p:spPr bwMode="auto">
          <a:xfrm>
            <a:off x="6022975" y="4203700"/>
            <a:ext cx="184150" cy="457200"/>
          </a:xfrm>
          <a:prstGeom prst="rect">
            <a:avLst/>
          </a:prstGeom>
          <a:solidFill>
            <a:srgbClr val="11111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endParaRPr lang="en-US"/>
          </a:p>
        </p:txBody>
      </p:sp>
      <p:sp>
        <p:nvSpPr>
          <p:cNvPr id="28683" name="Text Box 12"/>
          <p:cNvSpPr txBox="1">
            <a:spLocks noChangeArrowheads="1"/>
          </p:cNvSpPr>
          <p:nvPr/>
        </p:nvSpPr>
        <p:spPr bwMode="auto">
          <a:xfrm>
            <a:off x="2159000" y="-406400"/>
            <a:ext cx="6032500" cy="1004888"/>
          </a:xfrm>
          <a:prstGeom prst="rect">
            <a:avLst/>
          </a:prstGeom>
          <a:solidFill>
            <a:srgbClr val="11111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endParaRPr lang="en-US"/>
          </a:p>
          <a:p>
            <a:pPr>
              <a:spcBef>
                <a:spcPct val="50000"/>
              </a:spcBef>
            </a:pPr>
            <a:endParaRPr lang="en-US"/>
          </a:p>
        </p:txBody>
      </p:sp>
      <p:sp>
        <p:nvSpPr>
          <p:cNvPr id="2" name="Oval 1"/>
          <p:cNvSpPr/>
          <p:nvPr/>
        </p:nvSpPr>
        <p:spPr bwMode="auto">
          <a:xfrm>
            <a:off x="3917950" y="2984500"/>
            <a:ext cx="222250" cy="177800"/>
          </a:xfrm>
          <a:prstGeom prst="ellipse">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1" u="none" strike="noStrike" cap="none" normalizeH="0" baseline="0">
              <a:ln>
                <a:noFill/>
              </a:ln>
              <a:solidFill>
                <a:schemeClr val="tx1"/>
              </a:solidFill>
              <a:effectLst/>
              <a:latin typeface="Times" charset="0"/>
              <a:ea typeface="ＭＳ Ｐゴシック" charset="0"/>
            </a:endParaRPr>
          </a:p>
        </p:txBody>
      </p:sp>
      <p:sp>
        <p:nvSpPr>
          <p:cNvPr id="28680" name="Line 9"/>
          <p:cNvSpPr>
            <a:spLocks noChangeShapeType="1"/>
          </p:cNvSpPr>
          <p:nvPr/>
        </p:nvSpPr>
        <p:spPr bwMode="auto">
          <a:xfrm>
            <a:off x="3549650" y="2508250"/>
            <a:ext cx="482600" cy="609600"/>
          </a:xfrm>
          <a:prstGeom prst="line">
            <a:avLst/>
          </a:prstGeom>
          <a:noFill/>
          <a:ln w="38100">
            <a:solidFill>
              <a:srgbClr val="FFFF99"/>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940656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791200"/>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Text Box 3"/>
          <p:cNvSpPr txBox="1">
            <a:spLocks noChangeArrowheads="1"/>
          </p:cNvSpPr>
          <p:nvPr/>
        </p:nvSpPr>
        <p:spPr bwMode="auto">
          <a:xfrm>
            <a:off x="862013" y="1049338"/>
            <a:ext cx="8905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spcBef>
                <a:spcPct val="50000"/>
              </a:spcBef>
            </a:pPr>
            <a:r>
              <a:rPr lang="en-US" altLang="en-US" b="1">
                <a:solidFill>
                  <a:srgbClr val="000066"/>
                </a:solidFill>
                <a:latin typeface="Chalkboard" charset="0"/>
              </a:rPr>
              <a:t>Represent chemical units in genome by alphabetic letters</a:t>
            </a:r>
          </a:p>
        </p:txBody>
      </p:sp>
      <p:sp>
        <p:nvSpPr>
          <p:cNvPr id="29699" name="Text Box 4"/>
          <p:cNvSpPr txBox="1">
            <a:spLocks noChangeArrowheads="1"/>
          </p:cNvSpPr>
          <p:nvPr/>
        </p:nvSpPr>
        <p:spPr bwMode="auto">
          <a:xfrm>
            <a:off x="63500" y="134938"/>
            <a:ext cx="10172700" cy="523875"/>
          </a:xfrm>
          <a:prstGeom prst="rect">
            <a:avLst/>
          </a:prstGeom>
          <a:solidFill>
            <a:srgbClr val="F2FFE9"/>
          </a:solidFill>
          <a:ln w="9525">
            <a:solidFill>
              <a:srgbClr val="000066"/>
            </a:solidFill>
            <a:miter lim="800000"/>
            <a:headEnd/>
            <a:tailEnd/>
          </a:ln>
        </p:spPr>
        <p:txBody>
          <a:bodyPr>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hangingPunct="1"/>
            <a:r>
              <a:rPr lang="en-US" altLang="en-US" sz="2800" b="1">
                <a:solidFill>
                  <a:srgbClr val="22228B"/>
                </a:solidFill>
                <a:latin typeface="Chalkboard" charset="0"/>
              </a:rPr>
              <a:t>Genetic information in the genome is responsible for traits</a:t>
            </a:r>
          </a:p>
        </p:txBody>
      </p:sp>
      <p:grpSp>
        <p:nvGrpSpPr>
          <p:cNvPr id="29700" name="Group 1"/>
          <p:cNvGrpSpPr>
            <a:grpSpLocks/>
          </p:cNvGrpSpPr>
          <p:nvPr/>
        </p:nvGrpSpPr>
        <p:grpSpPr bwMode="auto">
          <a:xfrm>
            <a:off x="1219200" y="1512888"/>
            <a:ext cx="7143750" cy="4222750"/>
            <a:chOff x="716140" y="1357492"/>
            <a:chExt cx="7143573" cy="4223451"/>
          </a:xfrm>
        </p:grpSpPr>
        <p:sp>
          <p:nvSpPr>
            <p:cNvPr id="29705" name="Text Box 5"/>
            <p:cNvSpPr txBox="1">
              <a:spLocks noChangeArrowheads="1"/>
            </p:cNvSpPr>
            <p:nvPr/>
          </p:nvSpPr>
          <p:spPr bwMode="auto">
            <a:xfrm>
              <a:off x="716140" y="1357492"/>
              <a:ext cx="4032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r>
                <a:rPr lang="en-US" altLang="en-US" dirty="0">
                  <a:solidFill>
                    <a:srgbClr val="000066"/>
                  </a:solidFill>
                  <a:latin typeface="Arial" charset="0"/>
                </a:rPr>
                <a:t>...CTGA</a:t>
              </a:r>
              <a:r>
                <a:rPr lang="en-US" altLang="en-US" b="1" dirty="0">
                  <a:solidFill>
                    <a:srgbClr val="22228B"/>
                  </a:solidFill>
                  <a:latin typeface="Arial" charset="0"/>
                </a:rPr>
                <a:t>C</a:t>
              </a:r>
              <a:r>
                <a:rPr lang="en-US" altLang="en-US" dirty="0">
                  <a:solidFill>
                    <a:srgbClr val="000066"/>
                  </a:solidFill>
                  <a:latin typeface="Arial" charset="0"/>
                </a:rPr>
                <a:t>CTAATGCC</a:t>
              </a:r>
              <a:r>
                <a:rPr lang="en-US" altLang="en-US" b="1" dirty="0">
                  <a:solidFill>
                    <a:srgbClr val="000066"/>
                  </a:solidFill>
                  <a:latin typeface="Arial" charset="0"/>
                </a:rPr>
                <a:t>G</a:t>
              </a:r>
              <a:r>
                <a:rPr lang="en-US" altLang="en-US" dirty="0">
                  <a:solidFill>
                    <a:srgbClr val="000066"/>
                  </a:solidFill>
                  <a:latin typeface="Arial" charset="0"/>
                </a:rPr>
                <a:t>TA...</a:t>
              </a:r>
            </a:p>
          </p:txBody>
        </p:sp>
        <p:pic>
          <p:nvPicPr>
            <p:cNvPr id="29706" name="Picture 8" descr="Genome analogy_1_b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9213" y="2682168"/>
              <a:ext cx="3622675"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Picture 9" descr="Genome analogy_1_sta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1063" y="1671638"/>
              <a:ext cx="62865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8" name="Line 11"/>
            <p:cNvSpPr>
              <a:spLocks noChangeShapeType="1"/>
            </p:cNvSpPr>
            <p:nvPr/>
          </p:nvSpPr>
          <p:spPr bwMode="auto">
            <a:xfrm>
              <a:off x="5281613" y="3883025"/>
              <a:ext cx="1449387" cy="0"/>
            </a:xfrm>
            <a:prstGeom prst="line">
              <a:avLst/>
            </a:prstGeom>
            <a:noFill/>
            <a:ln w="76200">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 name="Group 2"/>
          <p:cNvGrpSpPr>
            <a:grpSpLocks/>
          </p:cNvGrpSpPr>
          <p:nvPr/>
        </p:nvGrpSpPr>
        <p:grpSpPr bwMode="auto">
          <a:xfrm>
            <a:off x="141288" y="1971675"/>
            <a:ext cx="9375775" cy="4703763"/>
            <a:chOff x="141107" y="1972398"/>
            <a:chExt cx="9375692" cy="4703155"/>
          </a:xfrm>
        </p:grpSpPr>
        <p:sp>
          <p:nvSpPr>
            <p:cNvPr id="29702" name="Line 10"/>
            <p:cNvSpPr>
              <a:spLocks noChangeShapeType="1"/>
            </p:cNvSpPr>
            <p:nvPr/>
          </p:nvSpPr>
          <p:spPr bwMode="auto">
            <a:xfrm>
              <a:off x="3087688" y="1972398"/>
              <a:ext cx="12315" cy="331027"/>
            </a:xfrm>
            <a:prstGeom prst="line">
              <a:avLst/>
            </a:prstGeom>
            <a:noFill/>
            <a:ln w="57150">
              <a:solidFill>
                <a:srgbClr val="00009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22228B"/>
                </a:solidFill>
              </a:endParaRPr>
            </a:p>
          </p:txBody>
        </p:sp>
        <p:sp>
          <p:nvSpPr>
            <p:cNvPr id="29703" name="Text Box 4"/>
            <p:cNvSpPr txBox="1">
              <a:spLocks noChangeArrowheads="1"/>
            </p:cNvSpPr>
            <p:nvPr/>
          </p:nvSpPr>
          <p:spPr bwMode="auto">
            <a:xfrm>
              <a:off x="141107" y="5813779"/>
              <a:ext cx="9375692" cy="861774"/>
            </a:xfrm>
            <a:prstGeom prst="rect">
              <a:avLst/>
            </a:prstGeom>
            <a:solidFill>
              <a:srgbClr val="F2FFE9"/>
            </a:solidFill>
            <a:ln w="9525">
              <a:solidFill>
                <a:srgbClr val="000066"/>
              </a:solidFill>
              <a:miter lim="800000"/>
              <a:headEnd/>
              <a:tailEnd/>
            </a:ln>
          </p:spPr>
          <p:txBody>
            <a:bodyPr>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hangingPunct="1"/>
              <a:r>
                <a:rPr lang="en-US" altLang="en-US" sz="2500" b="1">
                  <a:solidFill>
                    <a:srgbClr val="22228B"/>
                  </a:solidFill>
                  <a:latin typeface="Chalkboard" charset="0"/>
                </a:rPr>
                <a:t> Sometimes mistakes happen when copying information in books (genome) </a:t>
              </a:r>
              <a:r>
                <a:rPr lang="en-US" altLang="en-US" sz="2500" b="1">
                  <a:solidFill>
                    <a:srgbClr val="22228B"/>
                  </a:solidFill>
                  <a:latin typeface="Chalkboard" charset="0"/>
                  <a:sym typeface="Wingdings" charset="2"/>
                </a:rPr>
                <a:t> creating changes, called mutations</a:t>
              </a:r>
              <a:endParaRPr lang="en-US" altLang="en-US" sz="2500" b="1">
                <a:solidFill>
                  <a:srgbClr val="22228B"/>
                </a:solidFill>
                <a:latin typeface="Chalkboard" charset="0"/>
              </a:endParaRPr>
            </a:p>
          </p:txBody>
        </p:sp>
        <p:sp>
          <p:nvSpPr>
            <p:cNvPr id="29704" name="Text Box 5"/>
            <p:cNvSpPr txBox="1">
              <a:spLocks noChangeArrowheads="1"/>
            </p:cNvSpPr>
            <p:nvPr/>
          </p:nvSpPr>
          <p:spPr bwMode="auto">
            <a:xfrm>
              <a:off x="1261109" y="2288265"/>
              <a:ext cx="3579278" cy="461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r>
                <a:rPr lang="en-US" altLang="en-US" dirty="0">
                  <a:solidFill>
                    <a:srgbClr val="22228B"/>
                  </a:solidFill>
                  <a:latin typeface="Chalkboard" charset="0"/>
                </a:rPr>
                <a:t>...CTGA</a:t>
              </a:r>
              <a:r>
                <a:rPr lang="en-US" altLang="en-US" b="1" dirty="0">
                  <a:solidFill>
                    <a:srgbClr val="C00000"/>
                  </a:solidFill>
                  <a:latin typeface="Chalkboard" charset="0"/>
                </a:rPr>
                <a:t>A</a:t>
              </a:r>
              <a:r>
                <a:rPr lang="en-US" altLang="en-US" dirty="0">
                  <a:solidFill>
                    <a:srgbClr val="22228B"/>
                  </a:solidFill>
                  <a:latin typeface="Chalkboard" charset="0"/>
                </a:rPr>
                <a:t>CTAATGCC</a:t>
              </a:r>
              <a:r>
                <a:rPr lang="en-US" altLang="en-US" b="1" dirty="0">
                  <a:solidFill>
                    <a:srgbClr val="C00000"/>
                  </a:solidFill>
                  <a:latin typeface="Chalkboard" charset="0"/>
                </a:rPr>
                <a:t>T</a:t>
              </a:r>
              <a:r>
                <a:rPr lang="en-US" altLang="en-US" dirty="0">
                  <a:solidFill>
                    <a:srgbClr val="22228B"/>
                  </a:solidFill>
                  <a:latin typeface="Chalkboard" charset="0"/>
                </a:rPr>
                <a:t>TA...</a:t>
              </a:r>
            </a:p>
          </p:txBody>
        </p:sp>
      </p:grpSp>
    </p:spTree>
    <p:extLst>
      <p:ext uri="{BB962C8B-B14F-4D97-AF65-F5344CB8AC3E}">
        <p14:creationId xmlns:p14="http://schemas.microsoft.com/office/powerpoint/2010/main" val="8964737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5" descr="Carrot_Queen_Annes_Lace_or_wild_carrot_roots_DP86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7038" y="261938"/>
            <a:ext cx="1524000" cy="2305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22" name="Picture 5" descr="wild type eggplant_croppe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02588" y="255588"/>
            <a:ext cx="1812925" cy="18113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23" name="Picture 6" descr="wild type banan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82900" y="5053013"/>
            <a:ext cx="2246313" cy="15017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24" name="Picture 7" descr="scale~640x5000x0x0~wildbrassic-1398821818-80.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88063" y="4110038"/>
            <a:ext cx="1711325" cy="22812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0725" name="TextBox 9"/>
          <p:cNvSpPr txBox="1">
            <a:spLocks noChangeArrowheads="1"/>
          </p:cNvSpPr>
          <p:nvPr/>
        </p:nvSpPr>
        <p:spPr bwMode="auto">
          <a:xfrm>
            <a:off x="2238375" y="112713"/>
            <a:ext cx="5341938" cy="831850"/>
          </a:xfrm>
          <a:prstGeom prst="rect">
            <a:avLst/>
          </a:prstGeom>
          <a:solidFill>
            <a:srgbClr val="F2FFE9"/>
          </a:solidFill>
          <a:ln w="9525">
            <a:solidFill>
              <a:srgbClr val="000066"/>
            </a:solidFill>
            <a:miter lim="800000"/>
            <a:headEnd/>
            <a:tailEnd/>
          </a:ln>
        </p:spPr>
        <p:txBody>
          <a:bodyPr>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hangingPunct="1"/>
            <a:r>
              <a:rPr lang="en-US" altLang="en-US" b="1">
                <a:solidFill>
                  <a:srgbClr val="000090"/>
                </a:solidFill>
                <a:latin typeface="Chalkboard" charset="0"/>
              </a:rPr>
              <a:t>Mutations Have Gotten These Plants from Looking Like This</a:t>
            </a:r>
            <a:r>
              <a:rPr lang="is-IS" altLang="en-US" b="1">
                <a:solidFill>
                  <a:srgbClr val="000090"/>
                </a:solidFill>
                <a:latin typeface="Chalkboard" charset="0"/>
              </a:rPr>
              <a:t>…</a:t>
            </a:r>
            <a:endParaRPr lang="en-US" altLang="en-US" b="1">
              <a:solidFill>
                <a:srgbClr val="000090"/>
              </a:solidFill>
              <a:latin typeface="Chalkboard" charset="0"/>
            </a:endParaRPr>
          </a:p>
        </p:txBody>
      </p:sp>
      <p:grpSp>
        <p:nvGrpSpPr>
          <p:cNvPr id="2" name="Group 1"/>
          <p:cNvGrpSpPr>
            <a:grpSpLocks/>
          </p:cNvGrpSpPr>
          <p:nvPr/>
        </p:nvGrpSpPr>
        <p:grpSpPr bwMode="auto">
          <a:xfrm>
            <a:off x="452438" y="1041400"/>
            <a:ext cx="9567862" cy="5483225"/>
            <a:chOff x="452441" y="1041578"/>
            <a:chExt cx="9567860" cy="5483049"/>
          </a:xfrm>
        </p:grpSpPr>
        <p:pic>
          <p:nvPicPr>
            <p:cNvPr id="30728" name="Picture 3" descr="carrot_modern.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17751" y="1761700"/>
              <a:ext cx="1308805" cy="18466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29" name="Picture 9" descr="eggplant modern.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854701" y="1793875"/>
              <a:ext cx="1809750" cy="1809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30" name="Picture 1" descr="banana modern.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52441" y="3790332"/>
              <a:ext cx="1932338" cy="145000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31" name="Picture 10" descr="Kale_(6025692440).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199438" y="2971800"/>
              <a:ext cx="1477962" cy="22685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0732" name="TextBox 10"/>
            <p:cNvSpPr txBox="1">
              <a:spLocks noChangeArrowheads="1"/>
            </p:cNvSpPr>
            <p:nvPr/>
          </p:nvSpPr>
          <p:spPr bwMode="auto">
            <a:xfrm>
              <a:off x="866776" y="2620965"/>
              <a:ext cx="16335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hangingPunct="1"/>
              <a:r>
                <a:rPr lang="en-US" altLang="en-US" b="1">
                  <a:solidFill>
                    <a:srgbClr val="000090"/>
                  </a:solidFill>
                  <a:latin typeface="Chalkboard" charset="0"/>
                </a:rPr>
                <a:t>Carrot</a:t>
              </a:r>
            </a:p>
          </p:txBody>
        </p:sp>
        <p:sp>
          <p:nvSpPr>
            <p:cNvPr id="30733" name="TextBox 11"/>
            <p:cNvSpPr txBox="1">
              <a:spLocks noChangeArrowheads="1"/>
            </p:cNvSpPr>
            <p:nvPr/>
          </p:nvSpPr>
          <p:spPr bwMode="auto">
            <a:xfrm>
              <a:off x="2390775" y="4445002"/>
              <a:ext cx="1631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hangingPunct="1"/>
              <a:r>
                <a:rPr lang="en-US" altLang="en-US" b="1">
                  <a:solidFill>
                    <a:srgbClr val="000090"/>
                  </a:solidFill>
                  <a:latin typeface="Chalkboard" charset="0"/>
                </a:rPr>
                <a:t>Banana</a:t>
              </a:r>
            </a:p>
          </p:txBody>
        </p:sp>
        <p:sp>
          <p:nvSpPr>
            <p:cNvPr id="30734" name="TextBox 12"/>
            <p:cNvSpPr txBox="1">
              <a:spLocks noChangeArrowheads="1"/>
            </p:cNvSpPr>
            <p:nvPr/>
          </p:nvSpPr>
          <p:spPr bwMode="auto">
            <a:xfrm>
              <a:off x="7643814" y="2159002"/>
              <a:ext cx="16319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hangingPunct="1"/>
              <a:r>
                <a:rPr lang="en-US" altLang="en-US" b="1">
                  <a:solidFill>
                    <a:srgbClr val="000090"/>
                  </a:solidFill>
                  <a:latin typeface="Chalkboard" charset="0"/>
                </a:rPr>
                <a:t>Eggplant</a:t>
              </a:r>
            </a:p>
          </p:txBody>
        </p:sp>
        <p:sp>
          <p:nvSpPr>
            <p:cNvPr id="30735" name="TextBox 13"/>
            <p:cNvSpPr txBox="1">
              <a:spLocks noChangeArrowheads="1"/>
            </p:cNvSpPr>
            <p:nvPr/>
          </p:nvSpPr>
          <p:spPr bwMode="auto">
            <a:xfrm>
              <a:off x="7966076" y="5322890"/>
              <a:ext cx="2054225"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r>
                <a:rPr lang="en-US" altLang="en-US" b="1">
                  <a:solidFill>
                    <a:srgbClr val="000090"/>
                  </a:solidFill>
                  <a:latin typeface="Chalkboard" charset="0"/>
                </a:rPr>
                <a:t>Broccoli, Kale, Cabbage</a:t>
              </a:r>
            </a:p>
          </p:txBody>
        </p:sp>
        <p:sp>
          <p:nvSpPr>
            <p:cNvPr id="30736" name="TextBox 9"/>
            <p:cNvSpPr txBox="1">
              <a:spLocks noChangeArrowheads="1"/>
            </p:cNvSpPr>
            <p:nvPr/>
          </p:nvSpPr>
          <p:spPr bwMode="auto">
            <a:xfrm>
              <a:off x="2263776" y="1041578"/>
              <a:ext cx="5341938" cy="461665"/>
            </a:xfrm>
            <a:prstGeom prst="rect">
              <a:avLst/>
            </a:prstGeom>
            <a:solidFill>
              <a:srgbClr val="F2FFE9"/>
            </a:solidFill>
            <a:ln w="9525">
              <a:solidFill>
                <a:srgbClr val="000066"/>
              </a:solidFill>
              <a:miter lim="800000"/>
              <a:headEnd/>
              <a:tailEnd/>
            </a:ln>
          </p:spPr>
          <p:txBody>
            <a:bodyPr>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hangingPunct="1"/>
              <a:r>
                <a:rPr lang="en-US" altLang="en-US" b="1">
                  <a:solidFill>
                    <a:srgbClr val="000090"/>
                  </a:solidFill>
                  <a:latin typeface="Chalkboard" charset="0"/>
                </a:rPr>
                <a:t>To Looking Like They Are Now</a:t>
              </a:r>
            </a:p>
          </p:txBody>
        </p:sp>
      </p:grpSp>
      <p:pic>
        <p:nvPicPr>
          <p:cNvPr id="30727"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83775" y="5992813"/>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71417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8"/>
          <p:cNvSpPr txBox="1">
            <a:spLocks noChangeArrowheads="1"/>
          </p:cNvSpPr>
          <p:nvPr/>
        </p:nvSpPr>
        <p:spPr bwMode="auto">
          <a:xfrm>
            <a:off x="788988" y="6621463"/>
            <a:ext cx="2211387" cy="312737"/>
          </a:xfrm>
          <a:prstGeom prst="rect">
            <a:avLst/>
          </a:prstGeom>
          <a:ln>
            <a:miter lim="800000"/>
            <a:headEnd/>
            <a:tailEnd/>
          </a:ln>
        </p:spPr>
        <p:txBody>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hangingPunct="1"/>
            <a:r>
              <a:rPr lang="en-US" altLang="en-US" sz="1000">
                <a:solidFill>
                  <a:srgbClr val="FFFFFF"/>
                </a:solidFill>
                <a:effectLst>
                  <a:outerShdw blurRad="38100" dist="38100" dir="2700000" algn="tl">
                    <a:srgbClr val="000000"/>
                  </a:outerShdw>
                </a:effectLst>
              </a:rPr>
              <a:t>Van Eenennaam 11/29/2016</a:t>
            </a:r>
          </a:p>
        </p:txBody>
      </p:sp>
      <p:sp>
        <p:nvSpPr>
          <p:cNvPr id="31746" name="TextBox 2"/>
          <p:cNvSpPr txBox="1">
            <a:spLocks noChangeArrowheads="1"/>
          </p:cNvSpPr>
          <p:nvPr/>
        </p:nvSpPr>
        <p:spPr bwMode="auto">
          <a:xfrm>
            <a:off x="328613" y="241300"/>
            <a:ext cx="9705975" cy="1200329"/>
          </a:xfrm>
          <a:prstGeom prst="rect">
            <a:avLst/>
          </a:prstGeom>
          <a:solidFill>
            <a:srgbClr val="F2FFE9"/>
          </a:solidFill>
          <a:ln w="9525">
            <a:solidFill>
              <a:srgbClr val="000000"/>
            </a:solidFill>
            <a:miter lim="800000"/>
            <a:headEnd/>
            <a:tailEnd/>
          </a:ln>
        </p:spPr>
        <p:txBody>
          <a:bodyPr>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hangingPunct="1"/>
            <a:r>
              <a:rPr lang="en-GB" altLang="en-US" b="1" dirty="0">
                <a:solidFill>
                  <a:srgbClr val="000066"/>
                </a:solidFill>
                <a:latin typeface="Chalkboard" charset="0"/>
              </a:rPr>
              <a:t>Mutation breeding intentionally makes changes in a crop’s DNA - &gt;3200 officially released crops – like 600 maize, rice, wheat varieties, released since 1950’s. </a:t>
            </a:r>
          </a:p>
        </p:txBody>
      </p:sp>
      <p:sp>
        <p:nvSpPr>
          <p:cNvPr id="31747" name="TextBox 6"/>
          <p:cNvSpPr txBox="1">
            <a:spLocks noChangeArrowheads="1"/>
          </p:cNvSpPr>
          <p:nvPr/>
        </p:nvSpPr>
        <p:spPr bwMode="auto">
          <a:xfrm>
            <a:off x="3470275" y="6580188"/>
            <a:ext cx="4371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r>
              <a:rPr lang="en-US" altLang="en-US" sz="1400" i="1">
                <a:solidFill>
                  <a:srgbClr val="FFFF99"/>
                </a:solidFill>
              </a:rPr>
              <a:t>Photo by Stephen Ausmus, USDA</a:t>
            </a:r>
            <a:endParaRPr lang="en-GB" altLang="en-US" sz="1400">
              <a:solidFill>
                <a:srgbClr val="FFFF99"/>
              </a:solidFill>
            </a:endParaRPr>
          </a:p>
        </p:txBody>
      </p:sp>
      <p:pic>
        <p:nvPicPr>
          <p:cNvPr id="3174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6900" y="2260600"/>
            <a:ext cx="3943350" cy="2324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1749"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43500" y="2268538"/>
            <a:ext cx="4540250" cy="23161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1750"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00375" y="4237038"/>
            <a:ext cx="3905250" cy="2314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175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74238" y="5899150"/>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21823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C6BC34-95D3-074E-B56D-D3D0C3D39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5815" y="469539"/>
            <a:ext cx="6150769" cy="3986213"/>
          </a:xfrm>
          <a:prstGeom prst="rect">
            <a:avLst/>
          </a:prstGeom>
          <a:ln>
            <a:solidFill>
              <a:schemeClr val="tx1"/>
            </a:solidFill>
          </a:ln>
        </p:spPr>
      </p:pic>
      <p:sp>
        <p:nvSpPr>
          <p:cNvPr id="6" name="TextBox 5">
            <a:extLst>
              <a:ext uri="{FF2B5EF4-FFF2-40B4-BE49-F238E27FC236}">
                <a16:creationId xmlns:a16="http://schemas.microsoft.com/office/drawing/2014/main" id="{B2A3790B-7497-C740-B079-5D47C0904D07}"/>
              </a:ext>
            </a:extLst>
          </p:cNvPr>
          <p:cNvSpPr txBox="1"/>
          <p:nvPr/>
        </p:nvSpPr>
        <p:spPr>
          <a:xfrm>
            <a:off x="1524107" y="5431016"/>
            <a:ext cx="7216132" cy="830997"/>
          </a:xfrm>
          <a:prstGeom prst="rect">
            <a:avLst/>
          </a:prstGeom>
          <a:solidFill>
            <a:srgbClr val="FBE1B4"/>
          </a:solidFill>
          <a:ln>
            <a:solidFill>
              <a:schemeClr val="tx1"/>
            </a:solidFill>
          </a:ln>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Japanese Farmer Creates </a:t>
            </a:r>
            <a:r>
              <a:rPr lang="en-US" sz="2400" dirty="0" err="1">
                <a:latin typeface="Times New Roman" panose="02020603050405020304" pitchFamily="18" charset="0"/>
                <a:cs typeface="Times New Roman" panose="02020603050405020304" pitchFamily="18" charset="0"/>
              </a:rPr>
              <a:t>Mongee</a:t>
            </a:r>
            <a:r>
              <a:rPr lang="en-US" sz="2400" dirty="0">
                <a:latin typeface="Times New Roman" panose="02020603050405020304" pitchFamily="18" charset="0"/>
                <a:cs typeface="Times New Roman" panose="02020603050405020304" pitchFamily="18" charset="0"/>
              </a:rPr>
              <a:t> Banana With Softer, Digestible Skin</a:t>
            </a:r>
          </a:p>
        </p:txBody>
      </p:sp>
      <p:sp>
        <p:nvSpPr>
          <p:cNvPr id="2" name="TextBox 1">
            <a:extLst>
              <a:ext uri="{FF2B5EF4-FFF2-40B4-BE49-F238E27FC236}">
                <a16:creationId xmlns:a16="http://schemas.microsoft.com/office/drawing/2014/main" id="{003BBD11-97B9-B045-9D46-66400CF131E5}"/>
              </a:ext>
            </a:extLst>
          </p:cNvPr>
          <p:cNvSpPr txBox="1"/>
          <p:nvPr/>
        </p:nvSpPr>
        <p:spPr>
          <a:xfrm>
            <a:off x="3141705" y="4616532"/>
            <a:ext cx="3662857" cy="523220"/>
          </a:xfrm>
          <a:prstGeom prst="rect">
            <a:avLst/>
          </a:prstGeom>
          <a:solidFill>
            <a:srgbClr val="FBE1B4"/>
          </a:solidFill>
          <a:ln>
            <a:solidFill>
              <a:schemeClr val="tx1"/>
            </a:solidFill>
          </a:ln>
        </p:spPr>
        <p:txBody>
          <a:bodyPr wrap="square" rtlCol="0">
            <a:spAutoFit/>
          </a:bodyPr>
          <a:lstStyle/>
          <a:p>
            <a:r>
              <a:rPr lang="en-US" sz="2800" b="1" dirty="0">
                <a:latin typeface="Times New Roman" panose="02020603050405020304" pitchFamily="18" charset="0"/>
                <a:cs typeface="Times New Roman" panose="02020603050405020304" pitchFamily="18" charset="0"/>
              </a:rPr>
              <a:t>Modern Example</a:t>
            </a:r>
          </a:p>
        </p:txBody>
      </p:sp>
      <p:pic>
        <p:nvPicPr>
          <p:cNvPr id="7" name="Picture 3">
            <a:extLst>
              <a:ext uri="{FF2B5EF4-FFF2-40B4-BE49-F238E27FC236}">
                <a16:creationId xmlns:a16="http://schemas.microsoft.com/office/drawing/2014/main" id="{3B42D9E0-3E84-384A-AC8A-9C77BA3C81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9716" y="5992050"/>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C9D377E-84B7-D848-98C3-9214184CECD1}"/>
              </a:ext>
            </a:extLst>
          </p:cNvPr>
          <p:cNvSpPr txBox="1"/>
          <p:nvPr/>
        </p:nvSpPr>
        <p:spPr>
          <a:xfrm>
            <a:off x="2505687" y="6539498"/>
            <a:ext cx="7077694" cy="523220"/>
          </a:xfrm>
          <a:prstGeom prst="rect">
            <a:avLst/>
          </a:prstGeom>
          <a:noFill/>
        </p:spPr>
        <p:txBody>
          <a:bodyPr wrap="square" rtlCol="0">
            <a:spAutoFit/>
          </a:bodyPr>
          <a:lstStyle/>
          <a:p>
            <a:r>
              <a:rPr lang="en-US" sz="1400" dirty="0"/>
              <a:t>2/22/2018 A-peeling? Japanese farmers invent edible banana skin | World news | The Guardian</a:t>
            </a:r>
          </a:p>
          <a:p>
            <a:endParaRPr lang="en-US" sz="1400" dirty="0"/>
          </a:p>
        </p:txBody>
      </p:sp>
    </p:spTree>
    <p:extLst>
      <p:ext uri="{BB962C8B-B14F-4D97-AF65-F5344CB8AC3E}">
        <p14:creationId xmlns:p14="http://schemas.microsoft.com/office/powerpoint/2010/main" val="369104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8409" y="1882775"/>
            <a:ext cx="7604181" cy="4856182"/>
            <a:chOff x="1569982" y="1882775"/>
            <a:chExt cx="7604181" cy="4856182"/>
          </a:xfrm>
        </p:grpSpPr>
        <p:pic>
          <p:nvPicPr>
            <p:cNvPr id="3072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3588" y="1882775"/>
              <a:ext cx="2547937" cy="3808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2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9438" y="1919288"/>
              <a:ext cx="2505075" cy="374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4" name="Text Box 7"/>
            <p:cNvSpPr txBox="1">
              <a:spLocks noChangeArrowheads="1"/>
            </p:cNvSpPr>
            <p:nvPr/>
          </p:nvSpPr>
          <p:spPr bwMode="auto">
            <a:xfrm>
              <a:off x="1569982" y="5784850"/>
              <a:ext cx="3425938"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i="1" dirty="0" err="1">
                  <a:solidFill>
                    <a:srgbClr val="000066"/>
                  </a:solidFill>
                </a:rPr>
                <a:t>Triticum</a:t>
              </a:r>
              <a:r>
                <a:rPr lang="en-US" i="1" dirty="0">
                  <a:solidFill>
                    <a:srgbClr val="000066"/>
                  </a:solidFill>
                </a:rPr>
                <a:t> </a:t>
              </a:r>
              <a:r>
                <a:rPr lang="en-US" i="1" dirty="0" err="1">
                  <a:solidFill>
                    <a:srgbClr val="000066"/>
                  </a:solidFill>
                </a:rPr>
                <a:t>monococcum</a:t>
              </a:r>
              <a:br>
                <a:rPr lang="en-US" i="1" dirty="0">
                  <a:solidFill>
                    <a:srgbClr val="000066"/>
                  </a:solidFill>
                </a:rPr>
              </a:br>
              <a:r>
                <a:rPr lang="en-US" sz="3200" b="1" dirty="0">
                  <a:solidFill>
                    <a:srgbClr val="000066"/>
                  </a:solidFill>
                  <a:latin typeface="Tahoma" charset="0"/>
                </a:rPr>
                <a:t>Ancient variety</a:t>
              </a:r>
              <a:endParaRPr lang="en-US" sz="3200" i="1" dirty="0">
                <a:solidFill>
                  <a:srgbClr val="000066"/>
                </a:solidFill>
                <a:latin typeface="Tahoma" charset="0"/>
              </a:endParaRPr>
            </a:p>
          </p:txBody>
        </p:sp>
        <p:sp>
          <p:nvSpPr>
            <p:cNvPr id="30725" name="Text Box 8"/>
            <p:cNvSpPr txBox="1">
              <a:spLocks noChangeArrowheads="1"/>
            </p:cNvSpPr>
            <p:nvPr/>
          </p:nvSpPr>
          <p:spPr bwMode="auto">
            <a:xfrm>
              <a:off x="4881563" y="5792788"/>
              <a:ext cx="42926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i="1">
                  <a:solidFill>
                    <a:srgbClr val="000066"/>
                  </a:solidFill>
                </a:rPr>
                <a:t>Triticum aestivum</a:t>
              </a:r>
            </a:p>
            <a:p>
              <a:pPr algn="ctr"/>
              <a:r>
                <a:rPr lang="en-US" sz="3000" b="1">
                  <a:solidFill>
                    <a:srgbClr val="000066"/>
                  </a:solidFill>
                  <a:latin typeface="Tahoma" charset="0"/>
                </a:rPr>
                <a:t>Modern bread variety</a:t>
              </a:r>
              <a:endParaRPr lang="en-US" sz="3000" i="1">
                <a:solidFill>
                  <a:srgbClr val="000066"/>
                </a:solidFill>
                <a:latin typeface="Tahoma" charset="0"/>
              </a:endParaRPr>
            </a:p>
          </p:txBody>
        </p:sp>
      </p:grpSp>
      <p:pic>
        <p:nvPicPr>
          <p:cNvPr id="30726"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15513" y="5972175"/>
            <a:ext cx="327025"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6"/>
          <p:cNvSpPr txBox="1">
            <a:spLocks noChangeArrowheads="1"/>
          </p:cNvSpPr>
          <p:nvPr/>
        </p:nvSpPr>
        <p:spPr bwMode="auto">
          <a:xfrm>
            <a:off x="186273" y="103722"/>
            <a:ext cx="9973727" cy="1015663"/>
          </a:xfrm>
          <a:prstGeom prst="rect">
            <a:avLst/>
          </a:prstGeom>
          <a:solidFill>
            <a:srgbClr val="EFF9FF"/>
          </a:solidFill>
          <a:ln w="19050" cmpd="sng">
            <a:solidFill>
              <a:srgbClr val="22228B"/>
            </a:solidFill>
            <a:miter lim="800000"/>
            <a:headEnd/>
            <a:tailEnd/>
          </a:ln>
          <a:effectLst/>
          <a:extLst/>
        </p:spPr>
        <p:txBody>
          <a:bodyPr wrap="square">
            <a:spAutoFit/>
          </a:bodyPr>
          <a:lstStyle/>
          <a:p>
            <a:pPr>
              <a:spcBef>
                <a:spcPct val="50000"/>
              </a:spcBef>
              <a:defRPr/>
            </a:pPr>
            <a:r>
              <a:rPr lang="en-US" sz="3000" b="1" i="0" dirty="0">
                <a:solidFill>
                  <a:schemeClr val="accent6">
                    <a:lumMod val="75000"/>
                  </a:schemeClr>
                </a:solidFill>
                <a:latin typeface="Chalkboard" charset="0"/>
                <a:ea typeface="Chalkboard" charset="0"/>
                <a:cs typeface="Chalkboard" charset="0"/>
              </a:rPr>
              <a:t>How can genetics be used to create a wheat variety with better nutrition – using ancient wheat?</a:t>
            </a:r>
          </a:p>
        </p:txBody>
      </p:sp>
      <p:sp>
        <p:nvSpPr>
          <p:cNvPr id="9" name="Text Box 7"/>
          <p:cNvSpPr txBox="1">
            <a:spLocks noChangeArrowheads="1"/>
          </p:cNvSpPr>
          <p:nvPr/>
        </p:nvSpPr>
        <p:spPr bwMode="auto">
          <a:xfrm>
            <a:off x="6993464" y="2681771"/>
            <a:ext cx="3149600" cy="1692771"/>
          </a:xfrm>
          <a:prstGeom prst="rect">
            <a:avLst/>
          </a:prstGeom>
          <a:solidFill>
            <a:srgbClr val="EFF9FF"/>
          </a:solidFill>
          <a:ln w="28575" cmpd="sng">
            <a:solidFill>
              <a:schemeClr val="accent6">
                <a:lumMod val="75000"/>
              </a:schemeClr>
            </a:solidFill>
            <a:miter lim="800000"/>
            <a:headEnd/>
            <a:tailEnd/>
          </a:ln>
          <a:effectLst/>
          <a:extLst/>
        </p:spPr>
        <p:txBody>
          <a:bodyPr wrap="square">
            <a:spAutoFit/>
          </a:bodyPr>
          <a:lstStyle/>
          <a:p>
            <a:pPr eaLnBrk="1" hangingPunct="1">
              <a:spcBef>
                <a:spcPct val="50000"/>
              </a:spcBef>
              <a:defRPr/>
            </a:pPr>
            <a:r>
              <a:rPr lang="en-US" sz="2600" b="1" i="0" dirty="0">
                <a:solidFill>
                  <a:srgbClr val="22228B"/>
                </a:solidFill>
                <a:latin typeface="Chalkboard" charset="0"/>
                <a:ea typeface="Chalkboard" charset="0"/>
                <a:cs typeface="Chalkboard" charset="0"/>
              </a:rPr>
              <a:t>What happens to the genetic information from the two parents?</a:t>
            </a:r>
          </a:p>
        </p:txBody>
      </p:sp>
      <p:sp>
        <p:nvSpPr>
          <p:cNvPr id="3" name="TextBox 2"/>
          <p:cNvSpPr txBox="1"/>
          <p:nvPr/>
        </p:nvSpPr>
        <p:spPr>
          <a:xfrm>
            <a:off x="3436471" y="3227290"/>
            <a:ext cx="657411" cy="830997"/>
          </a:xfrm>
          <a:prstGeom prst="rect">
            <a:avLst/>
          </a:prstGeom>
          <a:noFill/>
        </p:spPr>
        <p:txBody>
          <a:bodyPr wrap="square" rtlCol="0">
            <a:spAutoFit/>
          </a:bodyPr>
          <a:lstStyle/>
          <a:p>
            <a:r>
              <a:rPr lang="en-US" b="1" i="0" dirty="0">
                <a:latin typeface="Helvetica"/>
                <a:cs typeface="Helvetica"/>
              </a:rPr>
              <a:t>X</a:t>
            </a:r>
          </a:p>
        </p:txBody>
      </p:sp>
    </p:spTree>
    <p:extLst>
      <p:ext uri="{BB962C8B-B14F-4D97-AF65-F5344CB8AC3E}">
        <p14:creationId xmlns:p14="http://schemas.microsoft.com/office/powerpoint/2010/main" val="256713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791200"/>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Text Box 3"/>
          <p:cNvSpPr txBox="1">
            <a:spLocks noChangeArrowheads="1"/>
          </p:cNvSpPr>
          <p:nvPr/>
        </p:nvSpPr>
        <p:spPr bwMode="auto">
          <a:xfrm>
            <a:off x="1209675" y="1035050"/>
            <a:ext cx="7799388" cy="457200"/>
          </a:xfrm>
          <a:prstGeom prst="rect">
            <a:avLst/>
          </a:prstGeom>
          <a:solidFill>
            <a:srgbClr val="FFFFFF"/>
          </a:solidFill>
          <a:ln w="9525">
            <a:solidFill>
              <a:srgbClr val="000090"/>
            </a:solidFill>
            <a:miter lim="800000"/>
            <a:headEnd/>
            <a:tailEnd/>
          </a:ln>
        </p:spPr>
        <p:txBody>
          <a:bodyPr>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hangingPunct="1">
              <a:spcBef>
                <a:spcPct val="50000"/>
              </a:spcBef>
            </a:pPr>
            <a:r>
              <a:rPr lang="en-US" altLang="en-US" b="1">
                <a:solidFill>
                  <a:srgbClr val="000066"/>
                </a:solidFill>
                <a:latin typeface="Chalkboard" charset="0"/>
              </a:rPr>
              <a:t>Chemical units represented by alphabetic letters</a:t>
            </a:r>
          </a:p>
        </p:txBody>
      </p:sp>
      <p:sp>
        <p:nvSpPr>
          <p:cNvPr id="34819" name="Text Box 4"/>
          <p:cNvSpPr txBox="1">
            <a:spLocks noChangeArrowheads="1"/>
          </p:cNvSpPr>
          <p:nvPr/>
        </p:nvSpPr>
        <p:spPr bwMode="auto">
          <a:xfrm>
            <a:off x="985838" y="228600"/>
            <a:ext cx="8202612" cy="646113"/>
          </a:xfrm>
          <a:prstGeom prst="rect">
            <a:avLst/>
          </a:prstGeom>
          <a:solidFill>
            <a:schemeClr val="bg1"/>
          </a:solidFill>
          <a:ln w="9525">
            <a:solidFill>
              <a:srgbClr val="000090"/>
            </a:solidFill>
            <a:miter lim="800000"/>
            <a:headEnd/>
            <a:tailEnd/>
          </a:ln>
        </p:spPr>
        <p:txBody>
          <a:bodyPr>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hangingPunct="1"/>
            <a:r>
              <a:rPr lang="en-US" altLang="en-US" sz="3600" b="1">
                <a:solidFill>
                  <a:srgbClr val="000066"/>
                </a:solidFill>
                <a:latin typeface="Chalkboard" charset="0"/>
              </a:rPr>
              <a:t>Information in the wheat genome</a:t>
            </a:r>
          </a:p>
        </p:txBody>
      </p:sp>
      <p:sp>
        <p:nvSpPr>
          <p:cNvPr id="1034245" name="Text Box 5"/>
          <p:cNvSpPr txBox="1">
            <a:spLocks noChangeArrowheads="1"/>
          </p:cNvSpPr>
          <p:nvPr/>
        </p:nvSpPr>
        <p:spPr bwMode="auto">
          <a:xfrm>
            <a:off x="958625" y="1628774"/>
            <a:ext cx="4042006" cy="461665"/>
          </a:xfrm>
          <a:prstGeom prst="rect">
            <a:avLst/>
          </a:prstGeom>
          <a:solidFill>
            <a:srgbClr val="FFFFFF"/>
          </a:solidFill>
          <a:ln w="9525">
            <a:solidFill>
              <a:srgbClr val="000090"/>
            </a:solidFill>
            <a:miter lim="800000"/>
            <a:headEnd/>
            <a:tailEnd/>
          </a:ln>
          <a:effectLst/>
          <a:extLst/>
        </p:spPr>
        <p:txBody>
          <a:bodyPr wrap="square">
            <a:spAutoFit/>
          </a:bodyPr>
          <a:lstStyle/>
          <a:p>
            <a:pPr>
              <a:defRPr/>
            </a:pPr>
            <a:r>
              <a:rPr lang="en-US" sz="2400" i="0" dirty="0">
                <a:solidFill>
                  <a:srgbClr val="000090"/>
                </a:solidFill>
                <a:latin typeface="Tahoma" charset="0"/>
                <a:ea typeface="Tahoma" charset="0"/>
                <a:cs typeface="Tahoma" charset="0"/>
              </a:rPr>
              <a:t>...CTGACCTAATGCCGTA...</a:t>
            </a:r>
          </a:p>
        </p:txBody>
      </p:sp>
      <p:sp>
        <p:nvSpPr>
          <p:cNvPr id="1034246" name="Text Box 6"/>
          <p:cNvSpPr txBox="1">
            <a:spLocks noChangeArrowheads="1"/>
          </p:cNvSpPr>
          <p:nvPr/>
        </p:nvSpPr>
        <p:spPr bwMode="auto">
          <a:xfrm>
            <a:off x="1551115" y="5562600"/>
            <a:ext cx="3223959" cy="9541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800" b="1" dirty="0">
                <a:solidFill>
                  <a:srgbClr val="000090"/>
                </a:solidFill>
                <a:latin typeface="Tahoma" charset="0"/>
                <a:ea typeface="Tahoma" charset="0"/>
                <a:cs typeface="Tahoma" charset="0"/>
              </a:rPr>
              <a:t>1700 books</a:t>
            </a:r>
          </a:p>
          <a:p>
            <a:pPr algn="ctr">
              <a:defRPr/>
            </a:pPr>
            <a:r>
              <a:rPr lang="en-US" sz="2800" b="1" dirty="0">
                <a:solidFill>
                  <a:srgbClr val="000090"/>
                </a:solidFill>
                <a:latin typeface="Tahoma" charset="0"/>
                <a:ea typeface="Tahoma" charset="0"/>
                <a:cs typeface="Tahoma" charset="0"/>
              </a:rPr>
              <a:t>1000 pages each</a:t>
            </a:r>
          </a:p>
        </p:txBody>
      </p:sp>
      <p:sp>
        <p:nvSpPr>
          <p:cNvPr id="1034247" name="Text Box 7"/>
          <p:cNvSpPr txBox="1">
            <a:spLocks noChangeArrowheads="1"/>
          </p:cNvSpPr>
          <p:nvPr/>
        </p:nvSpPr>
        <p:spPr bwMode="auto">
          <a:xfrm>
            <a:off x="5532441" y="5562600"/>
            <a:ext cx="4070345" cy="9541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800" b="1" dirty="0">
                <a:solidFill>
                  <a:srgbClr val="000090"/>
                </a:solidFill>
                <a:latin typeface="Tahoma" charset="0"/>
                <a:ea typeface="Tahoma" charset="0"/>
                <a:cs typeface="Tahoma" charset="0"/>
              </a:rPr>
              <a:t>1700 books</a:t>
            </a:r>
          </a:p>
          <a:p>
            <a:pPr algn="ctr">
              <a:defRPr/>
            </a:pPr>
            <a:r>
              <a:rPr lang="en-US" sz="2800" b="1" dirty="0">
                <a:solidFill>
                  <a:srgbClr val="000090"/>
                </a:solidFill>
                <a:latin typeface="Tahoma" charset="0"/>
                <a:ea typeface="Tahoma" charset="0"/>
                <a:cs typeface="Tahoma" charset="0"/>
              </a:rPr>
              <a:t>(or 1.7 million pages)</a:t>
            </a:r>
          </a:p>
        </p:txBody>
      </p:sp>
      <p:pic>
        <p:nvPicPr>
          <p:cNvPr id="34823" name="Picture 9" descr="Genome analogy_1_sta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1063" y="1671638"/>
            <a:ext cx="62865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50" name="Line 10"/>
          <p:cNvSpPr>
            <a:spLocks noChangeShapeType="1"/>
          </p:cNvSpPr>
          <p:nvPr/>
        </p:nvSpPr>
        <p:spPr bwMode="auto">
          <a:xfrm>
            <a:off x="3087688" y="2200275"/>
            <a:ext cx="0" cy="512763"/>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a typeface="ＭＳ Ｐゴシック" charset="0"/>
            </a:endParaRPr>
          </a:p>
        </p:txBody>
      </p:sp>
      <p:sp>
        <p:nvSpPr>
          <p:cNvPr id="1034251" name="Line 11"/>
          <p:cNvSpPr>
            <a:spLocks noChangeShapeType="1"/>
          </p:cNvSpPr>
          <p:nvPr/>
        </p:nvSpPr>
        <p:spPr bwMode="auto">
          <a:xfrm>
            <a:off x="5281613" y="3868738"/>
            <a:ext cx="1449387" cy="0"/>
          </a:xfrm>
          <a:prstGeom prst="line">
            <a:avLst/>
          </a:prstGeom>
          <a:noFill/>
          <a:ln w="76200">
            <a:solidFill>
              <a:srgbClr val="000090"/>
            </a:solidFill>
            <a:round/>
            <a:headEnd/>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a typeface="ＭＳ Ｐゴシック" charset="0"/>
            </a:endParaRPr>
          </a:p>
        </p:txBody>
      </p:sp>
      <p:pic>
        <p:nvPicPr>
          <p:cNvPr id="34826" name="Picture 3" descr="Book only.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93838" y="2578100"/>
            <a:ext cx="31940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754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Shape 80" descr="wheat-genome-size.jpeg"/>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t="16547"/>
          <a:stretch>
            <a:fillRect/>
          </a:stretch>
        </p:blipFill>
        <p:spPr bwMode="auto">
          <a:xfrm>
            <a:off x="1758950" y="1150938"/>
            <a:ext cx="6707188" cy="556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TextBox 2"/>
          <p:cNvSpPr txBox="1">
            <a:spLocks noChangeArrowheads="1"/>
          </p:cNvSpPr>
          <p:nvPr/>
        </p:nvSpPr>
        <p:spPr bwMode="auto">
          <a:xfrm>
            <a:off x="369888" y="0"/>
            <a:ext cx="9629775" cy="1077913"/>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hangingPunct="1"/>
            <a:r>
              <a:rPr lang="en-US" altLang="en-US" sz="3200" b="1" dirty="0">
                <a:solidFill>
                  <a:srgbClr val="000090"/>
                </a:solidFill>
                <a:latin typeface="Chalkboard" charset="0"/>
              </a:rPr>
              <a:t>How does the genetic information (genome) in wheat compare to what’s in a human?</a:t>
            </a:r>
          </a:p>
        </p:txBody>
      </p:sp>
      <p:sp>
        <p:nvSpPr>
          <p:cNvPr id="4" name="TextBox 3"/>
          <p:cNvSpPr txBox="1"/>
          <p:nvPr/>
        </p:nvSpPr>
        <p:spPr>
          <a:xfrm>
            <a:off x="2298700" y="6326188"/>
            <a:ext cx="5375275" cy="338137"/>
          </a:xfrm>
          <a:prstGeom prst="rect">
            <a:avLst/>
          </a:prstGeom>
          <a:noFill/>
        </p:spPr>
        <p:txBody>
          <a:bodyPr wrap="none">
            <a:spAutoFit/>
          </a:bodyPr>
          <a:lstStyle/>
          <a:p>
            <a:pPr>
              <a:defRPr/>
            </a:pPr>
            <a:r>
              <a:rPr lang="en-US" sz="1600" dirty="0">
                <a:solidFill>
                  <a:schemeClr val="bg2">
                    <a:lumMod val="50000"/>
                  </a:schemeClr>
                </a:solidFill>
                <a:ea typeface="ＭＳ Ｐゴシック" charset="0"/>
                <a:cs typeface="ＭＳ Ｐゴシック" charset="0"/>
              </a:rPr>
              <a:t>Source: Earlham Institute communications team, Chris Bennett</a:t>
            </a:r>
          </a:p>
        </p:txBody>
      </p:sp>
    </p:spTree>
    <p:extLst>
      <p:ext uri="{BB962C8B-B14F-4D97-AF65-F5344CB8AC3E}">
        <p14:creationId xmlns:p14="http://schemas.microsoft.com/office/powerpoint/2010/main" val="138987751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2"/>
          <p:cNvSpPr txBox="1">
            <a:spLocks noChangeArrowheads="1"/>
          </p:cNvSpPr>
          <p:nvPr/>
        </p:nvSpPr>
        <p:spPr bwMode="auto">
          <a:xfrm>
            <a:off x="8143875" y="1612900"/>
            <a:ext cx="1971675" cy="1616075"/>
          </a:xfrm>
          <a:prstGeom prst="rect">
            <a:avLst/>
          </a:prstGeom>
          <a:solidFill>
            <a:srgbClr val="FFFFFF"/>
          </a:solidFill>
          <a:ln w="9525">
            <a:solidFill>
              <a:schemeClr val="tx1"/>
            </a:solidFill>
            <a:miter lim="800000"/>
            <a:headEnd/>
            <a:tailEnd/>
          </a:ln>
        </p:spPr>
        <p:txBody>
          <a:bodyPr>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a:spcBef>
                <a:spcPct val="50000"/>
              </a:spcBef>
            </a:pPr>
            <a:r>
              <a:rPr lang="en-US" altLang="en-US" sz="2000" b="1">
                <a:solidFill>
                  <a:srgbClr val="22228B"/>
                </a:solidFill>
                <a:latin typeface="Chalkboard" charset="0"/>
              </a:rPr>
              <a:t>Random retention of information from each parent</a:t>
            </a:r>
          </a:p>
        </p:txBody>
      </p:sp>
      <p:sp>
        <p:nvSpPr>
          <p:cNvPr id="1035267" name="Text Box 3"/>
          <p:cNvSpPr txBox="1">
            <a:spLocks noChangeArrowheads="1"/>
          </p:cNvSpPr>
          <p:nvPr/>
        </p:nvSpPr>
        <p:spPr bwMode="auto">
          <a:xfrm>
            <a:off x="6359525" y="5626100"/>
            <a:ext cx="2751138" cy="708025"/>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000" b="1">
                <a:solidFill>
                  <a:srgbClr val="22228B"/>
                </a:solidFill>
                <a:latin typeface="Chalkboard"/>
                <a:ea typeface="ＭＳ Ｐゴシック" charset="0"/>
                <a:cs typeface="Chalkboard"/>
              </a:rPr>
              <a:t>1700 books</a:t>
            </a:r>
          </a:p>
          <a:p>
            <a:pPr algn="ctr">
              <a:defRPr/>
            </a:pPr>
            <a:r>
              <a:rPr lang="en-US" sz="2000" b="1">
                <a:solidFill>
                  <a:srgbClr val="22228B"/>
                </a:solidFill>
                <a:latin typeface="Chalkboard"/>
                <a:ea typeface="ＭＳ Ｐゴシック" charset="0"/>
                <a:cs typeface="Chalkboard"/>
              </a:rPr>
              <a:t>(or 1.7 million pages)</a:t>
            </a:r>
          </a:p>
        </p:txBody>
      </p:sp>
      <p:sp>
        <p:nvSpPr>
          <p:cNvPr id="1035268" name="Text Box 4"/>
          <p:cNvSpPr txBox="1">
            <a:spLocks noChangeArrowheads="1"/>
          </p:cNvSpPr>
          <p:nvPr/>
        </p:nvSpPr>
        <p:spPr bwMode="auto">
          <a:xfrm>
            <a:off x="3359150" y="5641975"/>
            <a:ext cx="2751138" cy="708025"/>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000" b="1">
                <a:solidFill>
                  <a:srgbClr val="22228B"/>
                </a:solidFill>
                <a:latin typeface="Chalkboard"/>
                <a:ea typeface="ＭＳ Ｐゴシック" charset="0"/>
                <a:cs typeface="Chalkboard"/>
              </a:rPr>
              <a:t>1700 books</a:t>
            </a:r>
          </a:p>
          <a:p>
            <a:pPr algn="ctr">
              <a:defRPr/>
            </a:pPr>
            <a:r>
              <a:rPr lang="en-US" sz="2000" b="1">
                <a:solidFill>
                  <a:srgbClr val="22228B"/>
                </a:solidFill>
                <a:latin typeface="Chalkboard"/>
                <a:ea typeface="ＭＳ Ｐゴシック" charset="0"/>
                <a:cs typeface="Chalkboard"/>
              </a:rPr>
              <a:t>(or 1.7 million pages)</a:t>
            </a:r>
          </a:p>
        </p:txBody>
      </p:sp>
      <p:sp>
        <p:nvSpPr>
          <p:cNvPr id="1035269" name="Text Box 5"/>
          <p:cNvSpPr txBox="1">
            <a:spLocks noChangeArrowheads="1"/>
          </p:cNvSpPr>
          <p:nvPr/>
        </p:nvSpPr>
        <p:spPr bwMode="auto">
          <a:xfrm>
            <a:off x="233363" y="5638800"/>
            <a:ext cx="2751137" cy="708025"/>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000" b="1">
                <a:solidFill>
                  <a:srgbClr val="22228B"/>
                </a:solidFill>
                <a:latin typeface="Chalkboard"/>
                <a:ea typeface="ＭＳ Ｐゴシック" charset="0"/>
                <a:cs typeface="Chalkboard"/>
              </a:rPr>
              <a:t>1700 books</a:t>
            </a:r>
          </a:p>
          <a:p>
            <a:pPr algn="ctr">
              <a:defRPr/>
            </a:pPr>
            <a:r>
              <a:rPr lang="en-US" sz="2000" b="1">
                <a:solidFill>
                  <a:srgbClr val="22228B"/>
                </a:solidFill>
                <a:latin typeface="Chalkboard"/>
                <a:ea typeface="ＭＳ Ｐゴシック" charset="0"/>
                <a:cs typeface="Chalkboard"/>
              </a:rPr>
              <a:t>(or 1.7 million pages)</a:t>
            </a:r>
          </a:p>
        </p:txBody>
      </p:sp>
      <p:sp>
        <p:nvSpPr>
          <p:cNvPr id="37893" name="Text Box 6"/>
          <p:cNvSpPr txBox="1">
            <a:spLocks noChangeArrowheads="1"/>
          </p:cNvSpPr>
          <p:nvPr/>
        </p:nvSpPr>
        <p:spPr bwMode="auto">
          <a:xfrm>
            <a:off x="176213" y="395288"/>
            <a:ext cx="9853612" cy="646112"/>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hangingPunct="1"/>
            <a:r>
              <a:rPr lang="en-US" altLang="en-US" sz="3600" b="1">
                <a:solidFill>
                  <a:srgbClr val="22228B"/>
                </a:solidFill>
                <a:latin typeface="Chalkboard" charset="0"/>
              </a:rPr>
              <a:t>Hybridization or cross breeding of wheat</a:t>
            </a:r>
          </a:p>
        </p:txBody>
      </p:sp>
      <p:pic>
        <p:nvPicPr>
          <p:cNvPr id="3789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791200"/>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272" name="Line 8"/>
          <p:cNvSpPr>
            <a:spLocks noChangeShapeType="1"/>
          </p:cNvSpPr>
          <p:nvPr/>
        </p:nvSpPr>
        <p:spPr bwMode="auto">
          <a:xfrm>
            <a:off x="5475288" y="3514725"/>
            <a:ext cx="1450975" cy="0"/>
          </a:xfrm>
          <a:prstGeom prst="line">
            <a:avLst/>
          </a:prstGeom>
          <a:noFill/>
          <a:ln w="76200">
            <a:solidFill>
              <a:schemeClr val="accent6">
                <a:lumMod val="75000"/>
              </a:schemeClr>
            </a:solidFill>
            <a:round/>
            <a:headEnd/>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22228B"/>
              </a:solidFill>
              <a:ea typeface="ＭＳ Ｐゴシック" charset="0"/>
            </a:endParaRPr>
          </a:p>
        </p:txBody>
      </p:sp>
      <p:sp>
        <p:nvSpPr>
          <p:cNvPr id="1035273" name="Text Box 9"/>
          <p:cNvSpPr txBox="1">
            <a:spLocks noChangeArrowheads="1"/>
          </p:cNvSpPr>
          <p:nvPr/>
        </p:nvSpPr>
        <p:spPr bwMode="auto">
          <a:xfrm>
            <a:off x="2701925" y="2759075"/>
            <a:ext cx="762000" cy="1323975"/>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8000" b="1" dirty="0">
                <a:solidFill>
                  <a:srgbClr val="22228B"/>
                </a:solidFill>
                <a:latin typeface="Arial" charset="0"/>
                <a:ea typeface="ＭＳ Ｐゴシック" charset="0"/>
              </a:rPr>
              <a:t>x</a:t>
            </a:r>
          </a:p>
        </p:txBody>
      </p:sp>
      <p:pic>
        <p:nvPicPr>
          <p:cNvPr id="37897" name="Picture 10" descr="Genome analogy_1_sta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6663" y="1587500"/>
            <a:ext cx="62865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Picture 11" descr="Genome analogy_2_black_sta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2438" y="1587500"/>
            <a:ext cx="633412"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Picture 12" descr="Genome analogy_2_comb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8213" y="1612900"/>
            <a:ext cx="6318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
          <p:cNvSpPr txBox="1">
            <a:spLocks noChangeArrowheads="1"/>
          </p:cNvSpPr>
          <p:nvPr/>
        </p:nvSpPr>
        <p:spPr bwMode="auto">
          <a:xfrm>
            <a:off x="717550" y="6361113"/>
            <a:ext cx="8545513" cy="461962"/>
          </a:xfrm>
          <a:prstGeom prst="rect">
            <a:avLst/>
          </a:prstGeom>
          <a:solidFill>
            <a:srgbClr val="FFFFFF"/>
          </a:solidFill>
          <a:ln w="28575">
            <a:solidFill>
              <a:srgbClr val="16165D"/>
            </a:solidFill>
            <a:miter lim="800000"/>
            <a:headEnd/>
            <a:tailEnd/>
          </a:ln>
        </p:spPr>
        <p:txBody>
          <a:bodyPr>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hangingPunct="1"/>
            <a:r>
              <a:rPr lang="en-US" altLang="en-US" b="1" dirty="0">
                <a:solidFill>
                  <a:srgbClr val="000066"/>
                </a:solidFill>
                <a:latin typeface="Chalkboard" charset="0"/>
              </a:rPr>
              <a:t>Genetic modification by hybridization </a:t>
            </a:r>
            <a:r>
              <a:rPr lang="en-US" altLang="en-US" b="1" u="sng" dirty="0">
                <a:solidFill>
                  <a:srgbClr val="000066"/>
                </a:solidFill>
                <a:latin typeface="Chalkboard" charset="0"/>
              </a:rPr>
              <a:t>is not</a:t>
            </a:r>
            <a:r>
              <a:rPr lang="en-US" altLang="en-US" b="1" dirty="0">
                <a:solidFill>
                  <a:srgbClr val="000066"/>
                </a:solidFill>
                <a:latin typeface="Chalkboard" charset="0"/>
              </a:rPr>
              <a:t> </a:t>
            </a:r>
            <a:r>
              <a:rPr lang="en-US" altLang="en-US" b="1" dirty="0" err="1">
                <a:solidFill>
                  <a:srgbClr val="000066"/>
                </a:solidFill>
                <a:latin typeface="Chalkboard" charset="0"/>
              </a:rPr>
              <a:t>GEn</a:t>
            </a:r>
            <a:r>
              <a:rPr lang="en-US" altLang="en-US" b="1" dirty="0">
                <a:solidFill>
                  <a:srgbClr val="000066"/>
                </a:solidFill>
                <a:latin typeface="Chalkboard" charset="0"/>
              </a:rPr>
              <a:t> or GMO </a:t>
            </a:r>
          </a:p>
        </p:txBody>
      </p:sp>
    </p:spTree>
    <p:extLst>
      <p:ext uri="{BB962C8B-B14F-4D97-AF65-F5344CB8AC3E}">
        <p14:creationId xmlns:p14="http://schemas.microsoft.com/office/powerpoint/2010/main" val="1825242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descr="food.tiff">
            <a:extLst>
              <a:ext uri="{FF2B5EF4-FFF2-40B4-BE49-F238E27FC236}">
                <a16:creationId xmlns:a16="http://schemas.microsoft.com/office/drawing/2014/main" id="{11D8651F-51C8-8349-88B8-311BEB3BA9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94350" y="1858963"/>
            <a:ext cx="2109788" cy="480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TextBox 2">
            <a:extLst>
              <a:ext uri="{FF2B5EF4-FFF2-40B4-BE49-F238E27FC236}">
                <a16:creationId xmlns:a16="http://schemas.microsoft.com/office/drawing/2014/main" id="{FC40C5B5-0481-794F-BF60-8151F4AAA65D}"/>
              </a:ext>
            </a:extLst>
          </p:cNvPr>
          <p:cNvSpPr txBox="1">
            <a:spLocks noChangeArrowheads="1"/>
          </p:cNvSpPr>
          <p:nvPr/>
        </p:nvSpPr>
        <p:spPr bwMode="auto">
          <a:xfrm>
            <a:off x="931863" y="344488"/>
            <a:ext cx="8559800" cy="831850"/>
          </a:xfrm>
          <a:prstGeom prst="rect">
            <a:avLst/>
          </a:prstGeom>
          <a:solidFill>
            <a:schemeClr val="bg1"/>
          </a:solidFill>
          <a:ln w="12700">
            <a:solidFill>
              <a:srgbClr val="002060"/>
            </a:solid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400" b="1" dirty="0">
                <a:solidFill>
                  <a:srgbClr val="22228B"/>
                </a:solidFill>
                <a:latin typeface="Chalkboard" panose="03050602040202020205" pitchFamily="66" charset="77"/>
              </a:rPr>
              <a:t>Each year Americans eat an average of 210 pounds of meat per capita, more than double the global average.</a:t>
            </a:r>
          </a:p>
        </p:txBody>
      </p:sp>
      <p:sp>
        <p:nvSpPr>
          <p:cNvPr id="57347" name="TextBox 3">
            <a:extLst>
              <a:ext uri="{FF2B5EF4-FFF2-40B4-BE49-F238E27FC236}">
                <a16:creationId xmlns:a16="http://schemas.microsoft.com/office/drawing/2014/main" id="{CE276C1E-2F8C-D843-8E3D-9472E4E75BB1}"/>
              </a:ext>
            </a:extLst>
          </p:cNvPr>
          <p:cNvSpPr txBox="1">
            <a:spLocks noChangeArrowheads="1"/>
          </p:cNvSpPr>
          <p:nvPr/>
        </p:nvSpPr>
        <p:spPr bwMode="auto">
          <a:xfrm>
            <a:off x="1700213" y="1330326"/>
            <a:ext cx="6881812" cy="461963"/>
          </a:xfrm>
          <a:prstGeom prst="rect">
            <a:avLst/>
          </a:prstGeom>
          <a:solidFill>
            <a:schemeClr val="bg1"/>
          </a:solidFill>
          <a:ln w="12700">
            <a:solidFill>
              <a:srgbClr val="002060"/>
            </a:solid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400" b="1" dirty="0">
                <a:solidFill>
                  <a:srgbClr val="22228B"/>
                </a:solidFill>
                <a:latin typeface="Chalkboard" panose="03050602040202020205" pitchFamily="66" charset="77"/>
              </a:rPr>
              <a:t>Only 3% of Americans are vegetarians</a:t>
            </a:r>
          </a:p>
        </p:txBody>
      </p:sp>
      <p:sp>
        <p:nvSpPr>
          <p:cNvPr id="57348" name="TextBox 4">
            <a:extLst>
              <a:ext uri="{FF2B5EF4-FFF2-40B4-BE49-F238E27FC236}">
                <a16:creationId xmlns:a16="http://schemas.microsoft.com/office/drawing/2014/main" id="{F13AE2C5-E0A4-CC4C-92C6-E782043E6F67}"/>
              </a:ext>
            </a:extLst>
          </p:cNvPr>
          <p:cNvSpPr txBox="1">
            <a:spLocks noChangeArrowheads="1"/>
          </p:cNvSpPr>
          <p:nvPr/>
        </p:nvSpPr>
        <p:spPr bwMode="auto">
          <a:xfrm>
            <a:off x="931864" y="6303963"/>
            <a:ext cx="21161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Times New Roman" panose="02020603050405020304" pitchFamily="18" charset="0"/>
              </a:rPr>
              <a:t>Fortune March 2017</a:t>
            </a:r>
          </a:p>
        </p:txBody>
      </p:sp>
      <p:grpSp>
        <p:nvGrpSpPr>
          <p:cNvPr id="57349" name="Group 8">
            <a:extLst>
              <a:ext uri="{FF2B5EF4-FFF2-40B4-BE49-F238E27FC236}">
                <a16:creationId xmlns:a16="http://schemas.microsoft.com/office/drawing/2014/main" id="{1CD11546-5677-6E46-A731-49A6172F4C56}"/>
              </a:ext>
            </a:extLst>
          </p:cNvPr>
          <p:cNvGrpSpPr>
            <a:grpSpLocks/>
          </p:cNvGrpSpPr>
          <p:nvPr/>
        </p:nvGrpSpPr>
        <p:grpSpPr bwMode="auto">
          <a:xfrm>
            <a:off x="2076450" y="2195513"/>
            <a:ext cx="2470150" cy="3554412"/>
            <a:chOff x="438976" y="2195186"/>
            <a:chExt cx="2470096" cy="3555259"/>
          </a:xfrm>
        </p:grpSpPr>
        <p:pic>
          <p:nvPicPr>
            <p:cNvPr id="57350" name="Picture 5">
              <a:extLst>
                <a:ext uri="{FF2B5EF4-FFF2-40B4-BE49-F238E27FC236}">
                  <a16:creationId xmlns:a16="http://schemas.microsoft.com/office/drawing/2014/main" id="{7069C0E4-2F40-F54D-A08D-01B6C104FFD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0038" y="2195186"/>
              <a:ext cx="2029542" cy="1374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6" descr="meat.tiff">
              <a:extLst>
                <a:ext uri="{FF2B5EF4-FFF2-40B4-BE49-F238E27FC236}">
                  <a16:creationId xmlns:a16="http://schemas.microsoft.com/office/drawing/2014/main" id="{06B519A6-F989-9E4E-9FA9-5FF8F26CF46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8976" y="4562100"/>
              <a:ext cx="2470096" cy="1188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2" name="TextBox 7">
              <a:extLst>
                <a:ext uri="{FF2B5EF4-FFF2-40B4-BE49-F238E27FC236}">
                  <a16:creationId xmlns:a16="http://schemas.microsoft.com/office/drawing/2014/main" id="{7DFAB5C3-DF94-AE47-85D0-D7C50E9F8E3D}"/>
                </a:ext>
              </a:extLst>
            </p:cNvPr>
            <p:cNvSpPr txBox="1">
              <a:spLocks noChangeArrowheads="1"/>
            </p:cNvSpPr>
            <p:nvPr/>
          </p:nvSpPr>
          <p:spPr bwMode="auto">
            <a:xfrm>
              <a:off x="801140" y="3825897"/>
              <a:ext cx="17543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400" b="1">
                  <a:latin typeface="Tahoma" panose="020B0604030504040204" pitchFamily="34" charset="0"/>
                </a:rPr>
                <a:t>versus</a:t>
              </a:r>
            </a:p>
          </p:txBody>
        </p:sp>
      </p:grpSp>
      <p:sp>
        <p:nvSpPr>
          <p:cNvPr id="10" name="Text Box 9">
            <a:extLst>
              <a:ext uri="{FF2B5EF4-FFF2-40B4-BE49-F238E27FC236}">
                <a16:creationId xmlns:a16="http://schemas.microsoft.com/office/drawing/2014/main" id="{783BACE2-9F80-4846-8D60-08E7CD6BD541}"/>
              </a:ext>
            </a:extLst>
          </p:cNvPr>
          <p:cNvSpPr txBox="1">
            <a:spLocks noChangeArrowheads="1"/>
          </p:cNvSpPr>
          <p:nvPr/>
        </p:nvSpPr>
        <p:spPr bwMode="auto">
          <a:xfrm>
            <a:off x="394283" y="2304361"/>
            <a:ext cx="9580990" cy="954107"/>
          </a:xfrm>
          <a:prstGeom prst="rect">
            <a:avLst/>
          </a:prstGeom>
          <a:solidFill>
            <a:schemeClr val="bg1"/>
          </a:solidFill>
          <a:ln w="12700">
            <a:solidFill>
              <a:srgbClr val="00206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2800" b="1" dirty="0">
                <a:solidFill>
                  <a:srgbClr val="22228B"/>
                </a:solidFill>
                <a:latin typeface="Chalkboard" charset="0"/>
                <a:ea typeface="Chalkboard" charset="0"/>
                <a:cs typeface="Chalkboard" charset="0"/>
              </a:rPr>
              <a:t>What do we know about what makes a fruit or vegetable look, taste and smell like it does?</a:t>
            </a:r>
          </a:p>
        </p:txBody>
      </p:sp>
      <p:pic>
        <p:nvPicPr>
          <p:cNvPr id="11" name="Picture 3">
            <a:extLst>
              <a:ext uri="{FF2B5EF4-FFF2-40B4-BE49-F238E27FC236}">
                <a16:creationId xmlns:a16="http://schemas.microsoft.com/office/drawing/2014/main" id="{946A4343-2F14-1145-8ADB-504843AD23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69718" y="5944550"/>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732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descr="10059910446_6ca8a9dd75_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4"/>
          <p:cNvSpPr>
            <a:spLocks noChangeArrowheads="1"/>
          </p:cNvSpPr>
          <p:nvPr/>
        </p:nvSpPr>
        <p:spPr bwMode="auto">
          <a:xfrm>
            <a:off x="7913688" y="6143625"/>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endParaRPr lang="en-US" altLang="en-US"/>
          </a:p>
        </p:txBody>
      </p:sp>
      <p:pic>
        <p:nvPicPr>
          <p:cNvPr id="399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6"/>
          <p:cNvSpPr txBox="1">
            <a:spLocks noChangeArrowheads="1"/>
          </p:cNvSpPr>
          <p:nvPr/>
        </p:nvSpPr>
        <p:spPr bwMode="auto">
          <a:xfrm>
            <a:off x="2014538" y="6338888"/>
            <a:ext cx="7680325" cy="55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r" eaLnBrk="1" hangingPunct="1"/>
            <a:r>
              <a:rPr lang="en-US" altLang="en-US" sz="1000" i="1">
                <a:solidFill>
                  <a:srgbClr val="BFBFBF"/>
                </a:solidFill>
              </a:rPr>
              <a:t>SOURCE: “Triple Null: New Genetically Modified Soybean A Big Benefit For Food Allergies”, Science 2.0, 5/4/15. </a:t>
            </a:r>
          </a:p>
          <a:p>
            <a:pPr algn="r" eaLnBrk="1" hangingPunct="1"/>
            <a:r>
              <a:rPr lang="en-US" altLang="en-US" sz="1000" i="1">
                <a:solidFill>
                  <a:srgbClr val="BFBFBF"/>
                </a:solidFill>
              </a:rPr>
              <a:t>http://www.science20.com/news_articles/triple_null_new_genetically_modified_soybean_a_big_benefit_for_food_allergies-155306</a:t>
            </a:r>
          </a:p>
          <a:p>
            <a:pPr algn="r" eaLnBrk="1" hangingPunct="1"/>
            <a:endParaRPr lang="en-US" altLang="en-US" sz="1000" i="1">
              <a:solidFill>
                <a:srgbClr val="BFBFBF"/>
              </a:solidFill>
            </a:endParaRPr>
          </a:p>
        </p:txBody>
      </p:sp>
      <p:sp>
        <p:nvSpPr>
          <p:cNvPr id="7" name="TextBox 6"/>
          <p:cNvSpPr txBox="1">
            <a:spLocks noChangeArrowheads="1"/>
          </p:cNvSpPr>
          <p:nvPr/>
        </p:nvSpPr>
        <p:spPr bwMode="auto">
          <a:xfrm>
            <a:off x="960433" y="641350"/>
            <a:ext cx="8369300" cy="1384995"/>
          </a:xfrm>
          <a:prstGeom prst="rect">
            <a:avLst/>
          </a:prstGeom>
          <a:solidFill>
            <a:srgbClr val="472A0A">
              <a:alpha val="39999"/>
            </a:srgbClr>
          </a:solidFill>
          <a:ln w="9525">
            <a:solidFill>
              <a:srgbClr val="FFFFFF"/>
            </a:solidFill>
            <a:miter lim="800000"/>
            <a:headEnd/>
            <a:tailEnd/>
          </a:ln>
          <a:effectLst>
            <a:outerShdw blurRad="50800" dist="38100" dir="2700000" algn="tl" rotWithShape="0">
              <a:srgbClr val="000000">
                <a:alpha val="39999"/>
              </a:srgbClr>
            </a:outerShdw>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173038" algn="ctr">
              <a:defRPr/>
            </a:pPr>
            <a:r>
              <a:rPr lang="en-US" sz="2800" b="1" i="1" dirty="0">
                <a:solidFill>
                  <a:schemeClr val="bg1"/>
                </a:solidFill>
                <a:latin typeface="Chalkboard"/>
                <a:cs typeface="Chalkboard"/>
              </a:rPr>
              <a:t>Example: New soybean with lower allergenicity and less anti-nutritional  qualities created after many years of breeding</a:t>
            </a:r>
          </a:p>
        </p:txBody>
      </p:sp>
    </p:spTree>
    <p:extLst>
      <p:ext uri="{BB962C8B-B14F-4D97-AF65-F5344CB8AC3E}">
        <p14:creationId xmlns:p14="http://schemas.microsoft.com/office/powerpoint/2010/main" val="1492255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481013" y="1655763"/>
          <a:ext cx="9297987" cy="4359323"/>
        </p:xfrm>
        <a:graphic>
          <a:graphicData uri="http://schemas.openxmlformats.org/drawingml/2006/table">
            <a:tbl>
              <a:tblPr/>
              <a:tblGrid>
                <a:gridCol w="1384300">
                  <a:extLst>
                    <a:ext uri="{9D8B030D-6E8A-4147-A177-3AD203B41FA5}">
                      <a16:colId xmlns:a16="http://schemas.microsoft.com/office/drawing/2014/main" val="20000"/>
                    </a:ext>
                  </a:extLst>
                </a:gridCol>
                <a:gridCol w="2166937">
                  <a:extLst>
                    <a:ext uri="{9D8B030D-6E8A-4147-A177-3AD203B41FA5}">
                      <a16:colId xmlns:a16="http://schemas.microsoft.com/office/drawing/2014/main" val="20001"/>
                    </a:ext>
                  </a:extLst>
                </a:gridCol>
                <a:gridCol w="1916113">
                  <a:extLst>
                    <a:ext uri="{9D8B030D-6E8A-4147-A177-3AD203B41FA5}">
                      <a16:colId xmlns:a16="http://schemas.microsoft.com/office/drawing/2014/main" val="20002"/>
                    </a:ext>
                  </a:extLst>
                </a:gridCol>
                <a:gridCol w="1971675">
                  <a:extLst>
                    <a:ext uri="{9D8B030D-6E8A-4147-A177-3AD203B41FA5}">
                      <a16:colId xmlns:a16="http://schemas.microsoft.com/office/drawing/2014/main" val="20003"/>
                    </a:ext>
                  </a:extLst>
                </a:gridCol>
                <a:gridCol w="1858962">
                  <a:extLst>
                    <a:ext uri="{9D8B030D-6E8A-4147-A177-3AD203B41FA5}">
                      <a16:colId xmlns:a16="http://schemas.microsoft.com/office/drawing/2014/main" val="20004"/>
                    </a:ext>
                  </a:extLst>
                </a:gridCol>
              </a:tblGrid>
              <a:tr h="914400">
                <a:tc>
                  <a:txBody>
                    <a:bodyPr/>
                    <a:lstStyle>
                      <a:lvl1pPr defTabSz="457200" eaLnBrk="0" hangingPunct="0">
                        <a:spcBef>
                          <a:spcPct val="20000"/>
                        </a:spcBef>
                        <a:defRPr sz="2800">
                          <a:solidFill>
                            <a:schemeClr val="tx1"/>
                          </a:solidFill>
                          <a:latin typeface="Times" charset="0"/>
                          <a:ea typeface="ＭＳ Ｐゴシック" charset="-128"/>
                        </a:defRPr>
                      </a:lvl1pPr>
                      <a:lvl2pPr marL="742950" indent="-285750" defTabSz="457200" eaLnBrk="0" hangingPunct="0">
                        <a:spcBef>
                          <a:spcPct val="20000"/>
                        </a:spcBef>
                        <a:defRPr sz="2400">
                          <a:solidFill>
                            <a:schemeClr val="tx1"/>
                          </a:solidFill>
                          <a:latin typeface="Times" charset="0"/>
                          <a:ea typeface="ＭＳ Ｐゴシック" charset="-128"/>
                        </a:defRPr>
                      </a:lvl2pPr>
                      <a:lvl3pPr marL="1143000" indent="-228600" defTabSz="457200" eaLnBrk="0" hangingPunct="0">
                        <a:spcBef>
                          <a:spcPct val="20000"/>
                        </a:spcBef>
                        <a:defRPr sz="2000">
                          <a:solidFill>
                            <a:schemeClr val="tx1"/>
                          </a:solidFill>
                          <a:latin typeface="Times" charset="0"/>
                          <a:ea typeface="ＭＳ Ｐゴシック" charset="-128"/>
                        </a:defRPr>
                      </a:lvl3pPr>
                      <a:lvl4pPr marL="1600200" indent="-228600" defTabSz="457200" eaLnBrk="0" hangingPunct="0">
                        <a:spcBef>
                          <a:spcPct val="20000"/>
                        </a:spcBef>
                        <a:defRPr>
                          <a:solidFill>
                            <a:schemeClr val="tx1"/>
                          </a:solidFill>
                          <a:latin typeface="Times" charset="0"/>
                          <a:ea typeface="ＭＳ Ｐゴシック" charset="-128"/>
                        </a:defRPr>
                      </a:lvl4pPr>
                      <a:lvl5pPr marL="2057400" indent="-228600" defTabSz="457200" eaLnBrk="0" hangingPunct="0">
                        <a:spcBef>
                          <a:spcPct val="20000"/>
                        </a:spcBef>
                        <a:defRPr>
                          <a:solidFill>
                            <a:schemeClr val="tx1"/>
                          </a:solidFill>
                          <a:latin typeface="Times"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Times"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Times"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Times"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Times"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66"/>
                          </a:solidFill>
                          <a:effectLst/>
                          <a:latin typeface="Arial" charset="0"/>
                          <a:ea typeface="ＭＳ Ｐゴシック" charset="-128"/>
                        </a:rPr>
                        <a:t>Product</a:t>
                      </a:r>
                    </a:p>
                  </a:txBody>
                  <a:tcPr marL="102879" marR="102879"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6D6F5"/>
                    </a:solidFill>
                  </a:tcPr>
                </a:tc>
                <a:tc>
                  <a:txBody>
                    <a:bodyPr/>
                    <a:lstStyle>
                      <a:lvl1pPr defTabSz="457200" eaLnBrk="0" hangingPunct="0">
                        <a:spcBef>
                          <a:spcPct val="20000"/>
                        </a:spcBef>
                        <a:defRPr sz="2800">
                          <a:solidFill>
                            <a:schemeClr val="tx1"/>
                          </a:solidFill>
                          <a:latin typeface="Times" charset="0"/>
                          <a:ea typeface="ＭＳ Ｐゴシック" charset="-128"/>
                        </a:defRPr>
                      </a:lvl1pPr>
                      <a:lvl2pPr marL="742950" indent="-285750" defTabSz="457200" eaLnBrk="0" hangingPunct="0">
                        <a:spcBef>
                          <a:spcPct val="20000"/>
                        </a:spcBef>
                        <a:defRPr sz="2400">
                          <a:solidFill>
                            <a:schemeClr val="tx1"/>
                          </a:solidFill>
                          <a:latin typeface="Times" charset="0"/>
                          <a:ea typeface="ＭＳ Ｐゴシック" charset="-128"/>
                        </a:defRPr>
                      </a:lvl2pPr>
                      <a:lvl3pPr marL="1143000" indent="-228600" defTabSz="457200" eaLnBrk="0" hangingPunct="0">
                        <a:spcBef>
                          <a:spcPct val="20000"/>
                        </a:spcBef>
                        <a:defRPr sz="2000">
                          <a:solidFill>
                            <a:schemeClr val="tx1"/>
                          </a:solidFill>
                          <a:latin typeface="Times" charset="0"/>
                          <a:ea typeface="ＭＳ Ｐゴシック" charset="-128"/>
                        </a:defRPr>
                      </a:lvl3pPr>
                      <a:lvl4pPr marL="1600200" indent="-228600" defTabSz="457200" eaLnBrk="0" hangingPunct="0">
                        <a:spcBef>
                          <a:spcPct val="20000"/>
                        </a:spcBef>
                        <a:defRPr>
                          <a:solidFill>
                            <a:schemeClr val="tx1"/>
                          </a:solidFill>
                          <a:latin typeface="Times" charset="0"/>
                          <a:ea typeface="ＭＳ Ｐゴシック" charset="-128"/>
                        </a:defRPr>
                      </a:lvl4pPr>
                      <a:lvl5pPr marL="2057400" indent="-228600" defTabSz="457200" eaLnBrk="0" hangingPunct="0">
                        <a:spcBef>
                          <a:spcPct val="20000"/>
                        </a:spcBef>
                        <a:defRPr>
                          <a:solidFill>
                            <a:schemeClr val="tx1"/>
                          </a:solidFill>
                          <a:latin typeface="Times"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Times"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Times"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Times"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Times"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66"/>
                          </a:solidFill>
                          <a:effectLst/>
                          <a:latin typeface="Arial" charset="0"/>
                          <a:ea typeface="ＭＳ Ｐゴシック" charset="-128"/>
                        </a:rPr>
                        <a:t>2014 total production</a:t>
                      </a:r>
                    </a:p>
                  </a:txBody>
                  <a:tcPr marL="102879" marR="102879"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6D6F5"/>
                    </a:solidFill>
                  </a:tcPr>
                </a:tc>
                <a:tc>
                  <a:txBody>
                    <a:bodyPr/>
                    <a:lstStyle>
                      <a:lvl1pPr defTabSz="457200" eaLnBrk="0" hangingPunct="0">
                        <a:spcBef>
                          <a:spcPct val="20000"/>
                        </a:spcBef>
                        <a:defRPr sz="2800">
                          <a:solidFill>
                            <a:schemeClr val="tx1"/>
                          </a:solidFill>
                          <a:latin typeface="Times" charset="0"/>
                          <a:ea typeface="ＭＳ Ｐゴシック" charset="-128"/>
                        </a:defRPr>
                      </a:lvl1pPr>
                      <a:lvl2pPr marL="742950" indent="-285750" defTabSz="457200" eaLnBrk="0" hangingPunct="0">
                        <a:spcBef>
                          <a:spcPct val="20000"/>
                        </a:spcBef>
                        <a:defRPr sz="2400">
                          <a:solidFill>
                            <a:schemeClr val="tx1"/>
                          </a:solidFill>
                          <a:latin typeface="Times" charset="0"/>
                          <a:ea typeface="ＭＳ Ｐゴシック" charset="-128"/>
                        </a:defRPr>
                      </a:lvl2pPr>
                      <a:lvl3pPr marL="1143000" indent="-228600" defTabSz="457200" eaLnBrk="0" hangingPunct="0">
                        <a:spcBef>
                          <a:spcPct val="20000"/>
                        </a:spcBef>
                        <a:defRPr sz="2000">
                          <a:solidFill>
                            <a:schemeClr val="tx1"/>
                          </a:solidFill>
                          <a:latin typeface="Times" charset="0"/>
                          <a:ea typeface="ＭＳ Ｐゴシック" charset="-128"/>
                        </a:defRPr>
                      </a:lvl3pPr>
                      <a:lvl4pPr marL="1600200" indent="-228600" defTabSz="457200" eaLnBrk="0" hangingPunct="0">
                        <a:spcBef>
                          <a:spcPct val="20000"/>
                        </a:spcBef>
                        <a:defRPr>
                          <a:solidFill>
                            <a:schemeClr val="tx1"/>
                          </a:solidFill>
                          <a:latin typeface="Times" charset="0"/>
                          <a:ea typeface="ＭＳ Ｐゴシック" charset="-128"/>
                        </a:defRPr>
                      </a:lvl4pPr>
                      <a:lvl5pPr marL="2057400" indent="-228600" defTabSz="457200" eaLnBrk="0" hangingPunct="0">
                        <a:spcBef>
                          <a:spcPct val="20000"/>
                        </a:spcBef>
                        <a:defRPr>
                          <a:solidFill>
                            <a:schemeClr val="tx1"/>
                          </a:solidFill>
                          <a:latin typeface="Times"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Times"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Times"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Times"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Times"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66"/>
                          </a:solidFill>
                          <a:effectLst/>
                          <a:latin typeface="Arial" charset="0"/>
                          <a:ea typeface="ＭＳ Ｐゴシック" charset="-128"/>
                        </a:rPr>
                        <a:t>2014 acreage</a:t>
                      </a:r>
                    </a:p>
                  </a:txBody>
                  <a:tcPr marL="102879" marR="102879"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6D6F5"/>
                    </a:solidFill>
                  </a:tcPr>
                </a:tc>
                <a:tc>
                  <a:txBody>
                    <a:bodyPr/>
                    <a:lstStyle>
                      <a:lvl1pPr defTabSz="457200" eaLnBrk="0" hangingPunct="0">
                        <a:spcBef>
                          <a:spcPct val="20000"/>
                        </a:spcBef>
                        <a:defRPr sz="2800">
                          <a:solidFill>
                            <a:schemeClr val="tx1"/>
                          </a:solidFill>
                          <a:latin typeface="Times" charset="0"/>
                          <a:ea typeface="ＭＳ Ｐゴシック" charset="-128"/>
                        </a:defRPr>
                      </a:lvl1pPr>
                      <a:lvl2pPr marL="742950" indent="-285750" defTabSz="457200" eaLnBrk="0" hangingPunct="0">
                        <a:spcBef>
                          <a:spcPct val="20000"/>
                        </a:spcBef>
                        <a:defRPr sz="2400">
                          <a:solidFill>
                            <a:schemeClr val="tx1"/>
                          </a:solidFill>
                          <a:latin typeface="Times" charset="0"/>
                          <a:ea typeface="ＭＳ Ｐゴシック" charset="-128"/>
                        </a:defRPr>
                      </a:lvl2pPr>
                      <a:lvl3pPr marL="1143000" indent="-228600" defTabSz="457200" eaLnBrk="0" hangingPunct="0">
                        <a:spcBef>
                          <a:spcPct val="20000"/>
                        </a:spcBef>
                        <a:defRPr sz="2000">
                          <a:solidFill>
                            <a:schemeClr val="tx1"/>
                          </a:solidFill>
                          <a:latin typeface="Times" charset="0"/>
                          <a:ea typeface="ＭＳ Ｐゴシック" charset="-128"/>
                        </a:defRPr>
                      </a:lvl3pPr>
                      <a:lvl4pPr marL="1600200" indent="-228600" defTabSz="457200" eaLnBrk="0" hangingPunct="0">
                        <a:spcBef>
                          <a:spcPct val="20000"/>
                        </a:spcBef>
                        <a:defRPr>
                          <a:solidFill>
                            <a:schemeClr val="tx1"/>
                          </a:solidFill>
                          <a:latin typeface="Times" charset="0"/>
                          <a:ea typeface="ＭＳ Ｐゴシック" charset="-128"/>
                        </a:defRPr>
                      </a:lvl4pPr>
                      <a:lvl5pPr marL="2057400" indent="-228600" defTabSz="457200" eaLnBrk="0" hangingPunct="0">
                        <a:spcBef>
                          <a:spcPct val="20000"/>
                        </a:spcBef>
                        <a:defRPr>
                          <a:solidFill>
                            <a:schemeClr val="tx1"/>
                          </a:solidFill>
                          <a:latin typeface="Times"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Times"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Times"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Times"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Times"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66"/>
                          </a:solidFill>
                          <a:effectLst/>
                          <a:latin typeface="Arial" charset="0"/>
                          <a:ea typeface="ＭＳ Ｐゴシック" charset="-128"/>
                        </a:rPr>
                        <a:t>Acreage needed at 1950’s rate</a:t>
                      </a:r>
                    </a:p>
                  </a:txBody>
                  <a:tcPr marL="102879" marR="102879"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6D6F5"/>
                    </a:solidFill>
                  </a:tcPr>
                </a:tc>
                <a:tc>
                  <a:txBody>
                    <a:bodyPr/>
                    <a:lstStyle>
                      <a:lvl1pPr defTabSz="457200" eaLnBrk="0" hangingPunct="0">
                        <a:spcBef>
                          <a:spcPct val="20000"/>
                        </a:spcBef>
                        <a:defRPr sz="2800">
                          <a:solidFill>
                            <a:schemeClr val="tx1"/>
                          </a:solidFill>
                          <a:latin typeface="Times" charset="0"/>
                          <a:ea typeface="ＭＳ Ｐゴシック" charset="-128"/>
                        </a:defRPr>
                      </a:lvl1pPr>
                      <a:lvl2pPr marL="742950" indent="-285750" defTabSz="457200" eaLnBrk="0" hangingPunct="0">
                        <a:spcBef>
                          <a:spcPct val="20000"/>
                        </a:spcBef>
                        <a:defRPr sz="2400">
                          <a:solidFill>
                            <a:schemeClr val="tx1"/>
                          </a:solidFill>
                          <a:latin typeface="Times" charset="0"/>
                          <a:ea typeface="ＭＳ Ｐゴシック" charset="-128"/>
                        </a:defRPr>
                      </a:lvl2pPr>
                      <a:lvl3pPr marL="1143000" indent="-228600" defTabSz="457200" eaLnBrk="0" hangingPunct="0">
                        <a:spcBef>
                          <a:spcPct val="20000"/>
                        </a:spcBef>
                        <a:defRPr sz="2000">
                          <a:solidFill>
                            <a:schemeClr val="tx1"/>
                          </a:solidFill>
                          <a:latin typeface="Times" charset="0"/>
                          <a:ea typeface="ＭＳ Ｐゴシック" charset="-128"/>
                        </a:defRPr>
                      </a:lvl3pPr>
                      <a:lvl4pPr marL="1600200" indent="-228600" defTabSz="457200" eaLnBrk="0" hangingPunct="0">
                        <a:spcBef>
                          <a:spcPct val="20000"/>
                        </a:spcBef>
                        <a:defRPr>
                          <a:solidFill>
                            <a:schemeClr val="tx1"/>
                          </a:solidFill>
                          <a:latin typeface="Times" charset="0"/>
                          <a:ea typeface="ＭＳ Ｐゴシック" charset="-128"/>
                        </a:defRPr>
                      </a:lvl4pPr>
                      <a:lvl5pPr marL="2057400" indent="-228600" defTabSz="457200" eaLnBrk="0" hangingPunct="0">
                        <a:spcBef>
                          <a:spcPct val="20000"/>
                        </a:spcBef>
                        <a:defRPr>
                          <a:solidFill>
                            <a:schemeClr val="tx1"/>
                          </a:solidFill>
                          <a:latin typeface="Times"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Times"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Times"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Times"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Times"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66"/>
                          </a:solidFill>
                          <a:effectLst/>
                          <a:latin typeface="Arial" charset="0"/>
                          <a:ea typeface="ＭＳ Ｐゴシック" charset="-128"/>
                        </a:rPr>
                        <a:t>Additional Resources needed</a:t>
                      </a:r>
                    </a:p>
                  </a:txBody>
                  <a:tcPr marL="102879" marR="102879"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6D6F5"/>
                    </a:solidFill>
                  </a:tcPr>
                </a:tc>
                <a:extLst>
                  <a:ext uri="{0D108BD9-81ED-4DB2-BD59-A6C34878D82A}">
                    <a16:rowId xmlns:a16="http://schemas.microsoft.com/office/drawing/2014/main" val="10000"/>
                  </a:ext>
                </a:extLst>
              </a:tr>
              <a:tr h="1066800">
                <a:tc>
                  <a:txBody>
                    <a:bodyPr/>
                    <a:lstStyle>
                      <a:lvl1pPr defTabSz="457200" eaLnBrk="0" hangingPunct="0">
                        <a:spcBef>
                          <a:spcPct val="20000"/>
                        </a:spcBef>
                        <a:defRPr sz="2800">
                          <a:solidFill>
                            <a:schemeClr val="tx1"/>
                          </a:solidFill>
                          <a:latin typeface="Times" charset="0"/>
                          <a:ea typeface="ＭＳ Ｐゴシック" charset="-128"/>
                        </a:defRPr>
                      </a:lvl1pPr>
                      <a:lvl2pPr marL="742950" indent="-285750" defTabSz="457200" eaLnBrk="0" hangingPunct="0">
                        <a:spcBef>
                          <a:spcPct val="20000"/>
                        </a:spcBef>
                        <a:defRPr sz="2400">
                          <a:solidFill>
                            <a:schemeClr val="tx1"/>
                          </a:solidFill>
                          <a:latin typeface="Times" charset="0"/>
                          <a:ea typeface="ＭＳ Ｐゴシック" charset="-128"/>
                        </a:defRPr>
                      </a:lvl2pPr>
                      <a:lvl3pPr marL="1143000" indent="-228600" defTabSz="457200" eaLnBrk="0" hangingPunct="0">
                        <a:spcBef>
                          <a:spcPct val="20000"/>
                        </a:spcBef>
                        <a:defRPr sz="2000">
                          <a:solidFill>
                            <a:schemeClr val="tx1"/>
                          </a:solidFill>
                          <a:latin typeface="Times" charset="0"/>
                          <a:ea typeface="ＭＳ Ｐゴシック" charset="-128"/>
                        </a:defRPr>
                      </a:lvl3pPr>
                      <a:lvl4pPr marL="1600200" indent="-228600" defTabSz="457200" eaLnBrk="0" hangingPunct="0">
                        <a:spcBef>
                          <a:spcPct val="20000"/>
                        </a:spcBef>
                        <a:defRPr>
                          <a:solidFill>
                            <a:schemeClr val="tx1"/>
                          </a:solidFill>
                          <a:latin typeface="Times" charset="0"/>
                          <a:ea typeface="ＭＳ Ｐゴシック" charset="-128"/>
                        </a:defRPr>
                      </a:lvl4pPr>
                      <a:lvl5pPr marL="2057400" indent="-228600" defTabSz="457200" eaLnBrk="0" hangingPunct="0">
                        <a:spcBef>
                          <a:spcPct val="20000"/>
                        </a:spcBef>
                        <a:defRPr>
                          <a:solidFill>
                            <a:schemeClr val="tx1"/>
                          </a:solidFill>
                          <a:latin typeface="Times"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Times"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Times"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Times"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Times"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66"/>
                          </a:solidFill>
                          <a:effectLst/>
                          <a:latin typeface="Arial" charset="0"/>
                          <a:ea typeface="ＭＳ Ｐゴシック" charset="-128"/>
                        </a:rPr>
                        <a:t>Soybeans</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66"/>
                        </a:solidFill>
                        <a:effectLst/>
                        <a:latin typeface="Arial" charset="0"/>
                        <a:ea typeface="ＭＳ Ｐゴシック" charset="-128"/>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66"/>
                        </a:solidFill>
                        <a:effectLst/>
                        <a:latin typeface="Arial" charset="0"/>
                        <a:ea typeface="ＭＳ Ｐゴシック" charset="-128"/>
                      </a:endParaRPr>
                    </a:p>
                  </a:txBody>
                  <a:tcPr marL="102879" marR="102879"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FF7FF"/>
                    </a:solidFill>
                  </a:tcPr>
                </a:tc>
                <a:tc>
                  <a:txBody>
                    <a:bodyPr/>
                    <a:lstStyle>
                      <a:lvl1pPr defTabSz="457200" eaLnBrk="0" hangingPunct="0">
                        <a:spcBef>
                          <a:spcPct val="20000"/>
                        </a:spcBef>
                        <a:defRPr sz="2800">
                          <a:solidFill>
                            <a:schemeClr val="tx1"/>
                          </a:solidFill>
                          <a:latin typeface="Times" charset="0"/>
                          <a:ea typeface="ＭＳ Ｐゴシック" charset="-128"/>
                        </a:defRPr>
                      </a:lvl1pPr>
                      <a:lvl2pPr marL="742950" indent="-285750" defTabSz="457200" eaLnBrk="0" hangingPunct="0">
                        <a:spcBef>
                          <a:spcPct val="20000"/>
                        </a:spcBef>
                        <a:defRPr sz="2400">
                          <a:solidFill>
                            <a:schemeClr val="tx1"/>
                          </a:solidFill>
                          <a:latin typeface="Times" charset="0"/>
                          <a:ea typeface="ＭＳ Ｐゴシック" charset="-128"/>
                        </a:defRPr>
                      </a:lvl2pPr>
                      <a:lvl3pPr marL="1143000" indent="-228600" defTabSz="457200" eaLnBrk="0" hangingPunct="0">
                        <a:spcBef>
                          <a:spcPct val="20000"/>
                        </a:spcBef>
                        <a:defRPr sz="2000">
                          <a:solidFill>
                            <a:schemeClr val="tx1"/>
                          </a:solidFill>
                          <a:latin typeface="Times" charset="0"/>
                          <a:ea typeface="ＭＳ Ｐゴシック" charset="-128"/>
                        </a:defRPr>
                      </a:lvl3pPr>
                      <a:lvl4pPr marL="1600200" indent="-228600" defTabSz="457200" eaLnBrk="0" hangingPunct="0">
                        <a:spcBef>
                          <a:spcPct val="20000"/>
                        </a:spcBef>
                        <a:defRPr>
                          <a:solidFill>
                            <a:schemeClr val="tx1"/>
                          </a:solidFill>
                          <a:latin typeface="Times" charset="0"/>
                          <a:ea typeface="ＭＳ Ｐゴシック" charset="-128"/>
                        </a:defRPr>
                      </a:lvl4pPr>
                      <a:lvl5pPr marL="2057400" indent="-228600" defTabSz="457200" eaLnBrk="0" hangingPunct="0">
                        <a:spcBef>
                          <a:spcPct val="20000"/>
                        </a:spcBef>
                        <a:defRPr>
                          <a:solidFill>
                            <a:schemeClr val="tx1"/>
                          </a:solidFill>
                          <a:latin typeface="Times"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Times"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Times"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Times"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Times"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66"/>
                          </a:solidFill>
                          <a:effectLst/>
                          <a:latin typeface="Arial" charset="0"/>
                          <a:ea typeface="ＭＳ Ｐゴシック" charset="-128"/>
                        </a:rPr>
                        <a:t>3.927.090,000 bu</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66"/>
                          </a:solidFill>
                          <a:effectLst/>
                          <a:latin typeface="Arial" charset="0"/>
                          <a:ea typeface="ＭＳ Ｐゴシック" charset="-128"/>
                        </a:rPr>
                        <a:t>235,562,540,000 lb</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66"/>
                        </a:solidFill>
                        <a:effectLst/>
                        <a:latin typeface="Arial" charset="0"/>
                        <a:ea typeface="ＭＳ Ｐゴシック" charset="-128"/>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66"/>
                        </a:solidFill>
                        <a:effectLst/>
                        <a:latin typeface="Arial" charset="0"/>
                        <a:ea typeface="ＭＳ Ｐゴシック" charset="-128"/>
                      </a:endParaRPr>
                    </a:p>
                  </a:txBody>
                  <a:tcPr marL="102879" marR="102879"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FF7FF"/>
                    </a:solidFill>
                  </a:tcPr>
                </a:tc>
                <a:tc>
                  <a:txBody>
                    <a:bodyPr/>
                    <a:lstStyle>
                      <a:lvl1pPr defTabSz="457200" eaLnBrk="0" hangingPunct="0">
                        <a:spcBef>
                          <a:spcPct val="20000"/>
                        </a:spcBef>
                        <a:defRPr sz="2800">
                          <a:solidFill>
                            <a:schemeClr val="tx1"/>
                          </a:solidFill>
                          <a:latin typeface="Times" charset="0"/>
                          <a:ea typeface="ＭＳ Ｐゴシック" charset="-128"/>
                        </a:defRPr>
                      </a:lvl1pPr>
                      <a:lvl2pPr marL="742950" indent="-285750" defTabSz="457200" eaLnBrk="0" hangingPunct="0">
                        <a:spcBef>
                          <a:spcPct val="20000"/>
                        </a:spcBef>
                        <a:defRPr sz="2400">
                          <a:solidFill>
                            <a:schemeClr val="tx1"/>
                          </a:solidFill>
                          <a:latin typeface="Times" charset="0"/>
                          <a:ea typeface="ＭＳ Ｐゴシック" charset="-128"/>
                        </a:defRPr>
                      </a:lvl2pPr>
                      <a:lvl3pPr marL="1143000" indent="-228600" defTabSz="457200" eaLnBrk="0" hangingPunct="0">
                        <a:spcBef>
                          <a:spcPct val="20000"/>
                        </a:spcBef>
                        <a:defRPr sz="2000">
                          <a:solidFill>
                            <a:schemeClr val="tx1"/>
                          </a:solidFill>
                          <a:latin typeface="Times" charset="0"/>
                          <a:ea typeface="ＭＳ Ｐゴシック" charset="-128"/>
                        </a:defRPr>
                      </a:lvl3pPr>
                      <a:lvl4pPr marL="1600200" indent="-228600" defTabSz="457200" eaLnBrk="0" hangingPunct="0">
                        <a:spcBef>
                          <a:spcPct val="20000"/>
                        </a:spcBef>
                        <a:defRPr>
                          <a:solidFill>
                            <a:schemeClr val="tx1"/>
                          </a:solidFill>
                          <a:latin typeface="Times" charset="0"/>
                          <a:ea typeface="ＭＳ Ｐゴシック" charset="-128"/>
                        </a:defRPr>
                      </a:lvl4pPr>
                      <a:lvl5pPr marL="2057400" indent="-228600" defTabSz="457200" eaLnBrk="0" hangingPunct="0">
                        <a:spcBef>
                          <a:spcPct val="20000"/>
                        </a:spcBef>
                        <a:defRPr>
                          <a:solidFill>
                            <a:schemeClr val="tx1"/>
                          </a:solidFill>
                          <a:latin typeface="Times"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Times"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Times"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Times"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Times"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66"/>
                          </a:solidFill>
                          <a:effectLst/>
                          <a:latin typeface="Arial" charset="0"/>
                          <a:ea typeface="ＭＳ Ｐゴシック" charset="-128"/>
                        </a:rPr>
                        <a:t>82,591,000 acres</a:t>
                      </a:r>
                    </a:p>
                  </a:txBody>
                  <a:tcPr marL="102879" marR="102879"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FF7FF"/>
                    </a:solidFill>
                  </a:tcPr>
                </a:tc>
                <a:tc>
                  <a:txBody>
                    <a:bodyPr/>
                    <a:lstStyle>
                      <a:lvl1pPr defTabSz="457200" eaLnBrk="0" hangingPunct="0">
                        <a:spcBef>
                          <a:spcPct val="20000"/>
                        </a:spcBef>
                        <a:defRPr sz="2800">
                          <a:solidFill>
                            <a:schemeClr val="tx1"/>
                          </a:solidFill>
                          <a:latin typeface="Times" charset="0"/>
                          <a:ea typeface="ＭＳ Ｐゴシック" charset="-128"/>
                        </a:defRPr>
                      </a:lvl1pPr>
                      <a:lvl2pPr marL="742950" indent="-285750" defTabSz="457200" eaLnBrk="0" hangingPunct="0">
                        <a:spcBef>
                          <a:spcPct val="20000"/>
                        </a:spcBef>
                        <a:defRPr sz="2400">
                          <a:solidFill>
                            <a:schemeClr val="tx1"/>
                          </a:solidFill>
                          <a:latin typeface="Times" charset="0"/>
                          <a:ea typeface="ＭＳ Ｐゴシック" charset="-128"/>
                        </a:defRPr>
                      </a:lvl2pPr>
                      <a:lvl3pPr marL="1143000" indent="-228600" defTabSz="457200" eaLnBrk="0" hangingPunct="0">
                        <a:spcBef>
                          <a:spcPct val="20000"/>
                        </a:spcBef>
                        <a:defRPr sz="2000">
                          <a:solidFill>
                            <a:schemeClr val="tx1"/>
                          </a:solidFill>
                          <a:latin typeface="Times" charset="0"/>
                          <a:ea typeface="ＭＳ Ｐゴシック" charset="-128"/>
                        </a:defRPr>
                      </a:lvl3pPr>
                      <a:lvl4pPr marL="1600200" indent="-228600" defTabSz="457200" eaLnBrk="0" hangingPunct="0">
                        <a:spcBef>
                          <a:spcPct val="20000"/>
                        </a:spcBef>
                        <a:defRPr>
                          <a:solidFill>
                            <a:schemeClr val="tx1"/>
                          </a:solidFill>
                          <a:latin typeface="Times" charset="0"/>
                          <a:ea typeface="ＭＳ Ｐゴシック" charset="-128"/>
                        </a:defRPr>
                      </a:lvl4pPr>
                      <a:lvl5pPr marL="2057400" indent="-228600" defTabSz="457200" eaLnBrk="0" hangingPunct="0">
                        <a:spcBef>
                          <a:spcPct val="20000"/>
                        </a:spcBef>
                        <a:defRPr>
                          <a:solidFill>
                            <a:schemeClr val="tx1"/>
                          </a:solidFill>
                          <a:latin typeface="Times"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Times"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Times"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Times"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Times"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66"/>
                          </a:solidFill>
                          <a:effectLst/>
                          <a:latin typeface="Arial" charset="0"/>
                          <a:ea typeface="ＭＳ Ｐゴシック" charset="-128"/>
                        </a:rPr>
                        <a:t>180,971,889 acres</a:t>
                      </a:r>
                    </a:p>
                  </a:txBody>
                  <a:tcPr marL="102879" marR="102879"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FF7FF"/>
                    </a:solidFill>
                  </a:tcPr>
                </a:tc>
                <a:tc>
                  <a:txBody>
                    <a:bodyPr/>
                    <a:lstStyle>
                      <a:lvl1pPr defTabSz="457200" eaLnBrk="0" hangingPunct="0">
                        <a:spcBef>
                          <a:spcPct val="20000"/>
                        </a:spcBef>
                        <a:defRPr sz="2800">
                          <a:solidFill>
                            <a:schemeClr val="tx1"/>
                          </a:solidFill>
                          <a:latin typeface="Times" charset="0"/>
                          <a:ea typeface="ＭＳ Ｐゴシック" charset="-128"/>
                        </a:defRPr>
                      </a:lvl1pPr>
                      <a:lvl2pPr marL="742950" indent="-285750" defTabSz="457200" eaLnBrk="0" hangingPunct="0">
                        <a:spcBef>
                          <a:spcPct val="20000"/>
                        </a:spcBef>
                        <a:defRPr sz="2400">
                          <a:solidFill>
                            <a:schemeClr val="tx1"/>
                          </a:solidFill>
                          <a:latin typeface="Times" charset="0"/>
                          <a:ea typeface="ＭＳ Ｐゴシック" charset="-128"/>
                        </a:defRPr>
                      </a:lvl2pPr>
                      <a:lvl3pPr marL="1143000" indent="-228600" defTabSz="457200" eaLnBrk="0" hangingPunct="0">
                        <a:spcBef>
                          <a:spcPct val="20000"/>
                        </a:spcBef>
                        <a:defRPr sz="2000">
                          <a:solidFill>
                            <a:schemeClr val="tx1"/>
                          </a:solidFill>
                          <a:latin typeface="Times" charset="0"/>
                          <a:ea typeface="ＭＳ Ｐゴシック" charset="-128"/>
                        </a:defRPr>
                      </a:lvl3pPr>
                      <a:lvl4pPr marL="1600200" indent="-228600" defTabSz="457200" eaLnBrk="0" hangingPunct="0">
                        <a:spcBef>
                          <a:spcPct val="20000"/>
                        </a:spcBef>
                        <a:defRPr>
                          <a:solidFill>
                            <a:schemeClr val="tx1"/>
                          </a:solidFill>
                          <a:latin typeface="Times" charset="0"/>
                          <a:ea typeface="ＭＳ Ｐゴシック" charset="-128"/>
                        </a:defRPr>
                      </a:lvl4pPr>
                      <a:lvl5pPr marL="2057400" indent="-228600" defTabSz="457200" eaLnBrk="0" hangingPunct="0">
                        <a:spcBef>
                          <a:spcPct val="20000"/>
                        </a:spcBef>
                        <a:defRPr>
                          <a:solidFill>
                            <a:schemeClr val="tx1"/>
                          </a:solidFill>
                          <a:latin typeface="Times"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Times"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Times"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Times"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Times"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66"/>
                          </a:solidFill>
                          <a:effectLst/>
                          <a:latin typeface="Arial" charset="0"/>
                          <a:ea typeface="ＭＳ Ｐゴシック" charset="-128"/>
                        </a:rPr>
                        <a:t>~98 million acres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66"/>
                          </a:solidFill>
                          <a:effectLst/>
                          <a:latin typeface="Arial" charset="0"/>
                          <a:ea typeface="ＭＳ Ｐゴシック" charset="-128"/>
                        </a:rPr>
                        <a:t>(= size CA)</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66"/>
                        </a:solidFill>
                        <a:effectLst/>
                        <a:latin typeface="Arial" charset="0"/>
                        <a:ea typeface="ＭＳ Ｐゴシック" charset="-128"/>
                      </a:endParaRPr>
                    </a:p>
                  </a:txBody>
                  <a:tcPr marL="102879" marR="102879"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FF7FF"/>
                    </a:solidFill>
                  </a:tcPr>
                </a:tc>
                <a:extLst>
                  <a:ext uri="{0D108BD9-81ED-4DB2-BD59-A6C34878D82A}">
                    <a16:rowId xmlns:a16="http://schemas.microsoft.com/office/drawing/2014/main" val="10001"/>
                  </a:ext>
                </a:extLst>
              </a:tr>
              <a:tr h="914400">
                <a:tc>
                  <a:txBody>
                    <a:bodyPr/>
                    <a:lstStyle>
                      <a:lvl1pPr defTabSz="457200" eaLnBrk="0" hangingPunct="0">
                        <a:spcBef>
                          <a:spcPct val="20000"/>
                        </a:spcBef>
                        <a:defRPr sz="2800">
                          <a:solidFill>
                            <a:schemeClr val="tx1"/>
                          </a:solidFill>
                          <a:latin typeface="Times" charset="0"/>
                          <a:ea typeface="ＭＳ Ｐゴシック" charset="-128"/>
                        </a:defRPr>
                      </a:lvl1pPr>
                      <a:lvl2pPr marL="742950" indent="-285750" defTabSz="457200" eaLnBrk="0" hangingPunct="0">
                        <a:spcBef>
                          <a:spcPct val="20000"/>
                        </a:spcBef>
                        <a:defRPr sz="2400">
                          <a:solidFill>
                            <a:schemeClr val="tx1"/>
                          </a:solidFill>
                          <a:latin typeface="Times" charset="0"/>
                          <a:ea typeface="ＭＳ Ｐゴシック" charset="-128"/>
                        </a:defRPr>
                      </a:lvl2pPr>
                      <a:lvl3pPr marL="1143000" indent="-228600" defTabSz="457200" eaLnBrk="0" hangingPunct="0">
                        <a:spcBef>
                          <a:spcPct val="20000"/>
                        </a:spcBef>
                        <a:defRPr sz="2000">
                          <a:solidFill>
                            <a:schemeClr val="tx1"/>
                          </a:solidFill>
                          <a:latin typeface="Times" charset="0"/>
                          <a:ea typeface="ＭＳ Ｐゴシック" charset="-128"/>
                        </a:defRPr>
                      </a:lvl3pPr>
                      <a:lvl4pPr marL="1600200" indent="-228600" defTabSz="457200" eaLnBrk="0" hangingPunct="0">
                        <a:spcBef>
                          <a:spcPct val="20000"/>
                        </a:spcBef>
                        <a:defRPr>
                          <a:solidFill>
                            <a:schemeClr val="tx1"/>
                          </a:solidFill>
                          <a:latin typeface="Times" charset="0"/>
                          <a:ea typeface="ＭＳ Ｐゴシック" charset="-128"/>
                        </a:defRPr>
                      </a:lvl4pPr>
                      <a:lvl5pPr marL="2057400" indent="-228600" defTabSz="457200" eaLnBrk="0" hangingPunct="0">
                        <a:spcBef>
                          <a:spcPct val="20000"/>
                        </a:spcBef>
                        <a:defRPr>
                          <a:solidFill>
                            <a:schemeClr val="tx1"/>
                          </a:solidFill>
                          <a:latin typeface="Times"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Times"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Times"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Times"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Times"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66"/>
                          </a:solidFill>
                          <a:effectLst/>
                          <a:latin typeface="Arial" charset="0"/>
                          <a:ea typeface="ＭＳ Ｐゴシック" charset="-128"/>
                        </a:rPr>
                        <a:t>Corn</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66"/>
                        </a:solidFill>
                        <a:effectLst/>
                        <a:latin typeface="Arial" charset="0"/>
                        <a:ea typeface="ＭＳ Ｐゴシック" charset="-128"/>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66"/>
                        </a:solidFill>
                        <a:effectLst/>
                        <a:latin typeface="Arial" charset="0"/>
                        <a:ea typeface="ＭＳ Ｐゴシック" charset="-128"/>
                      </a:endParaRPr>
                    </a:p>
                  </a:txBody>
                  <a:tcPr marL="102879" marR="102879"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FF7FF"/>
                    </a:solidFill>
                  </a:tcPr>
                </a:tc>
                <a:tc>
                  <a:txBody>
                    <a:bodyPr/>
                    <a:lstStyle>
                      <a:lvl1pPr defTabSz="457200" eaLnBrk="0" hangingPunct="0">
                        <a:spcBef>
                          <a:spcPct val="20000"/>
                        </a:spcBef>
                        <a:defRPr sz="2800">
                          <a:solidFill>
                            <a:schemeClr val="tx1"/>
                          </a:solidFill>
                          <a:latin typeface="Times" charset="0"/>
                          <a:ea typeface="ＭＳ Ｐゴシック" charset="-128"/>
                        </a:defRPr>
                      </a:lvl1pPr>
                      <a:lvl2pPr marL="742950" indent="-285750" defTabSz="457200" eaLnBrk="0" hangingPunct="0">
                        <a:spcBef>
                          <a:spcPct val="20000"/>
                        </a:spcBef>
                        <a:defRPr sz="2400">
                          <a:solidFill>
                            <a:schemeClr val="tx1"/>
                          </a:solidFill>
                          <a:latin typeface="Times" charset="0"/>
                          <a:ea typeface="ＭＳ Ｐゴシック" charset="-128"/>
                        </a:defRPr>
                      </a:lvl2pPr>
                      <a:lvl3pPr marL="1143000" indent="-228600" defTabSz="457200" eaLnBrk="0" hangingPunct="0">
                        <a:spcBef>
                          <a:spcPct val="20000"/>
                        </a:spcBef>
                        <a:defRPr sz="2000">
                          <a:solidFill>
                            <a:schemeClr val="tx1"/>
                          </a:solidFill>
                          <a:latin typeface="Times" charset="0"/>
                          <a:ea typeface="ＭＳ Ｐゴシック" charset="-128"/>
                        </a:defRPr>
                      </a:lvl3pPr>
                      <a:lvl4pPr marL="1600200" indent="-228600" defTabSz="457200" eaLnBrk="0" hangingPunct="0">
                        <a:spcBef>
                          <a:spcPct val="20000"/>
                        </a:spcBef>
                        <a:defRPr>
                          <a:solidFill>
                            <a:schemeClr val="tx1"/>
                          </a:solidFill>
                          <a:latin typeface="Times" charset="0"/>
                          <a:ea typeface="ＭＳ Ｐゴシック" charset="-128"/>
                        </a:defRPr>
                      </a:lvl4pPr>
                      <a:lvl5pPr marL="2057400" indent="-228600" defTabSz="457200" eaLnBrk="0" hangingPunct="0">
                        <a:spcBef>
                          <a:spcPct val="20000"/>
                        </a:spcBef>
                        <a:defRPr>
                          <a:solidFill>
                            <a:schemeClr val="tx1"/>
                          </a:solidFill>
                          <a:latin typeface="Times"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Times"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Times"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Times"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Times"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66"/>
                          </a:solidFill>
                          <a:effectLst/>
                          <a:latin typeface="Arial" charset="0"/>
                          <a:ea typeface="ＭＳ Ｐゴシック" charset="-128"/>
                        </a:rPr>
                        <a:t>14,215,532,000 bu</a:t>
                      </a:r>
                    </a:p>
                  </a:txBody>
                  <a:tcPr marL="102879" marR="102879"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FF7FF"/>
                    </a:solidFill>
                  </a:tcPr>
                </a:tc>
                <a:tc>
                  <a:txBody>
                    <a:bodyPr/>
                    <a:lstStyle>
                      <a:lvl1pPr defTabSz="457200" eaLnBrk="0" hangingPunct="0">
                        <a:spcBef>
                          <a:spcPct val="20000"/>
                        </a:spcBef>
                        <a:defRPr sz="2800">
                          <a:solidFill>
                            <a:schemeClr val="tx1"/>
                          </a:solidFill>
                          <a:latin typeface="Times" charset="0"/>
                          <a:ea typeface="ＭＳ Ｐゴシック" charset="-128"/>
                        </a:defRPr>
                      </a:lvl1pPr>
                      <a:lvl2pPr marL="742950" indent="-285750" defTabSz="457200" eaLnBrk="0" hangingPunct="0">
                        <a:spcBef>
                          <a:spcPct val="20000"/>
                        </a:spcBef>
                        <a:defRPr sz="2400">
                          <a:solidFill>
                            <a:schemeClr val="tx1"/>
                          </a:solidFill>
                          <a:latin typeface="Times" charset="0"/>
                          <a:ea typeface="ＭＳ Ｐゴシック" charset="-128"/>
                        </a:defRPr>
                      </a:lvl2pPr>
                      <a:lvl3pPr marL="1143000" indent="-228600" defTabSz="457200" eaLnBrk="0" hangingPunct="0">
                        <a:spcBef>
                          <a:spcPct val="20000"/>
                        </a:spcBef>
                        <a:defRPr sz="2000">
                          <a:solidFill>
                            <a:schemeClr val="tx1"/>
                          </a:solidFill>
                          <a:latin typeface="Times" charset="0"/>
                          <a:ea typeface="ＭＳ Ｐゴシック" charset="-128"/>
                        </a:defRPr>
                      </a:lvl3pPr>
                      <a:lvl4pPr marL="1600200" indent="-228600" defTabSz="457200" eaLnBrk="0" hangingPunct="0">
                        <a:spcBef>
                          <a:spcPct val="20000"/>
                        </a:spcBef>
                        <a:defRPr>
                          <a:solidFill>
                            <a:schemeClr val="tx1"/>
                          </a:solidFill>
                          <a:latin typeface="Times" charset="0"/>
                          <a:ea typeface="ＭＳ Ｐゴシック" charset="-128"/>
                        </a:defRPr>
                      </a:lvl4pPr>
                      <a:lvl5pPr marL="2057400" indent="-228600" defTabSz="457200" eaLnBrk="0" hangingPunct="0">
                        <a:spcBef>
                          <a:spcPct val="20000"/>
                        </a:spcBef>
                        <a:defRPr>
                          <a:solidFill>
                            <a:schemeClr val="tx1"/>
                          </a:solidFill>
                          <a:latin typeface="Times"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Times"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Times"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Times"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Times"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66"/>
                          </a:solidFill>
                          <a:effectLst/>
                          <a:latin typeface="Arial" charset="0"/>
                          <a:ea typeface="ＭＳ Ｐゴシック" charset="-128"/>
                        </a:rPr>
                        <a:t>83,136,000 acres</a:t>
                      </a:r>
                    </a:p>
                  </a:txBody>
                  <a:tcPr marL="102879" marR="102879"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FF7FF"/>
                    </a:solidFill>
                  </a:tcPr>
                </a:tc>
                <a:tc>
                  <a:txBody>
                    <a:bodyPr/>
                    <a:lstStyle>
                      <a:lvl1pPr defTabSz="457200" eaLnBrk="0" hangingPunct="0">
                        <a:spcBef>
                          <a:spcPct val="20000"/>
                        </a:spcBef>
                        <a:defRPr sz="2800">
                          <a:solidFill>
                            <a:schemeClr val="tx1"/>
                          </a:solidFill>
                          <a:latin typeface="Times" charset="0"/>
                          <a:ea typeface="ＭＳ Ｐゴシック" charset="-128"/>
                        </a:defRPr>
                      </a:lvl1pPr>
                      <a:lvl2pPr marL="742950" indent="-285750" defTabSz="457200" eaLnBrk="0" hangingPunct="0">
                        <a:spcBef>
                          <a:spcPct val="20000"/>
                        </a:spcBef>
                        <a:defRPr sz="2400">
                          <a:solidFill>
                            <a:schemeClr val="tx1"/>
                          </a:solidFill>
                          <a:latin typeface="Times" charset="0"/>
                          <a:ea typeface="ＭＳ Ｐゴシック" charset="-128"/>
                        </a:defRPr>
                      </a:lvl2pPr>
                      <a:lvl3pPr marL="1143000" indent="-228600" defTabSz="457200" eaLnBrk="0" hangingPunct="0">
                        <a:spcBef>
                          <a:spcPct val="20000"/>
                        </a:spcBef>
                        <a:defRPr sz="2000">
                          <a:solidFill>
                            <a:schemeClr val="tx1"/>
                          </a:solidFill>
                          <a:latin typeface="Times" charset="0"/>
                          <a:ea typeface="ＭＳ Ｐゴシック" charset="-128"/>
                        </a:defRPr>
                      </a:lvl3pPr>
                      <a:lvl4pPr marL="1600200" indent="-228600" defTabSz="457200" eaLnBrk="0" hangingPunct="0">
                        <a:spcBef>
                          <a:spcPct val="20000"/>
                        </a:spcBef>
                        <a:defRPr>
                          <a:solidFill>
                            <a:schemeClr val="tx1"/>
                          </a:solidFill>
                          <a:latin typeface="Times" charset="0"/>
                          <a:ea typeface="ＭＳ Ｐゴシック" charset="-128"/>
                        </a:defRPr>
                      </a:lvl4pPr>
                      <a:lvl5pPr marL="2057400" indent="-228600" defTabSz="457200" eaLnBrk="0" hangingPunct="0">
                        <a:spcBef>
                          <a:spcPct val="20000"/>
                        </a:spcBef>
                        <a:defRPr>
                          <a:solidFill>
                            <a:schemeClr val="tx1"/>
                          </a:solidFill>
                          <a:latin typeface="Times"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Times"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Times"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Times"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Times"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66"/>
                          </a:solidFill>
                          <a:effectLst/>
                          <a:latin typeface="Arial" charset="0"/>
                          <a:ea typeface="ＭＳ Ｐゴシック" charset="-128"/>
                        </a:rPr>
                        <a:t>372,134,346 acres</a:t>
                      </a:r>
                    </a:p>
                  </a:txBody>
                  <a:tcPr marL="102879" marR="102879"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FF7FF"/>
                    </a:solidFill>
                  </a:tcPr>
                </a:tc>
                <a:tc>
                  <a:txBody>
                    <a:bodyPr/>
                    <a:lstStyle>
                      <a:lvl1pPr defTabSz="457200" eaLnBrk="0" hangingPunct="0">
                        <a:spcBef>
                          <a:spcPct val="20000"/>
                        </a:spcBef>
                        <a:defRPr sz="2800">
                          <a:solidFill>
                            <a:schemeClr val="tx1"/>
                          </a:solidFill>
                          <a:latin typeface="Times" charset="0"/>
                          <a:ea typeface="ＭＳ Ｐゴシック" charset="-128"/>
                        </a:defRPr>
                      </a:lvl1pPr>
                      <a:lvl2pPr marL="742950" indent="-285750" defTabSz="457200" eaLnBrk="0" hangingPunct="0">
                        <a:spcBef>
                          <a:spcPct val="20000"/>
                        </a:spcBef>
                        <a:defRPr sz="2400">
                          <a:solidFill>
                            <a:schemeClr val="tx1"/>
                          </a:solidFill>
                          <a:latin typeface="Times" charset="0"/>
                          <a:ea typeface="ＭＳ Ｐゴシック" charset="-128"/>
                        </a:defRPr>
                      </a:lvl2pPr>
                      <a:lvl3pPr marL="1143000" indent="-228600" defTabSz="457200" eaLnBrk="0" hangingPunct="0">
                        <a:spcBef>
                          <a:spcPct val="20000"/>
                        </a:spcBef>
                        <a:defRPr sz="2000">
                          <a:solidFill>
                            <a:schemeClr val="tx1"/>
                          </a:solidFill>
                          <a:latin typeface="Times" charset="0"/>
                          <a:ea typeface="ＭＳ Ｐゴシック" charset="-128"/>
                        </a:defRPr>
                      </a:lvl3pPr>
                      <a:lvl4pPr marL="1600200" indent="-228600" defTabSz="457200" eaLnBrk="0" hangingPunct="0">
                        <a:spcBef>
                          <a:spcPct val="20000"/>
                        </a:spcBef>
                        <a:defRPr>
                          <a:solidFill>
                            <a:schemeClr val="tx1"/>
                          </a:solidFill>
                          <a:latin typeface="Times" charset="0"/>
                          <a:ea typeface="ＭＳ Ｐゴシック" charset="-128"/>
                        </a:defRPr>
                      </a:lvl4pPr>
                      <a:lvl5pPr marL="2057400" indent="-228600" defTabSz="457200" eaLnBrk="0" hangingPunct="0">
                        <a:spcBef>
                          <a:spcPct val="20000"/>
                        </a:spcBef>
                        <a:defRPr>
                          <a:solidFill>
                            <a:schemeClr val="tx1"/>
                          </a:solidFill>
                          <a:latin typeface="Times"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Times"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Times"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Times"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Times"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66"/>
                          </a:solidFill>
                          <a:effectLst/>
                          <a:latin typeface="Arial" charset="0"/>
                          <a:ea typeface="ＭＳ Ｐゴシック" charset="-128"/>
                        </a:rPr>
                        <a:t>~289 million acres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66"/>
                          </a:solidFill>
                          <a:effectLst/>
                          <a:latin typeface="Arial" charset="0"/>
                          <a:ea typeface="ＭＳ Ｐゴシック" charset="-128"/>
                        </a:rPr>
                        <a:t>(= 3X size CA) </a:t>
                      </a:r>
                    </a:p>
                  </a:txBody>
                  <a:tcPr marL="102879" marR="102879"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FF7FF"/>
                    </a:solidFill>
                  </a:tcPr>
                </a:tc>
                <a:extLst>
                  <a:ext uri="{0D108BD9-81ED-4DB2-BD59-A6C34878D82A}">
                    <a16:rowId xmlns:a16="http://schemas.microsoft.com/office/drawing/2014/main" val="10002"/>
                  </a:ext>
                </a:extLst>
              </a:tr>
              <a:tr h="1463675">
                <a:tc>
                  <a:txBody>
                    <a:bodyPr/>
                    <a:lstStyle>
                      <a:lvl1pPr defTabSz="457200" eaLnBrk="0" hangingPunct="0">
                        <a:spcBef>
                          <a:spcPct val="20000"/>
                        </a:spcBef>
                        <a:defRPr sz="2800">
                          <a:solidFill>
                            <a:schemeClr val="tx1"/>
                          </a:solidFill>
                          <a:latin typeface="Times" charset="0"/>
                          <a:ea typeface="ＭＳ Ｐゴシック" charset="-128"/>
                        </a:defRPr>
                      </a:lvl1pPr>
                      <a:lvl2pPr marL="742950" indent="-285750" defTabSz="457200" eaLnBrk="0" hangingPunct="0">
                        <a:spcBef>
                          <a:spcPct val="20000"/>
                        </a:spcBef>
                        <a:defRPr sz="2400">
                          <a:solidFill>
                            <a:schemeClr val="tx1"/>
                          </a:solidFill>
                          <a:latin typeface="Times" charset="0"/>
                          <a:ea typeface="ＭＳ Ｐゴシック" charset="-128"/>
                        </a:defRPr>
                      </a:lvl2pPr>
                      <a:lvl3pPr marL="1143000" indent="-228600" defTabSz="457200" eaLnBrk="0" hangingPunct="0">
                        <a:spcBef>
                          <a:spcPct val="20000"/>
                        </a:spcBef>
                        <a:defRPr sz="2000">
                          <a:solidFill>
                            <a:schemeClr val="tx1"/>
                          </a:solidFill>
                          <a:latin typeface="Times" charset="0"/>
                          <a:ea typeface="ＭＳ Ｐゴシック" charset="-128"/>
                        </a:defRPr>
                      </a:lvl3pPr>
                      <a:lvl4pPr marL="1600200" indent="-228600" defTabSz="457200" eaLnBrk="0" hangingPunct="0">
                        <a:spcBef>
                          <a:spcPct val="20000"/>
                        </a:spcBef>
                        <a:defRPr>
                          <a:solidFill>
                            <a:schemeClr val="tx1"/>
                          </a:solidFill>
                          <a:latin typeface="Times" charset="0"/>
                          <a:ea typeface="ＭＳ Ｐゴシック" charset="-128"/>
                        </a:defRPr>
                      </a:lvl4pPr>
                      <a:lvl5pPr marL="2057400" indent="-228600" defTabSz="457200" eaLnBrk="0" hangingPunct="0">
                        <a:spcBef>
                          <a:spcPct val="20000"/>
                        </a:spcBef>
                        <a:defRPr>
                          <a:solidFill>
                            <a:schemeClr val="tx1"/>
                          </a:solidFill>
                          <a:latin typeface="Times"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Times"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Times"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Times"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Times"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66"/>
                          </a:solidFill>
                          <a:effectLst/>
                          <a:latin typeface="Arial" charset="0"/>
                          <a:ea typeface="ＭＳ Ｐゴシック" charset="-128"/>
                        </a:rPr>
                        <a:t>Broiler Chickens</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66"/>
                        </a:solidFill>
                        <a:effectLst/>
                        <a:latin typeface="Arial" charset="0"/>
                        <a:ea typeface="ＭＳ Ｐゴシック" charset="-128"/>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66"/>
                        </a:solidFill>
                        <a:effectLst/>
                        <a:latin typeface="Arial" charset="0"/>
                        <a:ea typeface="ＭＳ Ｐゴシック" charset="-128"/>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66"/>
                        </a:solidFill>
                        <a:effectLst/>
                        <a:latin typeface="Arial" charset="0"/>
                        <a:ea typeface="ＭＳ Ｐゴシック" charset="-128"/>
                      </a:endParaRPr>
                    </a:p>
                  </a:txBody>
                  <a:tcPr marL="102879" marR="102879"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FF7FF"/>
                    </a:solidFill>
                  </a:tcPr>
                </a:tc>
                <a:tc>
                  <a:txBody>
                    <a:bodyPr/>
                    <a:lstStyle>
                      <a:lvl1pPr defTabSz="457200" eaLnBrk="0" hangingPunct="0">
                        <a:spcBef>
                          <a:spcPct val="20000"/>
                        </a:spcBef>
                        <a:defRPr sz="2800">
                          <a:solidFill>
                            <a:schemeClr val="tx1"/>
                          </a:solidFill>
                          <a:latin typeface="Times" charset="0"/>
                          <a:ea typeface="ＭＳ Ｐゴシック" charset="-128"/>
                        </a:defRPr>
                      </a:lvl1pPr>
                      <a:lvl2pPr marL="742950" indent="-285750" defTabSz="457200" eaLnBrk="0" hangingPunct="0">
                        <a:spcBef>
                          <a:spcPct val="20000"/>
                        </a:spcBef>
                        <a:defRPr sz="2400">
                          <a:solidFill>
                            <a:schemeClr val="tx1"/>
                          </a:solidFill>
                          <a:latin typeface="Times" charset="0"/>
                          <a:ea typeface="ＭＳ Ｐゴシック" charset="-128"/>
                        </a:defRPr>
                      </a:lvl2pPr>
                      <a:lvl3pPr marL="1143000" indent="-228600" defTabSz="457200" eaLnBrk="0" hangingPunct="0">
                        <a:spcBef>
                          <a:spcPct val="20000"/>
                        </a:spcBef>
                        <a:defRPr sz="2000">
                          <a:solidFill>
                            <a:schemeClr val="tx1"/>
                          </a:solidFill>
                          <a:latin typeface="Times" charset="0"/>
                          <a:ea typeface="ＭＳ Ｐゴシック" charset="-128"/>
                        </a:defRPr>
                      </a:lvl3pPr>
                      <a:lvl4pPr marL="1600200" indent="-228600" defTabSz="457200" eaLnBrk="0" hangingPunct="0">
                        <a:spcBef>
                          <a:spcPct val="20000"/>
                        </a:spcBef>
                        <a:defRPr>
                          <a:solidFill>
                            <a:schemeClr val="tx1"/>
                          </a:solidFill>
                          <a:latin typeface="Times" charset="0"/>
                          <a:ea typeface="ＭＳ Ｐゴシック" charset="-128"/>
                        </a:defRPr>
                      </a:lvl4pPr>
                      <a:lvl5pPr marL="2057400" indent="-228600" defTabSz="457200" eaLnBrk="0" hangingPunct="0">
                        <a:spcBef>
                          <a:spcPct val="20000"/>
                        </a:spcBef>
                        <a:defRPr>
                          <a:solidFill>
                            <a:schemeClr val="tx1"/>
                          </a:solidFill>
                          <a:latin typeface="Times"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Times"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Times"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Times"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Times"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66"/>
                          </a:solidFill>
                          <a:effectLst/>
                          <a:latin typeface="Arial" charset="0"/>
                          <a:ea typeface="ＭＳ Ｐゴシック" charset="-128"/>
                        </a:rPr>
                        <a:t>51,373,100,000 lbs</a:t>
                      </a:r>
                    </a:p>
                  </a:txBody>
                  <a:tcPr marL="102879" marR="102879"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FF7FF"/>
                    </a:solidFill>
                  </a:tcPr>
                </a:tc>
                <a:tc>
                  <a:txBody>
                    <a:bodyPr/>
                    <a:lstStyle>
                      <a:lvl1pPr defTabSz="457200" eaLnBrk="0" hangingPunct="0">
                        <a:spcBef>
                          <a:spcPct val="20000"/>
                        </a:spcBef>
                        <a:defRPr sz="2800">
                          <a:solidFill>
                            <a:schemeClr val="tx1"/>
                          </a:solidFill>
                          <a:latin typeface="Times" charset="0"/>
                          <a:ea typeface="ＭＳ Ｐゴシック" charset="-128"/>
                        </a:defRPr>
                      </a:lvl1pPr>
                      <a:lvl2pPr marL="742950" indent="-285750" defTabSz="457200" eaLnBrk="0" hangingPunct="0">
                        <a:spcBef>
                          <a:spcPct val="20000"/>
                        </a:spcBef>
                        <a:defRPr sz="2400">
                          <a:solidFill>
                            <a:schemeClr val="tx1"/>
                          </a:solidFill>
                          <a:latin typeface="Times" charset="0"/>
                          <a:ea typeface="ＭＳ Ｐゴシック" charset="-128"/>
                        </a:defRPr>
                      </a:lvl2pPr>
                      <a:lvl3pPr marL="1143000" indent="-228600" defTabSz="457200" eaLnBrk="0" hangingPunct="0">
                        <a:spcBef>
                          <a:spcPct val="20000"/>
                        </a:spcBef>
                        <a:defRPr sz="2000">
                          <a:solidFill>
                            <a:schemeClr val="tx1"/>
                          </a:solidFill>
                          <a:latin typeface="Times" charset="0"/>
                          <a:ea typeface="ＭＳ Ｐゴシック" charset="-128"/>
                        </a:defRPr>
                      </a:lvl3pPr>
                      <a:lvl4pPr marL="1600200" indent="-228600" defTabSz="457200" eaLnBrk="0" hangingPunct="0">
                        <a:spcBef>
                          <a:spcPct val="20000"/>
                        </a:spcBef>
                        <a:defRPr>
                          <a:solidFill>
                            <a:schemeClr val="tx1"/>
                          </a:solidFill>
                          <a:latin typeface="Times" charset="0"/>
                          <a:ea typeface="ＭＳ Ｐゴシック" charset="-128"/>
                        </a:defRPr>
                      </a:lvl4pPr>
                      <a:lvl5pPr marL="2057400" indent="-228600" defTabSz="457200" eaLnBrk="0" hangingPunct="0">
                        <a:spcBef>
                          <a:spcPct val="20000"/>
                        </a:spcBef>
                        <a:defRPr>
                          <a:solidFill>
                            <a:schemeClr val="tx1"/>
                          </a:solidFill>
                          <a:latin typeface="Times"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Times"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Times"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Times"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Times"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66"/>
                          </a:solidFill>
                          <a:effectLst/>
                          <a:latin typeface="Arial" charset="0"/>
                          <a:ea typeface="ＭＳ Ｐゴシック" charset="-128"/>
                        </a:rPr>
                        <a:t>8,544,100,000 head</a:t>
                      </a:r>
                    </a:p>
                  </a:txBody>
                  <a:tcPr marL="102879" marR="102879"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FF7FF"/>
                    </a:solidFill>
                  </a:tcPr>
                </a:tc>
                <a:tc>
                  <a:txBody>
                    <a:bodyPr/>
                    <a:lstStyle>
                      <a:lvl1pPr defTabSz="457200" eaLnBrk="0" hangingPunct="0">
                        <a:spcBef>
                          <a:spcPct val="20000"/>
                        </a:spcBef>
                        <a:defRPr sz="2800">
                          <a:solidFill>
                            <a:schemeClr val="tx1"/>
                          </a:solidFill>
                          <a:latin typeface="Times" charset="0"/>
                          <a:ea typeface="ＭＳ Ｐゴシック" charset="-128"/>
                        </a:defRPr>
                      </a:lvl1pPr>
                      <a:lvl2pPr marL="742950" indent="-285750" defTabSz="457200" eaLnBrk="0" hangingPunct="0">
                        <a:spcBef>
                          <a:spcPct val="20000"/>
                        </a:spcBef>
                        <a:defRPr sz="2400">
                          <a:solidFill>
                            <a:schemeClr val="tx1"/>
                          </a:solidFill>
                          <a:latin typeface="Times" charset="0"/>
                          <a:ea typeface="ＭＳ Ｐゴシック" charset="-128"/>
                        </a:defRPr>
                      </a:lvl2pPr>
                      <a:lvl3pPr marL="1143000" indent="-228600" defTabSz="457200" eaLnBrk="0" hangingPunct="0">
                        <a:spcBef>
                          <a:spcPct val="20000"/>
                        </a:spcBef>
                        <a:defRPr sz="2000">
                          <a:solidFill>
                            <a:schemeClr val="tx1"/>
                          </a:solidFill>
                          <a:latin typeface="Times" charset="0"/>
                          <a:ea typeface="ＭＳ Ｐゴシック" charset="-128"/>
                        </a:defRPr>
                      </a:lvl3pPr>
                      <a:lvl4pPr marL="1600200" indent="-228600" defTabSz="457200" eaLnBrk="0" hangingPunct="0">
                        <a:spcBef>
                          <a:spcPct val="20000"/>
                        </a:spcBef>
                        <a:defRPr>
                          <a:solidFill>
                            <a:schemeClr val="tx1"/>
                          </a:solidFill>
                          <a:latin typeface="Times" charset="0"/>
                          <a:ea typeface="ＭＳ Ｐゴシック" charset="-128"/>
                        </a:defRPr>
                      </a:lvl4pPr>
                      <a:lvl5pPr marL="2057400" indent="-228600" defTabSz="457200" eaLnBrk="0" hangingPunct="0">
                        <a:spcBef>
                          <a:spcPct val="20000"/>
                        </a:spcBef>
                        <a:defRPr>
                          <a:solidFill>
                            <a:schemeClr val="tx1"/>
                          </a:solidFill>
                          <a:latin typeface="Times"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Times"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Times"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Times"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Times"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66"/>
                          </a:solidFill>
                          <a:effectLst/>
                          <a:latin typeface="Arial" charset="0"/>
                          <a:ea typeface="ＭＳ Ｐゴシック" charset="-128"/>
                        </a:rPr>
                        <a:t>16,679,545,455 head</a:t>
                      </a:r>
                    </a:p>
                  </a:txBody>
                  <a:tcPr marL="102879" marR="102879"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FF7FF"/>
                    </a:solidFill>
                  </a:tcPr>
                </a:tc>
                <a:tc>
                  <a:txBody>
                    <a:bodyPr/>
                    <a:lstStyle>
                      <a:lvl1pPr defTabSz="457200" eaLnBrk="0" hangingPunct="0">
                        <a:spcBef>
                          <a:spcPct val="20000"/>
                        </a:spcBef>
                        <a:defRPr sz="2800">
                          <a:solidFill>
                            <a:schemeClr val="tx1"/>
                          </a:solidFill>
                          <a:latin typeface="Times" charset="0"/>
                          <a:ea typeface="ＭＳ Ｐゴシック" charset="-128"/>
                        </a:defRPr>
                      </a:lvl1pPr>
                      <a:lvl2pPr marL="742950" indent="-285750" defTabSz="457200" eaLnBrk="0" hangingPunct="0">
                        <a:spcBef>
                          <a:spcPct val="20000"/>
                        </a:spcBef>
                        <a:defRPr sz="2400">
                          <a:solidFill>
                            <a:schemeClr val="tx1"/>
                          </a:solidFill>
                          <a:latin typeface="Times" charset="0"/>
                          <a:ea typeface="ＭＳ Ｐゴシック" charset="-128"/>
                        </a:defRPr>
                      </a:lvl2pPr>
                      <a:lvl3pPr marL="1143000" indent="-228600" defTabSz="457200" eaLnBrk="0" hangingPunct="0">
                        <a:spcBef>
                          <a:spcPct val="20000"/>
                        </a:spcBef>
                        <a:defRPr sz="2000">
                          <a:solidFill>
                            <a:schemeClr val="tx1"/>
                          </a:solidFill>
                          <a:latin typeface="Times" charset="0"/>
                          <a:ea typeface="ＭＳ Ｐゴシック" charset="-128"/>
                        </a:defRPr>
                      </a:lvl3pPr>
                      <a:lvl4pPr marL="1600200" indent="-228600" defTabSz="457200" eaLnBrk="0" hangingPunct="0">
                        <a:spcBef>
                          <a:spcPct val="20000"/>
                        </a:spcBef>
                        <a:defRPr>
                          <a:solidFill>
                            <a:schemeClr val="tx1"/>
                          </a:solidFill>
                          <a:latin typeface="Times" charset="0"/>
                          <a:ea typeface="ＭＳ Ｐゴシック" charset="-128"/>
                        </a:defRPr>
                      </a:lvl4pPr>
                      <a:lvl5pPr marL="2057400" indent="-228600" defTabSz="457200" eaLnBrk="0" hangingPunct="0">
                        <a:spcBef>
                          <a:spcPct val="20000"/>
                        </a:spcBef>
                        <a:defRPr>
                          <a:solidFill>
                            <a:schemeClr val="tx1"/>
                          </a:solidFill>
                          <a:latin typeface="Times"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Times"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Times"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Times"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Times"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66"/>
                          </a:solidFill>
                          <a:effectLst/>
                          <a:latin typeface="Arial" charset="0"/>
                          <a:ea typeface="ＭＳ Ｐゴシック" charset="-128"/>
                        </a:rPr>
                        <a:t>~8 billion head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66"/>
                          </a:solidFill>
                          <a:effectLst/>
                          <a:latin typeface="Arial" charset="0"/>
                          <a:ea typeface="ＭＳ Ｐゴシック" charset="-128"/>
                        </a:rPr>
                        <a:t>requiring</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66"/>
                          </a:solidFill>
                          <a:effectLst/>
                          <a:latin typeface="Arial" charset="0"/>
                          <a:ea typeface="ＭＳ Ｐゴシック" charset="-128"/>
                        </a:rPr>
                        <a:t>81.5 billion </a:t>
                      </a:r>
                      <a:r>
                        <a:rPr kumimoji="0" lang="en-US" altLang="en-US" sz="1600" b="0" i="0" u="none" strike="noStrike" cap="none" normalizeH="0" baseline="0" dirty="0" err="1">
                          <a:ln>
                            <a:noFill/>
                          </a:ln>
                          <a:solidFill>
                            <a:srgbClr val="000066"/>
                          </a:solidFill>
                          <a:effectLst/>
                          <a:latin typeface="Arial" charset="0"/>
                          <a:ea typeface="ＭＳ Ｐゴシック" charset="-128"/>
                        </a:rPr>
                        <a:t>lbs</a:t>
                      </a:r>
                      <a:r>
                        <a:rPr kumimoji="0" lang="en-US" altLang="en-US" sz="1600" b="0" i="0" u="none" strike="noStrike" cap="none" normalizeH="0" baseline="0" dirty="0">
                          <a:ln>
                            <a:noFill/>
                          </a:ln>
                          <a:solidFill>
                            <a:srgbClr val="000066"/>
                          </a:solidFill>
                          <a:effectLst/>
                          <a:latin typeface="Arial" charset="0"/>
                          <a:ea typeface="ＭＳ Ｐゴシック" charset="-128"/>
                        </a:rPr>
                        <a:t> feed</a:t>
                      </a:r>
                    </a:p>
                  </a:txBody>
                  <a:tcPr marL="102879" marR="102879"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FF7FF"/>
                    </a:solidFill>
                  </a:tcPr>
                </a:tc>
                <a:extLst>
                  <a:ext uri="{0D108BD9-81ED-4DB2-BD59-A6C34878D82A}">
                    <a16:rowId xmlns:a16="http://schemas.microsoft.com/office/drawing/2014/main" val="10003"/>
                  </a:ext>
                </a:extLst>
              </a:tr>
            </a:tbl>
          </a:graphicData>
        </a:graphic>
      </p:graphicFrame>
      <p:pic>
        <p:nvPicPr>
          <p:cNvPr id="420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175" y="5207000"/>
            <a:ext cx="468313" cy="685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0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075" y="3000375"/>
            <a:ext cx="663575" cy="5635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0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050" y="4040188"/>
            <a:ext cx="687388" cy="4175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txBox="1">
            <a:spLocks noChangeArrowheads="1"/>
          </p:cNvSpPr>
          <p:nvPr/>
        </p:nvSpPr>
        <p:spPr bwMode="auto">
          <a:xfrm>
            <a:off x="788988" y="6621463"/>
            <a:ext cx="2211387" cy="312737"/>
          </a:xfrm>
          <a:prstGeom prst="rect">
            <a:avLst/>
          </a:prstGeom>
          <a:ln>
            <a:miter lim="800000"/>
            <a:headEnd/>
            <a:tailEnd/>
          </a:ln>
        </p:spPr>
        <p:txBody>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a:r>
              <a:rPr lang="en-US" altLang="en-US" sz="1000">
                <a:solidFill>
                  <a:srgbClr val="FFFFFF"/>
                </a:solidFill>
                <a:effectLst>
                  <a:outerShdw blurRad="38100" dist="38100" dir="2700000" algn="tl">
                    <a:srgbClr val="000000"/>
                  </a:outerShdw>
                </a:effectLst>
              </a:rPr>
              <a:t>Van Eenennaam 11/29/2016</a:t>
            </a:r>
          </a:p>
        </p:txBody>
      </p:sp>
      <p:sp>
        <p:nvSpPr>
          <p:cNvPr id="42021" name="TextBox 2"/>
          <p:cNvSpPr txBox="1">
            <a:spLocks noChangeArrowheads="1"/>
          </p:cNvSpPr>
          <p:nvPr/>
        </p:nvSpPr>
        <p:spPr bwMode="auto">
          <a:xfrm>
            <a:off x="433387" y="274663"/>
            <a:ext cx="9550400" cy="1077912"/>
          </a:xfrm>
          <a:prstGeom prst="rect">
            <a:avLst/>
          </a:prstGeom>
          <a:solidFill>
            <a:schemeClr val="bg1"/>
          </a:solidFill>
          <a:ln w="9525">
            <a:solidFill>
              <a:srgbClr val="000066"/>
            </a:solidFill>
            <a:miter lim="800000"/>
            <a:headEnd/>
            <a:tailEnd/>
          </a:ln>
        </p:spPr>
        <p:txBody>
          <a:bodyPr>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a:r>
              <a:rPr lang="en-US" altLang="en-US" sz="3200" b="1" i="1">
                <a:solidFill>
                  <a:srgbClr val="000066"/>
                </a:solidFill>
                <a:latin typeface="Chalkboard" charset="0"/>
              </a:rPr>
              <a:t>Putting this in context, these breeding efforts were critical to increasing crop production</a:t>
            </a:r>
            <a:r>
              <a:rPr lang="is-IS" altLang="en-US" sz="3200" b="1" i="1">
                <a:solidFill>
                  <a:srgbClr val="000066"/>
                </a:solidFill>
                <a:latin typeface="Chalkboard" charset="0"/>
              </a:rPr>
              <a:t>…</a:t>
            </a:r>
            <a:endParaRPr lang="en-US" altLang="en-US" sz="3200" b="1" i="1">
              <a:solidFill>
                <a:srgbClr val="000066"/>
              </a:solidFill>
              <a:latin typeface="Chalkboard" charset="0"/>
            </a:endParaRPr>
          </a:p>
        </p:txBody>
      </p:sp>
      <p:sp>
        <p:nvSpPr>
          <p:cNvPr id="3" name="Oval 2"/>
          <p:cNvSpPr>
            <a:spLocks noChangeArrowheads="1"/>
          </p:cNvSpPr>
          <p:nvPr/>
        </p:nvSpPr>
        <p:spPr bwMode="auto">
          <a:xfrm>
            <a:off x="7872415" y="1438277"/>
            <a:ext cx="1924050" cy="437515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endParaRPr lang="en-US" altLang="en-US"/>
          </a:p>
        </p:txBody>
      </p:sp>
      <p:pic>
        <p:nvPicPr>
          <p:cNvPr id="4202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20275" y="5835650"/>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4847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descr="Genome analogy_3_TOC_new.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3588" y="2397125"/>
            <a:ext cx="3376612" cy="30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Text Box 4"/>
          <p:cNvSpPr txBox="1">
            <a:spLocks noChangeArrowheads="1"/>
          </p:cNvSpPr>
          <p:nvPr/>
        </p:nvSpPr>
        <p:spPr bwMode="auto">
          <a:xfrm>
            <a:off x="2484438" y="58738"/>
            <a:ext cx="5199062" cy="646112"/>
          </a:xfrm>
          <a:prstGeom prst="rect">
            <a:avLst/>
          </a:prstGeom>
          <a:solidFill>
            <a:srgbClr val="FFFFFF"/>
          </a:solidFill>
          <a:ln w="9525">
            <a:solidFill>
              <a:srgbClr val="000090"/>
            </a:solidFill>
            <a:miter lim="800000"/>
            <a:headEnd/>
            <a:tailEnd/>
          </a:ln>
        </p:spPr>
        <p:txBody>
          <a:bodyPr wrap="none">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hangingPunct="1"/>
            <a:r>
              <a:rPr lang="en-US" altLang="en-US" sz="3600" b="1">
                <a:solidFill>
                  <a:srgbClr val="000090"/>
                </a:solidFill>
                <a:latin typeface="Chalkboard" charset="0"/>
              </a:rPr>
              <a:t>New breeding methods</a:t>
            </a:r>
          </a:p>
        </p:txBody>
      </p:sp>
      <p:sp>
        <p:nvSpPr>
          <p:cNvPr id="44035" name="Text Box 4"/>
          <p:cNvSpPr txBox="1">
            <a:spLocks noChangeArrowheads="1"/>
          </p:cNvSpPr>
          <p:nvPr/>
        </p:nvSpPr>
        <p:spPr bwMode="auto">
          <a:xfrm>
            <a:off x="134938" y="831850"/>
            <a:ext cx="10010775" cy="492125"/>
          </a:xfrm>
          <a:prstGeom prst="rect">
            <a:avLst/>
          </a:prstGeom>
          <a:solidFill>
            <a:srgbClr val="FFFFFF"/>
          </a:solidFill>
          <a:ln w="9525">
            <a:solidFill>
              <a:srgbClr val="000090"/>
            </a:solidFill>
            <a:miter lim="800000"/>
            <a:headEnd/>
            <a:tailEnd/>
          </a:ln>
        </p:spPr>
        <p:txBody>
          <a:bodyPr>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hangingPunct="1"/>
            <a:r>
              <a:rPr lang="en-US" altLang="en-US" sz="2600" b="1">
                <a:solidFill>
                  <a:srgbClr val="000090"/>
                </a:solidFill>
                <a:latin typeface="Chalkboard" charset="0"/>
              </a:rPr>
              <a:t>Uses table of contents of genes for </a:t>
            </a:r>
            <a:r>
              <a:rPr lang="en-US" altLang="en-US" sz="2600" b="1" u="sng">
                <a:solidFill>
                  <a:srgbClr val="000090"/>
                </a:solidFill>
                <a:latin typeface="Chalkboard" charset="0"/>
              </a:rPr>
              <a:t>marker assisted selection</a:t>
            </a:r>
          </a:p>
        </p:txBody>
      </p:sp>
      <p:sp>
        <p:nvSpPr>
          <p:cNvPr id="1036290" name="Text Box 2"/>
          <p:cNvSpPr txBox="1">
            <a:spLocks noChangeArrowheads="1"/>
          </p:cNvSpPr>
          <p:nvPr/>
        </p:nvSpPr>
        <p:spPr bwMode="auto">
          <a:xfrm>
            <a:off x="6445250" y="5246688"/>
            <a:ext cx="2749550" cy="706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000" b="1" dirty="0">
                <a:solidFill>
                  <a:srgbClr val="000090"/>
                </a:solidFill>
                <a:latin typeface="Chalkboard"/>
                <a:ea typeface="ＭＳ Ｐゴシック" charset="0"/>
                <a:cs typeface="Chalkboard"/>
              </a:rPr>
              <a:t>1700 books</a:t>
            </a:r>
          </a:p>
          <a:p>
            <a:pPr algn="ctr">
              <a:defRPr/>
            </a:pPr>
            <a:r>
              <a:rPr lang="en-US" sz="2000" b="1" dirty="0">
                <a:solidFill>
                  <a:srgbClr val="000090"/>
                </a:solidFill>
                <a:latin typeface="Chalkboard"/>
                <a:ea typeface="ＭＳ Ｐゴシック" charset="0"/>
                <a:cs typeface="Chalkboard"/>
              </a:rPr>
              <a:t>(or 1.7 million pages)</a:t>
            </a:r>
          </a:p>
        </p:txBody>
      </p:sp>
      <p:sp>
        <p:nvSpPr>
          <p:cNvPr id="1036291" name="Text Box 3"/>
          <p:cNvSpPr txBox="1">
            <a:spLocks noChangeArrowheads="1"/>
          </p:cNvSpPr>
          <p:nvPr/>
        </p:nvSpPr>
        <p:spPr bwMode="auto">
          <a:xfrm>
            <a:off x="516732" y="1724025"/>
            <a:ext cx="3671903"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i="0" dirty="0">
                <a:solidFill>
                  <a:srgbClr val="000090"/>
                </a:solidFill>
                <a:latin typeface="Tahoma" charset="0"/>
                <a:ea typeface="Tahoma" charset="0"/>
                <a:cs typeface="Tahoma" charset="0"/>
              </a:rPr>
              <a:t>...CTGACCTAATGCCGTA...</a:t>
            </a:r>
          </a:p>
        </p:txBody>
      </p:sp>
      <p:sp>
        <p:nvSpPr>
          <p:cNvPr id="1036296" name="Line 8"/>
          <p:cNvSpPr>
            <a:spLocks noChangeShapeType="1"/>
          </p:cNvSpPr>
          <p:nvPr/>
        </p:nvSpPr>
        <p:spPr bwMode="auto">
          <a:xfrm>
            <a:off x="2454275" y="2170113"/>
            <a:ext cx="0" cy="512762"/>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a typeface="ＭＳ Ｐゴシック" charset="0"/>
            </a:endParaRPr>
          </a:p>
        </p:txBody>
      </p:sp>
      <p:pic>
        <p:nvPicPr>
          <p:cNvPr id="44039" name="Picture 10" descr="Genome analogy_1_sta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9188" y="1447800"/>
            <a:ext cx="62865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6299" name="Line 11"/>
          <p:cNvSpPr>
            <a:spLocks noChangeShapeType="1"/>
          </p:cNvSpPr>
          <p:nvPr/>
        </p:nvSpPr>
        <p:spPr bwMode="auto">
          <a:xfrm flipV="1">
            <a:off x="3995738" y="1795463"/>
            <a:ext cx="3316287" cy="1252537"/>
          </a:xfrm>
          <a:prstGeom prst="line">
            <a:avLst/>
          </a:prstGeom>
          <a:noFill/>
          <a:ln w="1905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a typeface="ＭＳ Ｐゴシック" charset="0"/>
            </a:endParaRPr>
          </a:p>
        </p:txBody>
      </p:sp>
      <p:sp>
        <p:nvSpPr>
          <p:cNvPr id="1036300" name="Line 12"/>
          <p:cNvSpPr>
            <a:spLocks noChangeShapeType="1"/>
          </p:cNvSpPr>
          <p:nvPr/>
        </p:nvSpPr>
        <p:spPr bwMode="auto">
          <a:xfrm flipV="1">
            <a:off x="3987800" y="2117725"/>
            <a:ext cx="3324225" cy="1108075"/>
          </a:xfrm>
          <a:prstGeom prst="line">
            <a:avLst/>
          </a:prstGeom>
          <a:noFill/>
          <a:ln w="1905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a typeface="ＭＳ Ｐゴシック" charset="0"/>
            </a:endParaRPr>
          </a:p>
        </p:txBody>
      </p:sp>
      <p:sp>
        <p:nvSpPr>
          <p:cNvPr id="1036301" name="Line 13"/>
          <p:cNvSpPr>
            <a:spLocks noChangeShapeType="1"/>
          </p:cNvSpPr>
          <p:nvPr/>
        </p:nvSpPr>
        <p:spPr bwMode="auto">
          <a:xfrm flipV="1">
            <a:off x="3979863" y="2451100"/>
            <a:ext cx="3332162" cy="960438"/>
          </a:xfrm>
          <a:prstGeom prst="line">
            <a:avLst/>
          </a:prstGeom>
          <a:noFill/>
          <a:ln w="1905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a typeface="ＭＳ Ｐゴシック" charset="0"/>
            </a:endParaRPr>
          </a:p>
        </p:txBody>
      </p:sp>
      <p:sp>
        <p:nvSpPr>
          <p:cNvPr id="1036302" name="Line 14"/>
          <p:cNvSpPr>
            <a:spLocks noChangeShapeType="1"/>
          </p:cNvSpPr>
          <p:nvPr/>
        </p:nvSpPr>
        <p:spPr bwMode="auto">
          <a:xfrm flipV="1">
            <a:off x="3995738" y="2833688"/>
            <a:ext cx="3316287" cy="798512"/>
          </a:xfrm>
          <a:prstGeom prst="line">
            <a:avLst/>
          </a:prstGeom>
          <a:noFill/>
          <a:ln w="1905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a typeface="ＭＳ Ｐゴシック" charset="0"/>
            </a:endParaRPr>
          </a:p>
        </p:txBody>
      </p:sp>
      <p:sp>
        <p:nvSpPr>
          <p:cNvPr id="1036303" name="Line 15"/>
          <p:cNvSpPr>
            <a:spLocks noChangeShapeType="1"/>
          </p:cNvSpPr>
          <p:nvPr/>
        </p:nvSpPr>
        <p:spPr bwMode="auto">
          <a:xfrm flipV="1">
            <a:off x="3979863" y="3236913"/>
            <a:ext cx="3332162" cy="606425"/>
          </a:xfrm>
          <a:prstGeom prst="line">
            <a:avLst/>
          </a:prstGeom>
          <a:noFill/>
          <a:ln w="1905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a typeface="ＭＳ Ｐゴシック" charset="0"/>
            </a:endParaRPr>
          </a:p>
        </p:txBody>
      </p:sp>
      <p:sp>
        <p:nvSpPr>
          <p:cNvPr id="1036304" name="Line 16"/>
          <p:cNvSpPr>
            <a:spLocks noChangeShapeType="1"/>
          </p:cNvSpPr>
          <p:nvPr/>
        </p:nvSpPr>
        <p:spPr bwMode="auto">
          <a:xfrm flipV="1">
            <a:off x="4005263" y="3670300"/>
            <a:ext cx="3306762" cy="368300"/>
          </a:xfrm>
          <a:prstGeom prst="line">
            <a:avLst/>
          </a:prstGeom>
          <a:noFill/>
          <a:ln w="1905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a typeface="ＭＳ Ｐゴシック" charset="0"/>
            </a:endParaRPr>
          </a:p>
        </p:txBody>
      </p:sp>
      <p:sp>
        <p:nvSpPr>
          <p:cNvPr id="1036305" name="Line 17"/>
          <p:cNvSpPr>
            <a:spLocks noChangeShapeType="1"/>
          </p:cNvSpPr>
          <p:nvPr/>
        </p:nvSpPr>
        <p:spPr bwMode="auto">
          <a:xfrm>
            <a:off x="3979863" y="4259263"/>
            <a:ext cx="3332162" cy="147637"/>
          </a:xfrm>
          <a:prstGeom prst="line">
            <a:avLst/>
          </a:prstGeom>
          <a:noFill/>
          <a:ln w="1905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a typeface="ＭＳ Ｐゴシック" charset="0"/>
            </a:endParaRPr>
          </a:p>
        </p:txBody>
      </p:sp>
      <p:sp>
        <p:nvSpPr>
          <p:cNvPr id="1036306" name="Line 18"/>
          <p:cNvSpPr>
            <a:spLocks noChangeShapeType="1"/>
          </p:cNvSpPr>
          <p:nvPr/>
        </p:nvSpPr>
        <p:spPr bwMode="auto">
          <a:xfrm>
            <a:off x="4005263" y="4445000"/>
            <a:ext cx="3306762" cy="485775"/>
          </a:xfrm>
          <a:prstGeom prst="line">
            <a:avLst/>
          </a:prstGeom>
          <a:noFill/>
          <a:ln w="1905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a typeface="ＭＳ Ｐゴシック" charset="0"/>
            </a:endParaRPr>
          </a:p>
        </p:txBody>
      </p:sp>
      <p:pic>
        <p:nvPicPr>
          <p:cNvPr id="4404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01213" y="5716588"/>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6"/>
          <p:cNvSpPr txBox="1">
            <a:spLocks noChangeArrowheads="1"/>
          </p:cNvSpPr>
          <p:nvPr/>
        </p:nvSpPr>
        <p:spPr bwMode="auto">
          <a:xfrm>
            <a:off x="779458" y="6146800"/>
            <a:ext cx="8107362" cy="523220"/>
          </a:xfrm>
          <a:prstGeom prst="rect">
            <a:avLst/>
          </a:prstGeom>
          <a:solidFill>
            <a:schemeClr val="bg1"/>
          </a:solidFill>
          <a:ln w="28575">
            <a:solidFill>
              <a:srgbClr val="000066"/>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en-US" sz="2800" b="1" dirty="0">
                <a:solidFill>
                  <a:srgbClr val="000090"/>
                </a:solidFill>
                <a:latin typeface="Chalkboard"/>
                <a:ea typeface="ＭＳ Ｐゴシック" charset="0"/>
                <a:cs typeface="Chalkboard"/>
              </a:rPr>
              <a:t>Genetic modification that </a:t>
            </a:r>
            <a:r>
              <a:rPr lang="en-US" sz="2800" b="1" u="sng" dirty="0">
                <a:solidFill>
                  <a:srgbClr val="000090"/>
                </a:solidFill>
                <a:latin typeface="Chalkboard"/>
                <a:ea typeface="ＭＳ Ｐゴシック" charset="0"/>
                <a:cs typeface="Chalkboard"/>
              </a:rPr>
              <a:t>is not</a:t>
            </a:r>
            <a:r>
              <a:rPr lang="en-US" sz="2800" b="1" dirty="0">
                <a:solidFill>
                  <a:srgbClr val="000090"/>
                </a:solidFill>
                <a:latin typeface="Chalkboard"/>
                <a:ea typeface="ＭＳ Ｐゴシック" charset="0"/>
                <a:cs typeface="Chalkboard"/>
              </a:rPr>
              <a:t> </a:t>
            </a:r>
            <a:r>
              <a:rPr lang="en-US" sz="2800" b="1" dirty="0" err="1">
                <a:solidFill>
                  <a:srgbClr val="000090"/>
                </a:solidFill>
                <a:latin typeface="Chalkboard"/>
                <a:ea typeface="ＭＳ Ｐゴシック" charset="0"/>
                <a:cs typeface="Chalkboard"/>
              </a:rPr>
              <a:t>GEn</a:t>
            </a:r>
            <a:r>
              <a:rPr lang="en-US" sz="2800" b="1" dirty="0">
                <a:solidFill>
                  <a:srgbClr val="000090"/>
                </a:solidFill>
                <a:latin typeface="Chalkboard"/>
                <a:ea typeface="ＭＳ Ｐゴシック" charset="0"/>
                <a:cs typeface="Chalkboard"/>
              </a:rPr>
              <a:t> or GMO </a:t>
            </a:r>
          </a:p>
        </p:txBody>
      </p:sp>
    </p:spTree>
    <p:extLst>
      <p:ext uri="{BB962C8B-B14F-4D97-AF65-F5344CB8AC3E}">
        <p14:creationId xmlns:p14="http://schemas.microsoft.com/office/powerpoint/2010/main" val="7395682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5"/>
          <p:cNvSpPr txBox="1">
            <a:spLocks noChangeArrowheads="1"/>
          </p:cNvSpPr>
          <p:nvPr/>
        </p:nvSpPr>
        <p:spPr bwMode="auto">
          <a:xfrm>
            <a:off x="498475" y="4816475"/>
            <a:ext cx="9288463" cy="974725"/>
          </a:xfrm>
          <a:prstGeom prst="rect">
            <a:avLst/>
          </a:prstGeom>
          <a:solidFill>
            <a:schemeClr val="bg1"/>
          </a:solidFill>
          <a:ln w="28575">
            <a:solidFill>
              <a:srgbClr val="000066"/>
            </a:solidFill>
            <a:miter lim="800000"/>
            <a:headEnd/>
            <a:tailEnd/>
          </a:ln>
        </p:spPr>
        <p:txBody>
          <a:bodyPr>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a:spcBef>
                <a:spcPct val="50000"/>
              </a:spcBef>
            </a:pPr>
            <a:r>
              <a:rPr lang="en-US" altLang="en-US" sz="2800" b="1">
                <a:solidFill>
                  <a:srgbClr val="000090"/>
                </a:solidFill>
                <a:latin typeface="Chalkboard" charset="0"/>
              </a:rPr>
              <a:t>Marker-assisted selection used to protect rice against bacterial blight and blast disease</a:t>
            </a:r>
          </a:p>
        </p:txBody>
      </p:sp>
      <p:pic>
        <p:nvPicPr>
          <p:cNvPr id="4505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6625" y="5992813"/>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0763" y="144463"/>
            <a:ext cx="5705475" cy="4532312"/>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810206" y="5963084"/>
            <a:ext cx="8553450" cy="492443"/>
          </a:xfrm>
          <a:prstGeom prst="rect">
            <a:avLst/>
          </a:prstGeom>
          <a:solidFill>
            <a:schemeClr val="bg1"/>
          </a:solidFill>
          <a:ln w="28575">
            <a:solidFill>
              <a:srgbClr val="000066"/>
            </a:solidFill>
            <a:miter lim="800000"/>
            <a:headEnd/>
            <a:tailEnd/>
          </a:ln>
        </p:spPr>
        <p:txBody>
          <a:bodyPr wrap="square">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a:spcBef>
                <a:spcPct val="50000"/>
              </a:spcBef>
            </a:pPr>
            <a:r>
              <a:rPr lang="en-US" altLang="en-US" sz="2600" b="1" dirty="0">
                <a:solidFill>
                  <a:srgbClr val="000090"/>
                </a:solidFill>
                <a:latin typeface="Chalkboard" charset="0"/>
              </a:rPr>
              <a:t>Limited to diversity in crop and compatible relatives</a:t>
            </a:r>
          </a:p>
        </p:txBody>
      </p:sp>
      <p:sp>
        <p:nvSpPr>
          <p:cNvPr id="2" name="TextBox 1"/>
          <p:cNvSpPr txBox="1">
            <a:spLocks noChangeArrowheads="1"/>
          </p:cNvSpPr>
          <p:nvPr/>
        </p:nvSpPr>
        <p:spPr bwMode="auto">
          <a:xfrm>
            <a:off x="800100" y="627063"/>
            <a:ext cx="8701088" cy="584200"/>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r>
              <a:rPr lang="en-US" altLang="en-US" sz="3200" b="1">
                <a:solidFill>
                  <a:srgbClr val="000090"/>
                </a:solidFill>
                <a:latin typeface="Chalkboard" charset="0"/>
              </a:rPr>
              <a:t>Can’t we just do all modifications this way?</a:t>
            </a:r>
          </a:p>
        </p:txBody>
      </p:sp>
    </p:spTree>
    <p:extLst>
      <p:ext uri="{BB962C8B-B14F-4D97-AF65-F5344CB8AC3E}">
        <p14:creationId xmlns:p14="http://schemas.microsoft.com/office/powerpoint/2010/main" val="2878255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 Box 2"/>
          <p:cNvSpPr txBox="1">
            <a:spLocks noChangeArrowheads="1"/>
          </p:cNvSpPr>
          <p:nvPr/>
        </p:nvSpPr>
        <p:spPr bwMode="auto">
          <a:xfrm>
            <a:off x="6554788" y="5792788"/>
            <a:ext cx="27193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hangingPunct="1"/>
            <a:r>
              <a:rPr lang="en-US" altLang="en-US" sz="2000" b="1">
                <a:solidFill>
                  <a:srgbClr val="000066"/>
                </a:solidFill>
                <a:latin typeface="Arial" charset="0"/>
              </a:rPr>
              <a:t>1700 books</a:t>
            </a:r>
          </a:p>
          <a:p>
            <a:pPr algn="ctr" eaLnBrk="1" hangingPunct="1"/>
            <a:r>
              <a:rPr lang="en-US" altLang="en-US" sz="2000" b="1">
                <a:solidFill>
                  <a:srgbClr val="000066"/>
                </a:solidFill>
                <a:latin typeface="Arial" charset="0"/>
              </a:rPr>
              <a:t>(or 1.7 million pages)</a:t>
            </a:r>
          </a:p>
        </p:txBody>
      </p:sp>
      <p:sp>
        <p:nvSpPr>
          <p:cNvPr id="45058" name="Text Box 3"/>
          <p:cNvSpPr txBox="1">
            <a:spLocks noChangeArrowheads="1"/>
          </p:cNvSpPr>
          <p:nvPr/>
        </p:nvSpPr>
        <p:spPr bwMode="auto">
          <a:xfrm>
            <a:off x="565150" y="136525"/>
            <a:ext cx="9521825" cy="1077913"/>
          </a:xfrm>
          <a:prstGeom prst="rect">
            <a:avLst/>
          </a:prstGeom>
          <a:solidFill>
            <a:schemeClr val="bg1"/>
          </a:solidFill>
          <a:ln>
            <a:solidFill>
              <a:srgbClr val="000066"/>
            </a:solidFill>
          </a:ln>
          <a:extLst/>
        </p:spPr>
        <p:txBody>
          <a:bodyPr>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hangingPunct="1"/>
            <a:r>
              <a:rPr lang="en-US" altLang="en-US" sz="3200" b="1" dirty="0">
                <a:solidFill>
                  <a:srgbClr val="000066"/>
                </a:solidFill>
                <a:latin typeface="Chalkboard" charset="0"/>
              </a:rPr>
              <a:t>Another means to modify genomes uses g</a:t>
            </a:r>
            <a:r>
              <a:rPr lang="en-US" altLang="en-US" sz="3200" b="1" dirty="0">
                <a:solidFill>
                  <a:srgbClr val="16165D"/>
                </a:solidFill>
                <a:latin typeface="Chalkboard" charset="0"/>
              </a:rPr>
              <a:t>enetic engineering (</a:t>
            </a:r>
            <a:r>
              <a:rPr lang="en-US" altLang="en-US" sz="3200" b="1" dirty="0" err="1">
                <a:solidFill>
                  <a:srgbClr val="16165D"/>
                </a:solidFill>
                <a:latin typeface="Chalkboard" charset="0"/>
              </a:rPr>
              <a:t>GEn</a:t>
            </a:r>
            <a:r>
              <a:rPr lang="en-US" altLang="en-US" sz="3200" b="1" dirty="0">
                <a:solidFill>
                  <a:srgbClr val="16165D"/>
                </a:solidFill>
                <a:latin typeface="Chalkboard" charset="0"/>
              </a:rPr>
              <a:t>) to create “GMOs”</a:t>
            </a:r>
          </a:p>
        </p:txBody>
      </p:sp>
      <p:sp>
        <p:nvSpPr>
          <p:cNvPr id="46083" name="Text Box 4"/>
          <p:cNvSpPr txBox="1">
            <a:spLocks noChangeArrowheads="1"/>
          </p:cNvSpPr>
          <p:nvPr/>
        </p:nvSpPr>
        <p:spPr bwMode="auto">
          <a:xfrm>
            <a:off x="77788" y="5762625"/>
            <a:ext cx="27193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hangingPunct="1"/>
            <a:r>
              <a:rPr lang="en-US" altLang="en-US" sz="2000" b="1">
                <a:solidFill>
                  <a:srgbClr val="000066"/>
                </a:solidFill>
                <a:latin typeface="Arial" charset="0"/>
              </a:rPr>
              <a:t>1700 books</a:t>
            </a:r>
          </a:p>
          <a:p>
            <a:pPr algn="ctr" eaLnBrk="1" hangingPunct="1"/>
            <a:r>
              <a:rPr lang="en-US" altLang="en-US" sz="2000" b="1">
                <a:solidFill>
                  <a:srgbClr val="000066"/>
                </a:solidFill>
                <a:latin typeface="Arial" charset="0"/>
              </a:rPr>
              <a:t>(or 1.7 million pages)</a:t>
            </a:r>
          </a:p>
        </p:txBody>
      </p:sp>
      <p:sp>
        <p:nvSpPr>
          <p:cNvPr id="46084" name="Text Box 5"/>
          <p:cNvSpPr txBox="1">
            <a:spLocks noChangeArrowheads="1"/>
          </p:cNvSpPr>
          <p:nvPr/>
        </p:nvSpPr>
        <p:spPr bwMode="auto">
          <a:xfrm>
            <a:off x="2486025" y="4816475"/>
            <a:ext cx="35718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a:spcBef>
                <a:spcPct val="50000"/>
              </a:spcBef>
            </a:pPr>
            <a:r>
              <a:rPr lang="en-US" altLang="en-US" b="1">
                <a:solidFill>
                  <a:srgbClr val="000066"/>
                </a:solidFill>
                <a:latin typeface="Chalkboard" charset="0"/>
              </a:rPr>
              <a:t>One-half page equivalent to a gene</a:t>
            </a:r>
          </a:p>
        </p:txBody>
      </p:sp>
      <p:sp>
        <p:nvSpPr>
          <p:cNvPr id="46085" name="Text Box 7"/>
          <p:cNvSpPr txBox="1">
            <a:spLocks noChangeArrowheads="1"/>
          </p:cNvSpPr>
          <p:nvPr/>
        </p:nvSpPr>
        <p:spPr bwMode="auto">
          <a:xfrm>
            <a:off x="8486775" y="3733800"/>
            <a:ext cx="17954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a:spcBef>
                <a:spcPct val="50000"/>
              </a:spcBef>
            </a:pPr>
            <a:r>
              <a:rPr lang="en-US" altLang="en-US" b="1">
                <a:solidFill>
                  <a:srgbClr val="000066"/>
                </a:solidFill>
                <a:latin typeface="Chalkboard" charset="0"/>
              </a:rPr>
              <a:t>Inserted gene(s)</a:t>
            </a:r>
          </a:p>
        </p:txBody>
      </p:sp>
      <p:grpSp>
        <p:nvGrpSpPr>
          <p:cNvPr id="2" name="Group 1"/>
          <p:cNvGrpSpPr>
            <a:grpSpLocks/>
          </p:cNvGrpSpPr>
          <p:nvPr/>
        </p:nvGrpSpPr>
        <p:grpSpPr bwMode="auto">
          <a:xfrm>
            <a:off x="8491538" y="1447800"/>
            <a:ext cx="1795462" cy="2101850"/>
            <a:chOff x="8491538" y="1447800"/>
            <a:chExt cx="1795462" cy="2102557"/>
          </a:xfrm>
        </p:grpSpPr>
        <p:sp>
          <p:nvSpPr>
            <p:cNvPr id="46096" name="Text Box 6"/>
            <p:cNvSpPr txBox="1">
              <a:spLocks noChangeArrowheads="1"/>
            </p:cNvSpPr>
            <p:nvPr/>
          </p:nvSpPr>
          <p:spPr bwMode="auto">
            <a:xfrm>
              <a:off x="8491538" y="1447800"/>
              <a:ext cx="1795462"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a:spcBef>
                  <a:spcPct val="50000"/>
                </a:spcBef>
              </a:pPr>
              <a:r>
                <a:rPr lang="en-US" altLang="en-US" b="1">
                  <a:solidFill>
                    <a:srgbClr val="000066"/>
                  </a:solidFill>
                  <a:latin typeface="Chalkboard" charset="0"/>
                </a:rPr>
                <a:t>Inserts randomly in genome</a:t>
              </a:r>
            </a:p>
          </p:txBody>
        </p:sp>
        <p:sp>
          <p:nvSpPr>
            <p:cNvPr id="46097" name="Line 8"/>
            <p:cNvSpPr>
              <a:spLocks noChangeShapeType="1"/>
            </p:cNvSpPr>
            <p:nvPr/>
          </p:nvSpPr>
          <p:spPr bwMode="auto">
            <a:xfrm flipV="1">
              <a:off x="9344025" y="2864557"/>
              <a:ext cx="0" cy="685800"/>
            </a:xfrm>
            <a:prstGeom prst="line">
              <a:avLst/>
            </a:prstGeom>
            <a:noFill/>
            <a:ln w="57150">
              <a:solidFill>
                <a:srgbClr val="16165D"/>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6087" name="Group 9"/>
          <p:cNvGrpSpPr>
            <a:grpSpLocks/>
          </p:cNvGrpSpPr>
          <p:nvPr/>
        </p:nvGrpSpPr>
        <p:grpSpPr bwMode="auto">
          <a:xfrm>
            <a:off x="8086725" y="4556125"/>
            <a:ext cx="1228725" cy="660400"/>
            <a:chOff x="4608" y="2834"/>
            <a:chExt cx="624" cy="384"/>
          </a:xfrm>
        </p:grpSpPr>
        <p:sp>
          <p:nvSpPr>
            <p:cNvPr id="46094" name="Line 10"/>
            <p:cNvSpPr>
              <a:spLocks noChangeShapeType="1"/>
            </p:cNvSpPr>
            <p:nvPr/>
          </p:nvSpPr>
          <p:spPr bwMode="auto">
            <a:xfrm rot="16200000" flipV="1">
              <a:off x="4852" y="2972"/>
              <a:ext cx="0" cy="488"/>
            </a:xfrm>
            <a:prstGeom prst="line">
              <a:avLst/>
            </a:prstGeom>
            <a:noFill/>
            <a:ln w="57150">
              <a:solidFill>
                <a:srgbClr val="16165D"/>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6095" name="Line 11"/>
            <p:cNvSpPr>
              <a:spLocks noChangeShapeType="1"/>
            </p:cNvSpPr>
            <p:nvPr/>
          </p:nvSpPr>
          <p:spPr bwMode="auto">
            <a:xfrm flipH="1">
              <a:off x="5088" y="2834"/>
              <a:ext cx="144" cy="384"/>
            </a:xfrm>
            <a:prstGeom prst="line">
              <a:avLst/>
            </a:prstGeom>
            <a:noFill/>
            <a:ln w="57150">
              <a:solidFill>
                <a:srgbClr val="16165D"/>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6088" name="Line 12"/>
          <p:cNvSpPr>
            <a:spLocks noChangeShapeType="1"/>
          </p:cNvSpPr>
          <p:nvPr/>
        </p:nvSpPr>
        <p:spPr bwMode="auto">
          <a:xfrm flipV="1">
            <a:off x="6022975" y="3389313"/>
            <a:ext cx="1233488" cy="19050"/>
          </a:xfrm>
          <a:prstGeom prst="line">
            <a:avLst/>
          </a:prstGeom>
          <a:noFill/>
          <a:ln w="76200">
            <a:solidFill>
              <a:srgbClr val="16165D"/>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46089" name="Text Box 13"/>
          <p:cNvSpPr txBox="1">
            <a:spLocks noChangeArrowheads="1"/>
          </p:cNvSpPr>
          <p:nvPr/>
        </p:nvSpPr>
        <p:spPr bwMode="auto">
          <a:xfrm>
            <a:off x="1651000" y="2633663"/>
            <a:ext cx="7842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r>
              <a:rPr lang="en-US" altLang="en-US" sz="8000" b="1">
                <a:solidFill>
                  <a:srgbClr val="000066"/>
                </a:solidFill>
                <a:latin typeface="Arial" charset="0"/>
              </a:rPr>
              <a:t>+</a:t>
            </a:r>
          </a:p>
        </p:txBody>
      </p:sp>
      <p:pic>
        <p:nvPicPr>
          <p:cNvPr id="46090" name="Picture 14" descr="Genome analogy_1_st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 y="1265238"/>
            <a:ext cx="738188" cy="452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1" name="Picture 15" descr="Genome analogy_4_half_p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4950" y="2362200"/>
            <a:ext cx="3048000"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2"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86925" y="5803900"/>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3" name="Picture 17" descr="Genome analogy_4_stack_one_boo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1713" y="1296988"/>
            <a:ext cx="733425"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6"/>
          <p:cNvSpPr txBox="1">
            <a:spLocks noChangeArrowheads="1"/>
          </p:cNvSpPr>
          <p:nvPr/>
        </p:nvSpPr>
        <p:spPr bwMode="auto">
          <a:xfrm>
            <a:off x="2909888" y="5837238"/>
            <a:ext cx="3470275" cy="830997"/>
          </a:xfrm>
          <a:prstGeom prst="rect">
            <a:avLst/>
          </a:prstGeom>
          <a:solidFill>
            <a:schemeClr val="bg1"/>
          </a:solidFill>
          <a:ln w="28575">
            <a:solidFill>
              <a:srgbClr val="000066"/>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ts val="0"/>
              </a:spcBef>
              <a:defRPr/>
            </a:pPr>
            <a:r>
              <a:rPr lang="en-US" sz="2400" b="1" dirty="0">
                <a:solidFill>
                  <a:srgbClr val="000066"/>
                </a:solidFill>
                <a:latin typeface="Chalkboard"/>
                <a:ea typeface="ＭＳ Ｐゴシック" charset="0"/>
                <a:cs typeface="Chalkboard"/>
              </a:rPr>
              <a:t>Genetic modification </a:t>
            </a:r>
          </a:p>
          <a:p>
            <a:pPr algn="ctr">
              <a:spcBef>
                <a:spcPts val="0"/>
              </a:spcBef>
              <a:defRPr/>
            </a:pPr>
            <a:r>
              <a:rPr lang="en-US" sz="2400" b="1" u="sng" dirty="0">
                <a:solidFill>
                  <a:srgbClr val="000066"/>
                </a:solidFill>
                <a:latin typeface="Chalkboard"/>
                <a:ea typeface="ＭＳ Ｐゴシック" charset="0"/>
                <a:cs typeface="Chalkboard"/>
              </a:rPr>
              <a:t>that is</a:t>
            </a:r>
            <a:r>
              <a:rPr lang="en-US" sz="2400" b="1" dirty="0">
                <a:solidFill>
                  <a:srgbClr val="000066"/>
                </a:solidFill>
                <a:latin typeface="Chalkboard"/>
                <a:ea typeface="ＭＳ Ｐゴシック" charset="0"/>
                <a:cs typeface="Chalkboard"/>
              </a:rPr>
              <a:t> </a:t>
            </a:r>
            <a:r>
              <a:rPr lang="en-US" sz="2400" b="1" dirty="0" err="1">
                <a:solidFill>
                  <a:srgbClr val="000066"/>
                </a:solidFill>
                <a:latin typeface="Chalkboard"/>
                <a:ea typeface="ＭＳ Ｐゴシック" charset="0"/>
                <a:cs typeface="Chalkboard"/>
              </a:rPr>
              <a:t>GEn</a:t>
            </a:r>
            <a:r>
              <a:rPr lang="en-US" sz="2400" b="1" dirty="0">
                <a:solidFill>
                  <a:srgbClr val="000066"/>
                </a:solidFill>
                <a:latin typeface="Chalkboard"/>
                <a:ea typeface="ＭＳ Ｐゴシック" charset="0"/>
                <a:cs typeface="Chalkboard"/>
              </a:rPr>
              <a:t> and GMO </a:t>
            </a:r>
          </a:p>
        </p:txBody>
      </p:sp>
      <p:sp>
        <p:nvSpPr>
          <p:cNvPr id="20" name="Text Box 15"/>
          <p:cNvSpPr txBox="1">
            <a:spLocks noChangeArrowheads="1"/>
          </p:cNvSpPr>
          <p:nvPr/>
        </p:nvSpPr>
        <p:spPr bwMode="auto">
          <a:xfrm>
            <a:off x="958850" y="2538413"/>
            <a:ext cx="8242300" cy="1200150"/>
          </a:xfrm>
          <a:prstGeom prst="rect">
            <a:avLst/>
          </a:prstGeom>
          <a:solidFill>
            <a:srgbClr val="FEFCFC"/>
          </a:solidFill>
          <a:ln w="19050">
            <a:solidFill>
              <a:srgbClr val="000090"/>
            </a:solidFill>
            <a:miter lim="800000"/>
            <a:headEnd/>
            <a:tailEnd/>
          </a:ln>
        </p:spPr>
        <p:txBody>
          <a:bodyPr>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hangingPunct="1">
              <a:spcBef>
                <a:spcPct val="50000"/>
              </a:spcBef>
            </a:pPr>
            <a:r>
              <a:rPr lang="en-US" altLang="en-US" sz="3600" b="1" dirty="0">
                <a:solidFill>
                  <a:srgbClr val="162D53"/>
                </a:solidFill>
                <a:latin typeface="Chalkboard" charset="0"/>
              </a:rPr>
              <a:t>What Kinds of </a:t>
            </a:r>
            <a:r>
              <a:rPr lang="en-US" altLang="en-US" sz="3600" b="1" dirty="0" err="1">
                <a:solidFill>
                  <a:srgbClr val="162D53"/>
                </a:solidFill>
                <a:latin typeface="Chalkboard" charset="0"/>
              </a:rPr>
              <a:t>GEn</a:t>
            </a:r>
            <a:r>
              <a:rPr lang="en-US" altLang="en-US" sz="3600" b="1" dirty="0">
                <a:solidFill>
                  <a:srgbClr val="162D53"/>
                </a:solidFill>
                <a:latin typeface="Chalkboard" charset="0"/>
              </a:rPr>
              <a:t> Crops and Foods Are in the Commercial Market?</a:t>
            </a:r>
          </a:p>
        </p:txBody>
      </p:sp>
    </p:spTree>
    <p:extLst>
      <p:ext uri="{BB962C8B-B14F-4D97-AF65-F5344CB8AC3E}">
        <p14:creationId xmlns:p14="http://schemas.microsoft.com/office/powerpoint/2010/main" val="1350778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6625" y="5776913"/>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130" name="Group 16"/>
          <p:cNvGrpSpPr>
            <a:grpSpLocks/>
          </p:cNvGrpSpPr>
          <p:nvPr/>
        </p:nvGrpSpPr>
        <p:grpSpPr bwMode="auto">
          <a:xfrm>
            <a:off x="423863" y="1585913"/>
            <a:ext cx="9382125" cy="4560887"/>
            <a:chOff x="390525" y="2297113"/>
            <a:chExt cx="9382125" cy="4560887"/>
          </a:xfrm>
        </p:grpSpPr>
        <p:grpSp>
          <p:nvGrpSpPr>
            <p:cNvPr id="48132" name="Group 22"/>
            <p:cNvGrpSpPr>
              <a:grpSpLocks/>
            </p:cNvGrpSpPr>
            <p:nvPr/>
          </p:nvGrpSpPr>
          <p:grpSpPr bwMode="auto">
            <a:xfrm>
              <a:off x="3532188" y="4597400"/>
              <a:ext cx="3090862" cy="2249488"/>
              <a:chOff x="2988733" y="4607269"/>
              <a:chExt cx="2747434" cy="2250731"/>
            </a:xfrm>
          </p:grpSpPr>
          <p:grpSp>
            <p:nvGrpSpPr>
              <p:cNvPr id="21" name="Group 20"/>
              <p:cNvGrpSpPr/>
              <p:nvPr/>
            </p:nvGrpSpPr>
            <p:grpSpPr>
              <a:xfrm>
                <a:off x="2990246" y="4607269"/>
                <a:ext cx="2743200" cy="2250731"/>
                <a:chOff x="2990246" y="4607269"/>
                <a:chExt cx="2743200" cy="2250731"/>
              </a:xfrm>
              <a:solidFill>
                <a:schemeClr val="accent4">
                  <a:lumMod val="85000"/>
                  <a:lumOff val="15000"/>
                </a:schemeClr>
              </a:solidFill>
            </p:grpSpPr>
            <p:pic>
              <p:nvPicPr>
                <p:cNvPr id="19" name="Picture 18" descr="sugar beet larg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0246" y="4611624"/>
                  <a:ext cx="2743200" cy="2246376"/>
                </a:xfrm>
                <a:prstGeom prst="rect">
                  <a:avLst/>
                </a:prstGeom>
                <a:grpFill/>
              </p:spPr>
            </p:pic>
            <p:sp>
              <p:nvSpPr>
                <p:cNvPr id="14354" name="Text Box 24"/>
                <p:cNvSpPr txBox="1">
                  <a:spLocks noChangeArrowheads="1"/>
                </p:cNvSpPr>
                <p:nvPr/>
              </p:nvSpPr>
              <p:spPr bwMode="auto">
                <a:xfrm>
                  <a:off x="3308540" y="4607269"/>
                  <a:ext cx="2106613" cy="646331"/>
                </a:xfrm>
                <a:prstGeom prst="rect">
                  <a:avLst/>
                </a:prstGeom>
                <a:solidFill>
                  <a:srgbClr val="162D53"/>
                </a:solidFill>
                <a:ln w="9525">
                  <a:solidFill>
                    <a:schemeClr val="bg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2000" b="1" i="1" dirty="0">
                      <a:solidFill>
                        <a:srgbClr val="FFFFFF"/>
                      </a:solidFill>
                      <a:effectLst>
                        <a:outerShdw blurRad="50800" dist="38100" dir="2700000" algn="tl" rotWithShape="0">
                          <a:prstClr val="black">
                            <a:alpha val="40000"/>
                          </a:prstClr>
                        </a:outerShdw>
                      </a:effectLst>
                      <a:latin typeface="Myriad Pro"/>
                      <a:cs typeface="Myriad Pro"/>
                    </a:rPr>
                    <a:t>GE </a:t>
                  </a:r>
                  <a:r>
                    <a:rPr lang="en-US" sz="2000" b="1" i="1" dirty="0" err="1">
                      <a:solidFill>
                        <a:srgbClr val="FFFFFF"/>
                      </a:solidFill>
                      <a:effectLst>
                        <a:outerShdw blurRad="50800" dist="38100" dir="2700000" algn="tl" rotWithShape="0">
                          <a:prstClr val="black">
                            <a:alpha val="40000"/>
                          </a:prstClr>
                        </a:outerShdw>
                      </a:effectLst>
                      <a:latin typeface="Myriad Pro"/>
                      <a:cs typeface="Myriad Pro"/>
                    </a:rPr>
                    <a:t>Sugarbeet</a:t>
                  </a:r>
                  <a:endParaRPr lang="en-US" sz="800" b="1" i="1" dirty="0">
                    <a:solidFill>
                      <a:srgbClr val="FFFFFF"/>
                    </a:solidFill>
                    <a:effectLst>
                      <a:outerShdw blurRad="50800" dist="38100" dir="2700000" algn="tl" rotWithShape="0">
                        <a:prstClr val="black">
                          <a:alpha val="40000"/>
                        </a:prstClr>
                      </a:outerShdw>
                    </a:effectLst>
                    <a:latin typeface="Myriad Pro"/>
                    <a:cs typeface="Myriad Pro"/>
                  </a:endParaRPr>
                </a:p>
                <a:p>
                  <a:pPr algn="ctr" eaLnBrk="1" hangingPunct="1">
                    <a:defRPr/>
                  </a:pPr>
                  <a:r>
                    <a:rPr lang="en-US" sz="1600" dirty="0">
                      <a:solidFill>
                        <a:srgbClr val="FFFFFF"/>
                      </a:solidFill>
                      <a:effectLst>
                        <a:outerShdw blurRad="50800" dist="38100" dir="2700000" algn="tl" rotWithShape="0">
                          <a:prstClr val="black">
                            <a:alpha val="40000"/>
                          </a:prstClr>
                        </a:outerShdw>
                      </a:effectLst>
                      <a:latin typeface="Myriad Pro"/>
                      <a:cs typeface="Myriad Pro"/>
                    </a:rPr>
                    <a:t>98% of 2013 acreage</a:t>
                  </a:r>
                </a:p>
              </p:txBody>
            </p:sp>
          </p:grpSp>
          <p:sp>
            <p:nvSpPr>
              <p:cNvPr id="12" name="TextBox 11"/>
              <p:cNvSpPr txBox="1"/>
              <p:nvPr/>
            </p:nvSpPr>
            <p:spPr>
              <a:xfrm>
                <a:off x="2988732" y="6641981"/>
                <a:ext cx="2747435" cy="216019"/>
              </a:xfrm>
              <a:prstGeom prst="rect">
                <a:avLst/>
              </a:prstGeom>
              <a:noFill/>
            </p:spPr>
            <p:txBody>
              <a:bodyPr>
                <a:spAutoFit/>
              </a:bodyPr>
              <a:lstStyle/>
              <a:p>
                <a:pPr algn="ctr">
                  <a:defRPr/>
                </a:pPr>
                <a:r>
                  <a:rPr lang="en-US" sz="800" i="1" dirty="0">
                    <a:solidFill>
                      <a:schemeClr val="bg1">
                        <a:lumMod val="85000"/>
                      </a:schemeClr>
                    </a:solidFill>
                    <a:latin typeface="Myriad Pro"/>
                    <a:ea typeface="ＭＳ Ｐゴシック" charset="0"/>
                    <a:cs typeface="Myriad Pro"/>
                  </a:rPr>
                  <a:t>Source: ISAAA, 2011</a:t>
                </a:r>
              </a:p>
            </p:txBody>
          </p:sp>
        </p:grpSp>
        <p:grpSp>
          <p:nvGrpSpPr>
            <p:cNvPr id="48133" name="Group 15"/>
            <p:cNvGrpSpPr>
              <a:grpSpLocks/>
            </p:cNvGrpSpPr>
            <p:nvPr/>
          </p:nvGrpSpPr>
          <p:grpSpPr bwMode="auto">
            <a:xfrm>
              <a:off x="390525" y="2297113"/>
              <a:ext cx="9382125" cy="4560887"/>
              <a:chOff x="390525" y="2297113"/>
              <a:chExt cx="9382125" cy="4560887"/>
            </a:xfrm>
          </p:grpSpPr>
          <p:grpSp>
            <p:nvGrpSpPr>
              <p:cNvPr id="48134" name="Group 14"/>
              <p:cNvGrpSpPr>
                <a:grpSpLocks/>
              </p:cNvGrpSpPr>
              <p:nvPr/>
            </p:nvGrpSpPr>
            <p:grpSpPr bwMode="auto">
              <a:xfrm>
                <a:off x="3649663" y="2301875"/>
                <a:ext cx="2800350" cy="2249488"/>
                <a:chOff x="3073400" y="2292505"/>
                <a:chExt cx="2489200" cy="2249405"/>
              </a:xfrm>
            </p:grpSpPr>
            <p:grpSp>
              <p:nvGrpSpPr>
                <p:cNvPr id="7" name="Group 6"/>
                <p:cNvGrpSpPr/>
                <p:nvPr/>
              </p:nvGrpSpPr>
              <p:grpSpPr>
                <a:xfrm>
                  <a:off x="3078163" y="2292505"/>
                  <a:ext cx="2484437" cy="2247745"/>
                  <a:chOff x="3078163" y="2292505"/>
                  <a:chExt cx="2484437" cy="2247745"/>
                </a:xfrm>
                <a:solidFill>
                  <a:schemeClr val="accent4">
                    <a:lumMod val="85000"/>
                    <a:lumOff val="15000"/>
                  </a:schemeClr>
                </a:solidFill>
              </p:grpSpPr>
              <p:pic>
                <p:nvPicPr>
                  <p:cNvPr id="1435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8163" y="2297113"/>
                    <a:ext cx="2484437" cy="224313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14360" name="Text Box 9"/>
                  <p:cNvSpPr txBox="1">
                    <a:spLocks noChangeArrowheads="1"/>
                  </p:cNvSpPr>
                  <p:nvPr/>
                </p:nvSpPr>
                <p:spPr bwMode="auto">
                  <a:xfrm>
                    <a:off x="3266506" y="2292505"/>
                    <a:ext cx="2107751" cy="646331"/>
                  </a:xfrm>
                  <a:prstGeom prst="rect">
                    <a:avLst/>
                  </a:prstGeom>
                  <a:solidFill>
                    <a:srgbClr val="162D53"/>
                  </a:solidFill>
                  <a:ln w="9525">
                    <a:solidFill>
                      <a:schemeClr val="bg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2000" b="1" i="1" dirty="0">
                        <a:solidFill>
                          <a:srgbClr val="FFFFFF"/>
                        </a:solidFill>
                        <a:effectLst>
                          <a:outerShdw blurRad="50800" dist="38100" dir="2700000" algn="tl" rotWithShape="0">
                            <a:prstClr val="black">
                              <a:alpha val="40000"/>
                            </a:prstClr>
                          </a:outerShdw>
                        </a:effectLst>
                        <a:latin typeface="Myriad Pro"/>
                        <a:cs typeface="Myriad Pro"/>
                      </a:rPr>
                      <a:t>GE Canola</a:t>
                    </a:r>
                    <a:endParaRPr lang="en-US" sz="800" b="1" i="1" dirty="0">
                      <a:solidFill>
                        <a:srgbClr val="FFFFFF"/>
                      </a:solidFill>
                      <a:effectLst>
                        <a:outerShdw blurRad="50800" dist="38100" dir="2700000" algn="tl" rotWithShape="0">
                          <a:prstClr val="black">
                            <a:alpha val="40000"/>
                          </a:prstClr>
                        </a:outerShdw>
                      </a:effectLst>
                      <a:latin typeface="Myriad Pro"/>
                      <a:cs typeface="Myriad Pro"/>
                    </a:endParaRPr>
                  </a:p>
                  <a:p>
                    <a:pPr algn="ctr" eaLnBrk="1" hangingPunct="1">
                      <a:defRPr/>
                    </a:pPr>
                    <a:r>
                      <a:rPr lang="en-US" sz="1600" dirty="0">
                        <a:solidFill>
                          <a:srgbClr val="FFFFFF"/>
                        </a:solidFill>
                        <a:effectLst>
                          <a:outerShdw blurRad="50800" dist="38100" dir="2700000" algn="tl" rotWithShape="0">
                            <a:prstClr val="black">
                              <a:alpha val="40000"/>
                            </a:prstClr>
                          </a:outerShdw>
                        </a:effectLst>
                        <a:latin typeface="Myriad Pro"/>
                        <a:cs typeface="Myriad Pro"/>
                      </a:rPr>
                      <a:t>93% of 2013 acreage</a:t>
                    </a:r>
                  </a:p>
                </p:txBody>
              </p:sp>
            </p:grpSp>
            <p:sp>
              <p:nvSpPr>
                <p:cNvPr id="48150" name="TextBox 9"/>
                <p:cNvSpPr txBox="1">
                  <a:spLocks noChangeArrowheads="1"/>
                </p:cNvSpPr>
                <p:nvPr/>
              </p:nvSpPr>
              <p:spPr bwMode="auto">
                <a:xfrm>
                  <a:off x="3073400" y="4326466"/>
                  <a:ext cx="24892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hangingPunct="1"/>
                  <a:r>
                    <a:rPr lang="en-US" altLang="en-US" sz="800" i="1">
                      <a:solidFill>
                        <a:srgbClr val="D9D9D9"/>
                      </a:solidFill>
                      <a:latin typeface="Myriad Pro" charset="0"/>
                    </a:rPr>
                    <a:t>Source: ISAAA, 2011</a:t>
                  </a:r>
                </a:p>
              </p:txBody>
            </p:sp>
          </p:grpSp>
          <p:grpSp>
            <p:nvGrpSpPr>
              <p:cNvPr id="48135" name="Group 15"/>
              <p:cNvGrpSpPr>
                <a:grpSpLocks/>
              </p:cNvGrpSpPr>
              <p:nvPr/>
            </p:nvGrpSpPr>
            <p:grpSpPr bwMode="auto">
              <a:xfrm>
                <a:off x="6511925" y="2298700"/>
                <a:ext cx="3025775" cy="2254250"/>
                <a:chOff x="5655734" y="2289189"/>
                <a:chExt cx="2689930" cy="2254173"/>
              </a:xfrm>
            </p:grpSpPr>
            <p:grpSp>
              <p:nvGrpSpPr>
                <p:cNvPr id="6" name="Group 5"/>
                <p:cNvGrpSpPr/>
                <p:nvPr/>
              </p:nvGrpSpPr>
              <p:grpSpPr>
                <a:xfrm>
                  <a:off x="5661025" y="2289189"/>
                  <a:ext cx="2684639" cy="2254173"/>
                  <a:chOff x="5661025" y="2289189"/>
                  <a:chExt cx="2684639" cy="2254173"/>
                </a:xfrm>
                <a:solidFill>
                  <a:schemeClr val="accent4">
                    <a:lumMod val="85000"/>
                    <a:lumOff val="15000"/>
                  </a:schemeClr>
                </a:solidFill>
              </p:grpSpPr>
              <p:pic>
                <p:nvPicPr>
                  <p:cNvPr id="13"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1025" y="2293938"/>
                    <a:ext cx="2684639" cy="224942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14" name="Text Box 15"/>
                  <p:cNvSpPr txBox="1">
                    <a:spLocks noChangeArrowheads="1"/>
                  </p:cNvSpPr>
                  <p:nvPr/>
                </p:nvSpPr>
                <p:spPr bwMode="auto">
                  <a:xfrm>
                    <a:off x="5974644" y="2289189"/>
                    <a:ext cx="2057400" cy="723275"/>
                  </a:xfrm>
                  <a:prstGeom prst="rect">
                    <a:avLst/>
                  </a:prstGeom>
                  <a:solidFill>
                    <a:srgbClr val="162D53"/>
                  </a:solidFill>
                  <a:ln w="9525">
                    <a:solidFill>
                      <a:schemeClr val="bg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2000" b="1" i="1" dirty="0">
                        <a:solidFill>
                          <a:srgbClr val="FFFFFF"/>
                        </a:solidFill>
                        <a:effectLst>
                          <a:outerShdw blurRad="50800" dist="38100" dir="2700000" algn="tl" rotWithShape="0">
                            <a:prstClr val="black">
                              <a:alpha val="40000"/>
                            </a:prstClr>
                          </a:outerShdw>
                        </a:effectLst>
                        <a:latin typeface="Myriad Pro"/>
                        <a:cs typeface="Myriad Pro"/>
                      </a:rPr>
                      <a:t>GE Soybean</a:t>
                    </a:r>
                    <a:endParaRPr lang="en-US" sz="800" b="1" i="1" dirty="0">
                      <a:solidFill>
                        <a:srgbClr val="FFFFFF"/>
                      </a:solidFill>
                      <a:effectLst>
                        <a:outerShdw blurRad="50800" dist="38100" dir="2700000" algn="tl" rotWithShape="0">
                          <a:prstClr val="black">
                            <a:alpha val="40000"/>
                          </a:prstClr>
                        </a:outerShdw>
                      </a:effectLst>
                      <a:latin typeface="Myriad Pro"/>
                      <a:cs typeface="Myriad Pro"/>
                    </a:endParaRPr>
                  </a:p>
                  <a:p>
                    <a:pPr algn="ctr" eaLnBrk="1" hangingPunct="1">
                      <a:defRPr/>
                    </a:pPr>
                    <a:r>
                      <a:rPr lang="en-US" sz="1600" dirty="0">
                        <a:solidFill>
                          <a:srgbClr val="FFFFFF"/>
                        </a:solidFill>
                        <a:effectLst>
                          <a:outerShdw blurRad="50800" dist="38100" dir="2700000" algn="tl" rotWithShape="0">
                            <a:prstClr val="black">
                              <a:alpha val="40000"/>
                            </a:prstClr>
                          </a:outerShdw>
                        </a:effectLst>
                        <a:latin typeface="Myriad Pro"/>
                        <a:cs typeface="Myriad Pro"/>
                      </a:rPr>
                      <a:t>94% of 2014 acreage</a:t>
                    </a:r>
                  </a:p>
                  <a:p>
                    <a:pPr algn="ctr">
                      <a:defRPr/>
                    </a:pPr>
                    <a:r>
                      <a:rPr lang="en-US" sz="500" dirty="0">
                        <a:solidFill>
                          <a:srgbClr val="FFFFFF"/>
                        </a:solidFill>
                        <a:latin typeface="Myriad Pro"/>
                        <a:cs typeface="Myriad Pro"/>
                      </a:rPr>
                      <a:t>(Herbicide resistant: 94%)</a:t>
                    </a:r>
                  </a:p>
                </p:txBody>
              </p:sp>
            </p:grpSp>
            <p:sp>
              <p:nvSpPr>
                <p:cNvPr id="11" name="TextBox 10"/>
                <p:cNvSpPr txBox="1"/>
                <p:nvPr/>
              </p:nvSpPr>
              <p:spPr>
                <a:xfrm>
                  <a:off x="5655734" y="4325882"/>
                  <a:ext cx="2688518" cy="215893"/>
                </a:xfrm>
                <a:prstGeom prst="rect">
                  <a:avLst/>
                </a:prstGeom>
                <a:noFill/>
              </p:spPr>
              <p:txBody>
                <a:bodyPr>
                  <a:spAutoFit/>
                </a:bodyPr>
                <a:lstStyle/>
                <a:p>
                  <a:pPr algn="ctr">
                    <a:defRPr/>
                  </a:pPr>
                  <a:r>
                    <a:rPr lang="en-US" sz="800" i="1" kern="0" dirty="0">
                      <a:solidFill>
                        <a:srgbClr val="D9D9D9"/>
                      </a:solidFill>
                      <a:latin typeface="Myriad Pro"/>
                      <a:ea typeface="ＭＳ Ｐゴシック" charset="0"/>
                      <a:cs typeface="Myriad Pro"/>
                    </a:rPr>
                    <a:t>Source:  USDA-ERS, 2012</a:t>
                  </a:r>
                </a:p>
              </p:txBody>
            </p:sp>
          </p:grpSp>
          <p:grpSp>
            <p:nvGrpSpPr>
              <p:cNvPr id="48136" name="Group 13"/>
              <p:cNvGrpSpPr>
                <a:grpSpLocks/>
              </p:cNvGrpSpPr>
              <p:nvPr/>
            </p:nvGrpSpPr>
            <p:grpSpPr bwMode="auto">
              <a:xfrm>
                <a:off x="566738" y="2297113"/>
                <a:ext cx="3033712" cy="2251075"/>
                <a:chOff x="312304" y="2287141"/>
                <a:chExt cx="2697855" cy="2252256"/>
              </a:xfrm>
            </p:grpSpPr>
            <p:grpSp>
              <p:nvGrpSpPr>
                <p:cNvPr id="8" name="Group 7"/>
                <p:cNvGrpSpPr/>
                <p:nvPr/>
              </p:nvGrpSpPr>
              <p:grpSpPr>
                <a:xfrm>
                  <a:off x="312304" y="2287141"/>
                  <a:ext cx="2691384" cy="2252256"/>
                  <a:chOff x="312304" y="2287141"/>
                  <a:chExt cx="2691384" cy="2252256"/>
                </a:xfrm>
                <a:solidFill>
                  <a:schemeClr val="accent4">
                    <a:lumMod val="85000"/>
                    <a:lumOff val="15000"/>
                  </a:schemeClr>
                </a:solidFill>
              </p:grpSpPr>
              <p:pic>
                <p:nvPicPr>
                  <p:cNvPr id="3" name="Picture 2" descr="cotton201.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304" y="2289973"/>
                    <a:ext cx="2691384" cy="2249424"/>
                  </a:xfrm>
                  <a:prstGeom prst="rect">
                    <a:avLst/>
                  </a:prstGeom>
                  <a:grpFill/>
                </p:spPr>
              </p:pic>
              <p:sp>
                <p:nvSpPr>
                  <p:cNvPr id="14358" name="Text Box 12"/>
                  <p:cNvSpPr txBox="1">
                    <a:spLocks noChangeArrowheads="1"/>
                  </p:cNvSpPr>
                  <p:nvPr/>
                </p:nvSpPr>
                <p:spPr bwMode="auto">
                  <a:xfrm>
                    <a:off x="606310" y="2287141"/>
                    <a:ext cx="2103372" cy="723275"/>
                  </a:xfrm>
                  <a:prstGeom prst="rect">
                    <a:avLst/>
                  </a:prstGeom>
                  <a:solidFill>
                    <a:srgbClr val="162D53"/>
                  </a:solidFill>
                  <a:ln w="9525">
                    <a:solidFill>
                      <a:schemeClr val="bg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2000" b="1" i="1" dirty="0">
                        <a:solidFill>
                          <a:schemeClr val="bg1"/>
                        </a:solidFill>
                        <a:effectLst>
                          <a:outerShdw blurRad="50800" dist="38100" dir="2700000" algn="tl" rotWithShape="0">
                            <a:prstClr val="black">
                              <a:alpha val="40000"/>
                            </a:prstClr>
                          </a:outerShdw>
                        </a:effectLst>
                        <a:latin typeface="Myriad Pro"/>
                        <a:cs typeface="Myriad Pro"/>
                      </a:rPr>
                      <a:t>GE Cotton</a:t>
                    </a:r>
                    <a:endParaRPr lang="en-US" sz="800" b="1" i="1" dirty="0">
                      <a:solidFill>
                        <a:schemeClr val="bg1"/>
                      </a:solidFill>
                      <a:effectLst>
                        <a:outerShdw blurRad="50800" dist="38100" dir="2700000" algn="tl" rotWithShape="0">
                          <a:prstClr val="black">
                            <a:alpha val="40000"/>
                          </a:prstClr>
                        </a:outerShdw>
                      </a:effectLst>
                      <a:latin typeface="Myriad Pro"/>
                      <a:cs typeface="Myriad Pro"/>
                    </a:endParaRPr>
                  </a:p>
                  <a:p>
                    <a:pPr algn="ctr" eaLnBrk="1" hangingPunct="1">
                      <a:defRPr/>
                    </a:pPr>
                    <a:r>
                      <a:rPr lang="en-US" sz="1600" dirty="0">
                        <a:solidFill>
                          <a:schemeClr val="bg1"/>
                        </a:solidFill>
                        <a:effectLst>
                          <a:outerShdw blurRad="50800" dist="38100" dir="2700000" algn="tl" rotWithShape="0">
                            <a:prstClr val="black">
                              <a:alpha val="40000"/>
                            </a:prstClr>
                          </a:outerShdw>
                        </a:effectLst>
                        <a:latin typeface="Myriad Pro"/>
                        <a:cs typeface="Myriad Pro"/>
                      </a:rPr>
                      <a:t>96% of 2014 acreage</a:t>
                    </a:r>
                  </a:p>
                  <a:p>
                    <a:pPr algn="ctr">
                      <a:defRPr/>
                    </a:pPr>
                    <a:r>
                      <a:rPr lang="en-US" sz="500" dirty="0">
                        <a:solidFill>
                          <a:schemeClr val="bg1"/>
                        </a:solidFill>
                        <a:latin typeface="Myriad Pro"/>
                        <a:cs typeface="Myriad Pro"/>
                      </a:rPr>
                      <a:t>(Insect Resistant: 5%    Herbicide tolerant: 12%   Stacked gene: 79%</a:t>
                    </a:r>
                    <a:endParaRPr lang="en-US" sz="500" kern="0" dirty="0">
                      <a:solidFill>
                        <a:schemeClr val="bg1"/>
                      </a:solidFill>
                      <a:latin typeface="Myriad Pro"/>
                      <a:cs typeface="Myriad Pro"/>
                    </a:endParaRPr>
                  </a:p>
                </p:txBody>
              </p:sp>
            </p:grpSp>
            <p:sp>
              <p:nvSpPr>
                <p:cNvPr id="32" name="TextBox 31"/>
                <p:cNvSpPr txBox="1"/>
                <p:nvPr/>
              </p:nvSpPr>
              <p:spPr>
                <a:xfrm>
                  <a:off x="322186" y="4323384"/>
                  <a:ext cx="2687973" cy="214424"/>
                </a:xfrm>
                <a:prstGeom prst="rect">
                  <a:avLst/>
                </a:prstGeom>
                <a:noFill/>
              </p:spPr>
              <p:txBody>
                <a:bodyPr>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hangingPunct="1"/>
                  <a:r>
                    <a:rPr lang="en-US" altLang="en-US" sz="800" i="1">
                      <a:solidFill>
                        <a:srgbClr val="D9D9D9"/>
                      </a:solidFill>
                      <a:effectLst>
                        <a:outerShdw blurRad="38100" dist="38100" dir="2700000" algn="tl">
                          <a:srgbClr val="000000"/>
                        </a:outerShdw>
                      </a:effectLst>
                      <a:latin typeface="Myriad Pro" charset="0"/>
                    </a:rPr>
                    <a:t>Source:  USDA-ERS, 2014</a:t>
                  </a:r>
                </a:p>
              </p:txBody>
            </p:sp>
          </p:grpSp>
          <p:grpSp>
            <p:nvGrpSpPr>
              <p:cNvPr id="48137" name="Group 9"/>
              <p:cNvGrpSpPr>
                <a:grpSpLocks/>
              </p:cNvGrpSpPr>
              <p:nvPr/>
            </p:nvGrpSpPr>
            <p:grpSpPr bwMode="auto">
              <a:xfrm>
                <a:off x="390525" y="4598988"/>
                <a:ext cx="3086100" cy="2259012"/>
                <a:chOff x="348074" y="4598670"/>
                <a:chExt cx="2743200" cy="2259330"/>
              </a:xfrm>
            </p:grpSpPr>
            <p:pic>
              <p:nvPicPr>
                <p:cNvPr id="48142" name="Picture 8" descr="Corn image.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8074" y="4598670"/>
                  <a:ext cx="2743200" cy="2259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61" name="Text Box 6"/>
                <p:cNvSpPr txBox="1">
                  <a:spLocks noChangeArrowheads="1"/>
                </p:cNvSpPr>
                <p:nvPr/>
              </p:nvSpPr>
              <p:spPr bwMode="auto">
                <a:xfrm>
                  <a:off x="669807" y="4603433"/>
                  <a:ext cx="2106788" cy="738292"/>
                </a:xfrm>
                <a:prstGeom prst="rect">
                  <a:avLst/>
                </a:prstGeom>
                <a:solidFill>
                  <a:srgbClr val="162D53"/>
                </a:solidFill>
                <a:ln w="9525">
                  <a:solidFill>
                    <a:schemeClr val="bg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2000" b="1" i="1" dirty="0">
                      <a:solidFill>
                        <a:srgbClr val="FFFFFF"/>
                      </a:solidFill>
                      <a:effectLst>
                        <a:outerShdw blurRad="50800" dist="38100" dir="2700000" algn="tl" rotWithShape="0">
                          <a:prstClr val="black">
                            <a:alpha val="40000"/>
                          </a:prstClr>
                        </a:outerShdw>
                      </a:effectLst>
                      <a:latin typeface="Myriad Pro"/>
                      <a:cs typeface="Myriad Pro"/>
                    </a:rPr>
                    <a:t>GE Corn</a:t>
                  </a:r>
                  <a:endParaRPr lang="en-US" sz="800" b="1" i="1" dirty="0">
                    <a:solidFill>
                      <a:srgbClr val="FFFFFF"/>
                    </a:solidFill>
                    <a:effectLst>
                      <a:outerShdw blurRad="50800" dist="38100" dir="2700000" algn="tl" rotWithShape="0">
                        <a:prstClr val="black">
                          <a:alpha val="40000"/>
                        </a:prstClr>
                      </a:outerShdw>
                    </a:effectLst>
                    <a:latin typeface="Myriad Pro"/>
                    <a:cs typeface="Myriad Pro"/>
                  </a:endParaRPr>
                </a:p>
                <a:p>
                  <a:pPr algn="ctr" eaLnBrk="1" hangingPunct="1">
                    <a:defRPr/>
                  </a:pPr>
                  <a:r>
                    <a:rPr lang="en-US" sz="1600" dirty="0">
                      <a:solidFill>
                        <a:srgbClr val="FFFFFF"/>
                      </a:solidFill>
                      <a:effectLst>
                        <a:outerShdw blurRad="50800" dist="38100" dir="2700000" algn="tl" rotWithShape="0">
                          <a:prstClr val="black">
                            <a:alpha val="40000"/>
                          </a:prstClr>
                        </a:outerShdw>
                      </a:effectLst>
                      <a:latin typeface="Myriad Pro"/>
                      <a:cs typeface="Myriad Pro"/>
                    </a:rPr>
                    <a:t>93% of 2014 acreage</a:t>
                  </a:r>
                </a:p>
                <a:p>
                  <a:pPr algn="ctr">
                    <a:defRPr/>
                  </a:pPr>
                  <a:r>
                    <a:rPr lang="en-US" sz="500" dirty="0">
                      <a:solidFill>
                        <a:srgbClr val="FFFFFF"/>
                      </a:solidFill>
                      <a:latin typeface="Myriad Pro"/>
                      <a:cs typeface="Myriad Pro"/>
                    </a:rPr>
                    <a:t>(</a:t>
                  </a:r>
                  <a:r>
                    <a:rPr lang="en-US" sz="600" dirty="0">
                      <a:solidFill>
                        <a:srgbClr val="FFFFFF"/>
                      </a:solidFill>
                      <a:latin typeface="Myriad Pro"/>
                      <a:cs typeface="Myriad Pro"/>
                    </a:rPr>
                    <a:t>Insect Resistant: 4%    Herbicide resistant: 13%   Stacked gene: 76%)</a:t>
                  </a:r>
                </a:p>
              </p:txBody>
            </p:sp>
            <p:sp>
              <p:nvSpPr>
                <p:cNvPr id="33" name="TextBox 32"/>
                <p:cNvSpPr txBox="1"/>
                <p:nvPr/>
              </p:nvSpPr>
              <p:spPr bwMode="auto">
                <a:xfrm>
                  <a:off x="367830" y="6632543"/>
                  <a:ext cx="2720622" cy="215930"/>
                </a:xfrm>
                <a:prstGeom prst="rect">
                  <a:avLst/>
                </a:prstGeom>
                <a:noFill/>
              </p:spPr>
              <p:txBody>
                <a:bodyPr>
                  <a:spAutoFit/>
                </a:bodyPr>
                <a:lstStyle/>
                <a:p>
                  <a:pPr algn="ctr">
                    <a:defRPr/>
                  </a:pPr>
                  <a:r>
                    <a:rPr lang="en-US" sz="800" i="1" kern="0" dirty="0">
                      <a:solidFill>
                        <a:schemeClr val="bg1"/>
                      </a:solidFill>
                      <a:latin typeface="Myriad Pro"/>
                      <a:ea typeface="ＭＳ Ｐゴシック" charset="0"/>
                      <a:cs typeface="Myriad Pro"/>
                    </a:rPr>
                    <a:t>Source:  USDA-ERS, 2014</a:t>
                  </a:r>
                </a:p>
              </p:txBody>
            </p:sp>
          </p:grpSp>
          <p:grpSp>
            <p:nvGrpSpPr>
              <p:cNvPr id="48138" name="Group 17"/>
              <p:cNvGrpSpPr>
                <a:grpSpLocks/>
              </p:cNvGrpSpPr>
              <p:nvPr/>
            </p:nvGrpSpPr>
            <p:grpSpPr bwMode="auto">
              <a:xfrm>
                <a:off x="6686550" y="4598988"/>
                <a:ext cx="3086100" cy="2247900"/>
                <a:chOff x="5811520" y="4610100"/>
                <a:chExt cx="2743200" cy="2247900"/>
              </a:xfrm>
            </p:grpSpPr>
            <p:pic>
              <p:nvPicPr>
                <p:cNvPr id="48139" name="Picture 16" descr="alfalfa.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811520" y="4610100"/>
                  <a:ext cx="27432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6" name="Text Box 18"/>
                <p:cNvSpPr txBox="1">
                  <a:spLocks noChangeArrowheads="1"/>
                </p:cNvSpPr>
                <p:nvPr/>
              </p:nvSpPr>
              <p:spPr bwMode="auto">
                <a:xfrm>
                  <a:off x="6130431" y="4610100"/>
                  <a:ext cx="2105378" cy="646112"/>
                </a:xfrm>
                <a:prstGeom prst="rect">
                  <a:avLst/>
                </a:prstGeom>
                <a:solidFill>
                  <a:srgbClr val="162D53"/>
                </a:solidFill>
                <a:ln w="9525">
                  <a:solidFill>
                    <a:schemeClr val="bg1"/>
                  </a:solidFill>
                  <a:miter lim="800000"/>
                  <a:headEnd/>
                  <a:tailEnd/>
                </a:ln>
              </p:spPr>
              <p:txBody>
                <a:bodyPr>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hangingPunct="1"/>
                  <a:r>
                    <a:rPr lang="en-US" altLang="en-US" sz="2000" b="1" i="1">
                      <a:solidFill>
                        <a:srgbClr val="FFFFFF"/>
                      </a:solidFill>
                      <a:effectLst>
                        <a:outerShdw blurRad="38100" dist="38100" dir="2700000" algn="tl">
                          <a:srgbClr val="000000"/>
                        </a:outerShdw>
                      </a:effectLst>
                      <a:latin typeface="Myriad Pro" charset="0"/>
                    </a:rPr>
                    <a:t>GE Alfalfa</a:t>
                  </a:r>
                  <a:endParaRPr lang="en-US" altLang="en-US" sz="800" b="1" i="1">
                    <a:solidFill>
                      <a:srgbClr val="FFFFFF"/>
                    </a:solidFill>
                    <a:effectLst>
                      <a:outerShdw blurRad="38100" dist="38100" dir="2700000" algn="tl">
                        <a:srgbClr val="000000"/>
                      </a:outerShdw>
                    </a:effectLst>
                    <a:latin typeface="Myriad Pro" charset="0"/>
                  </a:endParaRPr>
                </a:p>
                <a:p>
                  <a:pPr algn="ctr" eaLnBrk="1" hangingPunct="1"/>
                  <a:r>
                    <a:rPr lang="en-US" altLang="en-US" sz="1600">
                      <a:solidFill>
                        <a:schemeClr val="bg1"/>
                      </a:solidFill>
                      <a:effectLst>
                        <a:outerShdw blurRad="38100" dist="38100" dir="2700000" algn="tl">
                          <a:srgbClr val="000000"/>
                        </a:outerShdw>
                      </a:effectLst>
                      <a:latin typeface="Myriad Pro" charset="0"/>
                    </a:rPr>
                    <a:t>25% of 2014 acreage</a:t>
                  </a:r>
                </a:p>
              </p:txBody>
            </p:sp>
            <p:sp>
              <p:nvSpPr>
                <p:cNvPr id="48141" name="TextBox 12"/>
                <p:cNvSpPr txBox="1">
                  <a:spLocks noChangeArrowheads="1"/>
                </p:cNvSpPr>
                <p:nvPr/>
              </p:nvSpPr>
              <p:spPr bwMode="auto">
                <a:xfrm>
                  <a:off x="5820833" y="6642556"/>
                  <a:ext cx="27305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hangingPunct="1"/>
                  <a:r>
                    <a:rPr lang="en-US" altLang="en-US" sz="800" i="1">
                      <a:solidFill>
                        <a:srgbClr val="D9D9D9"/>
                      </a:solidFill>
                      <a:latin typeface="Myriad Pro" charset="0"/>
                    </a:rPr>
                    <a:t>Source: Dan Putnam, UC ANR, 2014</a:t>
                  </a:r>
                </a:p>
              </p:txBody>
            </p:sp>
          </p:grpSp>
        </p:grpSp>
      </p:grpSp>
      <p:sp>
        <p:nvSpPr>
          <p:cNvPr id="48131" name="Text Box 22"/>
          <p:cNvSpPr txBox="1">
            <a:spLocks noChangeArrowheads="1"/>
          </p:cNvSpPr>
          <p:nvPr/>
        </p:nvSpPr>
        <p:spPr bwMode="auto">
          <a:xfrm>
            <a:off x="911225" y="401638"/>
            <a:ext cx="8397875" cy="954087"/>
          </a:xfrm>
          <a:prstGeom prst="rect">
            <a:avLst/>
          </a:prstGeom>
          <a:solidFill>
            <a:schemeClr val="bg1"/>
          </a:solidFill>
          <a:ln w="28575">
            <a:solidFill>
              <a:srgbClr val="22228B"/>
            </a:solidFill>
            <a:miter lim="800000"/>
            <a:headEnd/>
            <a:tailEnd/>
          </a:ln>
        </p:spPr>
        <p:txBody>
          <a:bodyPr>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a:spcBef>
                <a:spcPct val="50000"/>
              </a:spcBef>
            </a:pPr>
            <a:r>
              <a:rPr lang="en-US" altLang="en-US" sz="2800" b="1" dirty="0">
                <a:solidFill>
                  <a:srgbClr val="22228B"/>
                </a:solidFill>
                <a:latin typeface="Chalkboard" charset="0"/>
              </a:rPr>
              <a:t>Number of different commercially available, large acreage </a:t>
            </a:r>
            <a:r>
              <a:rPr lang="en-US" altLang="en-US" sz="2800" b="1" dirty="0" err="1">
                <a:solidFill>
                  <a:srgbClr val="22228B"/>
                </a:solidFill>
                <a:latin typeface="Chalkboard" charset="0"/>
              </a:rPr>
              <a:t>GEn</a:t>
            </a:r>
            <a:r>
              <a:rPr lang="en-US" altLang="en-US" sz="2800" b="1" dirty="0">
                <a:solidFill>
                  <a:srgbClr val="22228B"/>
                </a:solidFill>
                <a:latin typeface="Chalkboard" charset="0"/>
              </a:rPr>
              <a:t> (GMO) crops is limited</a:t>
            </a:r>
          </a:p>
        </p:txBody>
      </p:sp>
    </p:spTree>
    <p:extLst>
      <p:ext uri="{BB962C8B-B14F-4D97-AF65-F5344CB8AC3E}">
        <p14:creationId xmlns:p14="http://schemas.microsoft.com/office/powerpoint/2010/main" val="90471630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2057400"/>
            <a:ext cx="4689475" cy="2717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017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5175" y="5791200"/>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8053" name="Text Box 5"/>
          <p:cNvSpPr txBox="1">
            <a:spLocks noChangeArrowheads="1"/>
          </p:cNvSpPr>
          <p:nvPr/>
        </p:nvSpPr>
        <p:spPr bwMode="auto">
          <a:xfrm>
            <a:off x="469900" y="5003800"/>
            <a:ext cx="4457700" cy="1446213"/>
          </a:xfrm>
          <a:prstGeom prst="rect">
            <a:avLst/>
          </a:prstGeom>
          <a:solidFill>
            <a:srgbClr val="005400"/>
          </a:solidFill>
          <a:ln w="19050" cmpd="sng">
            <a:solidFill>
              <a:schemeClr val="bg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200" b="1" dirty="0">
                <a:solidFill>
                  <a:schemeClr val="bg1"/>
                </a:solidFill>
                <a:latin typeface="Tahoma"/>
                <a:ea typeface="ＭＳ Ｐゴシック" charset="0"/>
                <a:cs typeface="Tahoma"/>
              </a:rPr>
              <a:t>Insect-tolerant </a:t>
            </a:r>
            <a:r>
              <a:rPr lang="en-US" sz="2200" b="1" dirty="0" err="1">
                <a:solidFill>
                  <a:schemeClr val="bg1"/>
                </a:solidFill>
                <a:latin typeface="Tahoma"/>
                <a:ea typeface="ＭＳ Ｐゴシック" charset="0"/>
                <a:cs typeface="Tahoma"/>
              </a:rPr>
              <a:t>Bt</a:t>
            </a:r>
            <a:r>
              <a:rPr lang="en-US" sz="2200" b="1" dirty="0">
                <a:solidFill>
                  <a:schemeClr val="bg1"/>
                </a:solidFill>
                <a:latin typeface="Tahoma"/>
                <a:ea typeface="ＭＳ Ｐゴシック" charset="0"/>
                <a:cs typeface="Tahoma"/>
              </a:rPr>
              <a:t> crops - engineered for resistance using gene from naturally occurring bacterium</a:t>
            </a:r>
          </a:p>
        </p:txBody>
      </p:sp>
      <p:sp>
        <p:nvSpPr>
          <p:cNvPr id="50180" name="Text Box 22"/>
          <p:cNvSpPr txBox="1">
            <a:spLocks noChangeArrowheads="1"/>
          </p:cNvSpPr>
          <p:nvPr/>
        </p:nvSpPr>
        <p:spPr bwMode="auto">
          <a:xfrm>
            <a:off x="322263" y="555625"/>
            <a:ext cx="4271962" cy="1200329"/>
          </a:xfrm>
          <a:prstGeom prst="rect">
            <a:avLst/>
          </a:prstGeom>
          <a:solidFill>
            <a:srgbClr val="FEFCFC"/>
          </a:solidFill>
          <a:ln w="19050">
            <a:solidFill>
              <a:srgbClr val="000090"/>
            </a:solidFill>
            <a:miter lim="800000"/>
            <a:headEnd/>
            <a:tailEnd/>
          </a:ln>
        </p:spPr>
        <p:txBody>
          <a:bodyPr>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hangingPunct="1">
              <a:spcBef>
                <a:spcPct val="50000"/>
              </a:spcBef>
            </a:pPr>
            <a:r>
              <a:rPr lang="en-US" altLang="en-US" b="1" dirty="0">
                <a:solidFill>
                  <a:srgbClr val="000090"/>
                </a:solidFill>
                <a:latin typeface="Chalkboard" charset="0"/>
              </a:rPr>
              <a:t>These traits are not aimed at changing nutritional qualities</a:t>
            </a:r>
          </a:p>
        </p:txBody>
      </p:sp>
      <p:pic>
        <p:nvPicPr>
          <p:cNvPr id="50181" name="Picture 2" descr="roundup_sm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7663" y="765175"/>
            <a:ext cx="4605337"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
          <p:cNvSpPr txBox="1">
            <a:spLocks noChangeArrowheads="1"/>
          </p:cNvSpPr>
          <p:nvPr/>
        </p:nvSpPr>
        <p:spPr bwMode="auto">
          <a:xfrm>
            <a:off x="8154988" y="-2322513"/>
            <a:ext cx="2205037" cy="1568450"/>
          </a:xfrm>
          <a:prstGeom prst="rect">
            <a:avLst/>
          </a:prstGeom>
          <a:noFill/>
          <a:ln w="2857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200" b="1">
                <a:solidFill>
                  <a:schemeClr val="bg1"/>
                </a:solidFill>
                <a:latin typeface="Times New Roman" charset="0"/>
                <a:ea typeface="ＭＳ Ｐゴシック" charset="0"/>
              </a:rPr>
              <a:t>Roundup Ready Soybean</a:t>
            </a:r>
            <a:r>
              <a:rPr lang="en-US" sz="3200" b="1">
                <a:solidFill>
                  <a:schemeClr val="bg1"/>
                </a:solidFill>
                <a:latin typeface="Times New Roman" charset="0"/>
                <a:ea typeface="ＭＳ Ｐゴシック" charset="0"/>
                <a:sym typeface="Symbol" charset="0"/>
              </a:rPr>
              <a:t></a:t>
            </a:r>
            <a:r>
              <a:rPr lang="en-US" sz="3200" b="1">
                <a:solidFill>
                  <a:schemeClr val="bg1"/>
                </a:solidFill>
                <a:latin typeface="Times New Roman" charset="0"/>
                <a:ea typeface="ＭＳ Ｐゴシック" charset="0"/>
              </a:rPr>
              <a:t> </a:t>
            </a:r>
          </a:p>
        </p:txBody>
      </p:sp>
      <p:sp>
        <p:nvSpPr>
          <p:cNvPr id="10" name="Text Box 5"/>
          <p:cNvSpPr txBox="1">
            <a:spLocks noChangeArrowheads="1"/>
          </p:cNvSpPr>
          <p:nvPr/>
        </p:nvSpPr>
        <p:spPr bwMode="auto">
          <a:xfrm>
            <a:off x="5899150" y="4084638"/>
            <a:ext cx="3825875" cy="1446212"/>
          </a:xfrm>
          <a:prstGeom prst="rect">
            <a:avLst/>
          </a:prstGeom>
          <a:solidFill>
            <a:schemeClr val="tx1"/>
          </a:solidFill>
          <a:ln w="19050" cmpd="sng">
            <a:solidFill>
              <a:schemeClr val="bg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200" b="1" dirty="0">
                <a:solidFill>
                  <a:schemeClr val="bg1"/>
                </a:solidFill>
                <a:latin typeface="Tahoma"/>
                <a:ea typeface="ＭＳ Ｐゴシック" charset="0"/>
                <a:cs typeface="Tahoma"/>
              </a:rPr>
              <a:t>Herbicide-tolerant - engineered with gene to tolerate herbicide application</a:t>
            </a:r>
          </a:p>
        </p:txBody>
      </p:sp>
    </p:spTree>
    <p:extLst>
      <p:ext uri="{BB962C8B-B14F-4D97-AF65-F5344CB8AC3E}">
        <p14:creationId xmlns:p14="http://schemas.microsoft.com/office/powerpoint/2010/main" val="21454848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9963" y="5991225"/>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250" name="Group 2"/>
          <p:cNvGrpSpPr>
            <a:grpSpLocks/>
          </p:cNvGrpSpPr>
          <p:nvPr/>
        </p:nvGrpSpPr>
        <p:grpSpPr bwMode="auto">
          <a:xfrm>
            <a:off x="1392238" y="258763"/>
            <a:ext cx="7129462" cy="5264150"/>
            <a:chOff x="1392238" y="258763"/>
            <a:chExt cx="7454900" cy="5503862"/>
          </a:xfrm>
        </p:grpSpPr>
        <p:pic>
          <p:nvPicPr>
            <p:cNvPr id="10496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2238" y="258763"/>
              <a:ext cx="7454900" cy="55038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3254" name="TextBox 1"/>
            <p:cNvSpPr txBox="1">
              <a:spLocks noChangeArrowheads="1"/>
            </p:cNvSpPr>
            <p:nvPr/>
          </p:nvSpPr>
          <p:spPr bwMode="auto">
            <a:xfrm rot="-2247520">
              <a:off x="2309813" y="803874"/>
              <a:ext cx="1419225" cy="386150"/>
            </a:xfrm>
            <a:prstGeom prst="rect">
              <a:avLst/>
            </a:prstGeom>
            <a:solidFill>
              <a:srgbClr val="F2FFE9"/>
            </a:solidFill>
            <a:ln w="9525">
              <a:solidFill>
                <a:srgbClr val="000000"/>
              </a:solidFill>
              <a:miter lim="800000"/>
              <a:headEnd/>
              <a:tailEnd/>
            </a:ln>
          </p:spPr>
          <p:txBody>
            <a:bodyPr>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r>
                <a:rPr lang="en-US" altLang="en-US" sz="1800" b="1">
                  <a:solidFill>
                    <a:srgbClr val="000066"/>
                  </a:solidFill>
                  <a:latin typeface="Helvetica" charset="0"/>
                </a:rPr>
                <a:t>Canola oil</a:t>
              </a:r>
            </a:p>
          </p:txBody>
        </p:sp>
        <p:sp>
          <p:nvSpPr>
            <p:cNvPr id="53255" name="TextBox 5"/>
            <p:cNvSpPr txBox="1">
              <a:spLocks noChangeArrowheads="1"/>
            </p:cNvSpPr>
            <p:nvPr/>
          </p:nvSpPr>
          <p:spPr bwMode="auto">
            <a:xfrm rot="2002592">
              <a:off x="6383338" y="1067400"/>
              <a:ext cx="1722437" cy="386150"/>
            </a:xfrm>
            <a:prstGeom prst="rect">
              <a:avLst/>
            </a:prstGeom>
            <a:solidFill>
              <a:srgbClr val="F2FFE9"/>
            </a:solidFill>
            <a:ln w="9525">
              <a:solidFill>
                <a:srgbClr val="000000"/>
              </a:solidFill>
              <a:miter lim="800000"/>
              <a:headEnd/>
              <a:tailEnd/>
            </a:ln>
          </p:spPr>
          <p:txBody>
            <a:bodyPr>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r>
                <a:rPr lang="en-US" altLang="en-US" sz="1800" b="1">
                  <a:solidFill>
                    <a:srgbClr val="000066"/>
                  </a:solidFill>
                  <a:latin typeface="Helvetica" charset="0"/>
                </a:rPr>
                <a:t>Soy lecithin</a:t>
              </a:r>
            </a:p>
          </p:txBody>
        </p:sp>
        <p:sp>
          <p:nvSpPr>
            <p:cNvPr id="53256" name="TextBox 6"/>
            <p:cNvSpPr txBox="1">
              <a:spLocks noChangeArrowheads="1"/>
            </p:cNvSpPr>
            <p:nvPr/>
          </p:nvSpPr>
          <p:spPr bwMode="auto">
            <a:xfrm rot="-2247520">
              <a:off x="1566863" y="2240563"/>
              <a:ext cx="1727200" cy="386150"/>
            </a:xfrm>
            <a:prstGeom prst="rect">
              <a:avLst/>
            </a:prstGeom>
            <a:solidFill>
              <a:srgbClr val="F2FFE9"/>
            </a:solidFill>
            <a:ln w="9525">
              <a:solidFill>
                <a:srgbClr val="000000"/>
              </a:solidFill>
              <a:miter lim="800000"/>
              <a:headEnd/>
              <a:tailEnd/>
            </a:ln>
          </p:spPr>
          <p:txBody>
            <a:bodyPr>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r>
                <a:rPr lang="en-US" altLang="en-US" sz="1800" b="1">
                  <a:solidFill>
                    <a:srgbClr val="000066"/>
                  </a:solidFill>
                  <a:latin typeface="Helvetica" charset="0"/>
                </a:rPr>
                <a:t>Corn starch</a:t>
              </a:r>
            </a:p>
          </p:txBody>
        </p:sp>
        <p:sp>
          <p:nvSpPr>
            <p:cNvPr id="53257" name="TextBox 7"/>
            <p:cNvSpPr txBox="1">
              <a:spLocks noChangeArrowheads="1"/>
            </p:cNvSpPr>
            <p:nvPr/>
          </p:nvSpPr>
          <p:spPr bwMode="auto">
            <a:xfrm rot="2002592">
              <a:off x="6102350" y="2175474"/>
              <a:ext cx="2055813" cy="386150"/>
            </a:xfrm>
            <a:prstGeom prst="rect">
              <a:avLst/>
            </a:prstGeom>
            <a:solidFill>
              <a:srgbClr val="F2FFE9"/>
            </a:solidFill>
            <a:ln w="9525">
              <a:solidFill>
                <a:srgbClr val="000000"/>
              </a:solidFill>
              <a:miter lim="800000"/>
              <a:headEnd/>
              <a:tailEnd/>
            </a:ln>
          </p:spPr>
          <p:txBody>
            <a:bodyPr>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r>
                <a:rPr lang="en-US" altLang="en-US" sz="1800" b="1">
                  <a:solidFill>
                    <a:srgbClr val="000066"/>
                  </a:solidFill>
                  <a:latin typeface="Helvetica" charset="0"/>
                </a:rPr>
                <a:t>Cottonseed oil</a:t>
              </a:r>
            </a:p>
          </p:txBody>
        </p:sp>
        <p:sp>
          <p:nvSpPr>
            <p:cNvPr id="53258" name="TextBox 8"/>
            <p:cNvSpPr txBox="1">
              <a:spLocks noChangeArrowheads="1"/>
            </p:cNvSpPr>
            <p:nvPr/>
          </p:nvSpPr>
          <p:spPr bwMode="auto">
            <a:xfrm>
              <a:off x="4649788" y="603250"/>
              <a:ext cx="1281112" cy="386150"/>
            </a:xfrm>
            <a:prstGeom prst="rect">
              <a:avLst/>
            </a:prstGeom>
            <a:solidFill>
              <a:srgbClr val="F2FFE9"/>
            </a:solidFill>
            <a:ln w="9525">
              <a:solidFill>
                <a:srgbClr val="000000"/>
              </a:solidFill>
              <a:miter lim="800000"/>
              <a:headEnd/>
              <a:tailEnd/>
            </a:ln>
          </p:spPr>
          <p:txBody>
            <a:bodyPr>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hangingPunct="1"/>
              <a:r>
                <a:rPr lang="en-US" altLang="en-US" sz="1800" b="1">
                  <a:solidFill>
                    <a:srgbClr val="000066"/>
                  </a:solidFill>
                  <a:latin typeface="Helvetica" charset="0"/>
                </a:rPr>
                <a:t>Corn oil</a:t>
              </a:r>
            </a:p>
          </p:txBody>
        </p:sp>
        <p:sp>
          <p:nvSpPr>
            <p:cNvPr id="53259" name="TextBox 9"/>
            <p:cNvSpPr txBox="1">
              <a:spLocks noChangeArrowheads="1"/>
            </p:cNvSpPr>
            <p:nvPr/>
          </p:nvSpPr>
          <p:spPr bwMode="auto">
            <a:xfrm>
              <a:off x="3863975" y="1331913"/>
              <a:ext cx="1663700" cy="386150"/>
            </a:xfrm>
            <a:prstGeom prst="rect">
              <a:avLst/>
            </a:prstGeom>
            <a:solidFill>
              <a:srgbClr val="F2FFE9"/>
            </a:solidFill>
            <a:ln w="9525">
              <a:solidFill>
                <a:srgbClr val="000000"/>
              </a:solidFill>
              <a:miter lim="800000"/>
              <a:headEnd/>
              <a:tailEnd/>
            </a:ln>
          </p:spPr>
          <p:txBody>
            <a:bodyPr>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hangingPunct="1"/>
              <a:r>
                <a:rPr lang="en-US" altLang="en-US" sz="1800" b="1">
                  <a:solidFill>
                    <a:srgbClr val="000066"/>
                  </a:solidFill>
                  <a:latin typeface="Helvetica" charset="0"/>
                </a:rPr>
                <a:t>Soy protein</a:t>
              </a:r>
            </a:p>
          </p:txBody>
        </p:sp>
      </p:grpSp>
      <p:sp>
        <p:nvSpPr>
          <p:cNvPr id="53251" name="TextBox 1"/>
          <p:cNvSpPr txBox="1">
            <a:spLocks noChangeArrowheads="1"/>
          </p:cNvSpPr>
          <p:nvPr/>
        </p:nvSpPr>
        <p:spPr bwMode="auto">
          <a:xfrm>
            <a:off x="5480050" y="6484938"/>
            <a:ext cx="4613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en-US" sz="1400" i="1"/>
              <a:t>SOURCE: https://factsaboutgmos.org/disclosure-statement</a:t>
            </a:r>
          </a:p>
          <a:p>
            <a:endParaRPr lang="en-US" altLang="en-US" sz="1400" i="1"/>
          </a:p>
        </p:txBody>
      </p:sp>
      <p:sp>
        <p:nvSpPr>
          <p:cNvPr id="1049605" name="Text Box 5"/>
          <p:cNvSpPr txBox="1">
            <a:spLocks noChangeArrowheads="1"/>
          </p:cNvSpPr>
          <p:nvPr/>
        </p:nvSpPr>
        <p:spPr bwMode="auto">
          <a:xfrm>
            <a:off x="266700" y="5181601"/>
            <a:ext cx="9375775" cy="1200329"/>
          </a:xfrm>
          <a:prstGeom prst="rect">
            <a:avLst/>
          </a:prstGeom>
          <a:solidFill>
            <a:schemeClr val="bg1"/>
          </a:solidFill>
          <a:ln w="9525" cmpd="sng">
            <a:solidFill>
              <a:srgbClr val="22228B"/>
            </a:solidFill>
            <a:miter lim="800000"/>
            <a:headEnd/>
            <a:tailEnd/>
          </a:ln>
          <a:effectLst/>
          <a:extLst/>
        </p:spPr>
        <p:txBody>
          <a:bodyPr>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a:spcBef>
                <a:spcPct val="50000"/>
              </a:spcBef>
            </a:pPr>
            <a:r>
              <a:rPr lang="en-US" altLang="en-US" b="1" dirty="0">
                <a:solidFill>
                  <a:srgbClr val="162D53"/>
                </a:solidFill>
                <a:latin typeface="Tahoma" charset="0"/>
              </a:rPr>
              <a:t>But because these are large-acreage </a:t>
            </a:r>
            <a:r>
              <a:rPr lang="en-US" altLang="en-US" b="1" dirty="0" err="1">
                <a:solidFill>
                  <a:srgbClr val="162D53"/>
                </a:solidFill>
                <a:latin typeface="Tahoma" charset="0"/>
              </a:rPr>
              <a:t>GEn</a:t>
            </a:r>
            <a:r>
              <a:rPr lang="en-US" altLang="en-US" b="1" dirty="0">
                <a:solidFill>
                  <a:srgbClr val="162D53"/>
                </a:solidFill>
                <a:latin typeface="Tahoma" charset="0"/>
              </a:rPr>
              <a:t> crops, it leads to estimates that 60-80% of processed foods in U.S. have </a:t>
            </a:r>
            <a:r>
              <a:rPr lang="en-US" altLang="en-US" b="1" dirty="0" err="1">
                <a:solidFill>
                  <a:srgbClr val="162D53"/>
                </a:solidFill>
                <a:latin typeface="Tahoma" charset="0"/>
              </a:rPr>
              <a:t>GEn</a:t>
            </a:r>
            <a:r>
              <a:rPr lang="en-US" altLang="en-US" b="1" dirty="0">
                <a:solidFill>
                  <a:srgbClr val="162D53"/>
                </a:solidFill>
                <a:latin typeface="Tahoma" charset="0"/>
              </a:rPr>
              <a:t> or GMO ingredients – mostly minor</a:t>
            </a:r>
          </a:p>
        </p:txBody>
      </p:sp>
    </p:spTree>
    <p:extLst>
      <p:ext uri="{BB962C8B-B14F-4D97-AF65-F5344CB8AC3E}">
        <p14:creationId xmlns:p14="http://schemas.microsoft.com/office/powerpoint/2010/main" val="17024376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 Box 8"/>
          <p:cNvSpPr txBox="1">
            <a:spLocks noChangeArrowheads="1"/>
          </p:cNvSpPr>
          <p:nvPr/>
        </p:nvSpPr>
        <p:spPr bwMode="auto">
          <a:xfrm>
            <a:off x="493713" y="271464"/>
            <a:ext cx="9342437" cy="954088"/>
          </a:xfrm>
          <a:prstGeom prst="rect">
            <a:avLst/>
          </a:prstGeom>
          <a:solidFill>
            <a:schemeClr val="bg1"/>
          </a:solidFill>
          <a:ln w="12700">
            <a:solidFill>
              <a:srgbClr val="000066"/>
            </a:solidFill>
            <a:miter lim="800000"/>
            <a:headEnd/>
            <a:tailEnd/>
          </a:ln>
        </p:spPr>
        <p:txBody>
          <a:bodyPr>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a:spcBef>
                <a:spcPct val="50000"/>
              </a:spcBef>
            </a:pPr>
            <a:r>
              <a:rPr lang="en-US" altLang="en-US" sz="2800" b="1">
                <a:solidFill>
                  <a:srgbClr val="000066"/>
                </a:solidFill>
                <a:latin typeface="Tahoma" charset="0"/>
              </a:rPr>
              <a:t>There are only  a few whole, genetically engineered  foods in the U.S market</a:t>
            </a:r>
          </a:p>
        </p:txBody>
      </p:sp>
      <p:grpSp>
        <p:nvGrpSpPr>
          <p:cNvPr id="55298" name="Group 9"/>
          <p:cNvGrpSpPr>
            <a:grpSpLocks/>
          </p:cNvGrpSpPr>
          <p:nvPr/>
        </p:nvGrpSpPr>
        <p:grpSpPr bwMode="auto">
          <a:xfrm>
            <a:off x="3681413" y="1576388"/>
            <a:ext cx="2797175" cy="2230437"/>
            <a:chOff x="2527" y="2151"/>
            <a:chExt cx="1762" cy="1405"/>
          </a:xfrm>
        </p:grpSpPr>
        <p:pic>
          <p:nvPicPr>
            <p:cNvPr id="55314" name="Picture 10" descr="sweet co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7" y="2151"/>
              <a:ext cx="1762" cy="140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5315" name="Text Box 11"/>
            <p:cNvSpPr txBox="1">
              <a:spLocks noChangeArrowheads="1"/>
            </p:cNvSpPr>
            <p:nvPr/>
          </p:nvSpPr>
          <p:spPr bwMode="auto">
            <a:xfrm>
              <a:off x="2634" y="2623"/>
              <a:ext cx="1494" cy="407"/>
            </a:xfrm>
            <a:prstGeom prst="rect">
              <a:avLst/>
            </a:prstGeom>
            <a:solidFill>
              <a:srgbClr val="162D53"/>
            </a:solidFill>
            <a:ln w="9525">
              <a:solidFill>
                <a:schemeClr val="bg1"/>
              </a:solidFill>
              <a:miter lim="800000"/>
              <a:headEnd/>
              <a:tailEnd/>
            </a:ln>
          </p:spPr>
          <p:txBody>
            <a:bodyPr>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hangingPunct="1"/>
              <a:r>
                <a:rPr lang="en-US" altLang="en-US" sz="2000" b="1" i="1" dirty="0">
                  <a:solidFill>
                    <a:schemeClr val="bg1"/>
                  </a:solidFill>
                  <a:latin typeface="Times New Roman" charset="0"/>
                </a:rPr>
                <a:t>GE Sweet Corn</a:t>
              </a:r>
            </a:p>
            <a:p>
              <a:pPr algn="ctr" eaLnBrk="1" hangingPunct="1"/>
              <a:r>
                <a:rPr lang="en-US" altLang="en-US" sz="1600" i="1" dirty="0">
                  <a:solidFill>
                    <a:schemeClr val="bg1"/>
                  </a:solidFill>
                  <a:latin typeface="Myriad Pro" charset="0"/>
                </a:rPr>
                <a:t>Acreage unknown</a:t>
              </a:r>
            </a:p>
          </p:txBody>
        </p:sp>
      </p:grpSp>
      <p:pic>
        <p:nvPicPr>
          <p:cNvPr id="55299"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6625" y="5992813"/>
            <a:ext cx="327025" cy="736600"/>
          </a:xfrm>
          <a:prstGeom prst="rect">
            <a:avLst/>
          </a:prstGeom>
          <a:solidFill>
            <a:schemeClr val="bg1"/>
          </a:solidFill>
          <a:ln>
            <a:noFill/>
          </a:ln>
          <a:extLst/>
        </p:spPr>
      </p:pic>
      <p:grpSp>
        <p:nvGrpSpPr>
          <p:cNvPr id="55300" name="Group 24"/>
          <p:cNvGrpSpPr>
            <a:grpSpLocks/>
          </p:cNvGrpSpPr>
          <p:nvPr/>
        </p:nvGrpSpPr>
        <p:grpSpPr bwMode="auto">
          <a:xfrm>
            <a:off x="6823075" y="1295400"/>
            <a:ext cx="3105150" cy="2235200"/>
            <a:chOff x="1565275" y="0"/>
            <a:chExt cx="2761191" cy="2235200"/>
          </a:xfrm>
          <a:solidFill>
            <a:srgbClr val="162D53"/>
          </a:solidFill>
        </p:grpSpPr>
        <p:grpSp>
          <p:nvGrpSpPr>
            <p:cNvPr id="23" name="Group 22"/>
            <p:cNvGrpSpPr/>
            <p:nvPr/>
          </p:nvGrpSpPr>
          <p:grpSpPr>
            <a:xfrm>
              <a:off x="1565275" y="0"/>
              <a:ext cx="2760663" cy="2235200"/>
              <a:chOff x="1565275" y="0"/>
              <a:chExt cx="2760663" cy="2235200"/>
            </a:xfrm>
            <a:grpFill/>
          </p:grpSpPr>
          <p:pic>
            <p:nvPicPr>
              <p:cNvPr id="25"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5275" y="0"/>
                <a:ext cx="2760663" cy="223520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26" name="Text Box 14"/>
              <p:cNvSpPr txBox="1">
                <a:spLocks noChangeArrowheads="1"/>
              </p:cNvSpPr>
              <p:nvPr/>
            </p:nvSpPr>
            <p:spPr bwMode="auto">
              <a:xfrm>
                <a:off x="1759744" y="0"/>
                <a:ext cx="2371725" cy="892552"/>
              </a:xfrm>
              <a:prstGeom prst="rect">
                <a:avLst/>
              </a:prstGeom>
              <a:grpFill/>
              <a:ln w="9525">
                <a:solidFill>
                  <a:schemeClr val="bg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2000" b="1" i="1" dirty="0">
                    <a:solidFill>
                      <a:srgbClr val="FFFF00"/>
                    </a:solidFill>
                    <a:effectLst>
                      <a:outerShdw blurRad="50800" dist="38100" dir="2700000" algn="tl" rotWithShape="0">
                        <a:prstClr val="black">
                          <a:alpha val="40000"/>
                        </a:prstClr>
                      </a:outerShdw>
                    </a:effectLst>
                    <a:latin typeface="Myriad Pro"/>
                    <a:cs typeface="Myriad Pro"/>
                  </a:rPr>
                  <a:t>GE Papaya</a:t>
                </a:r>
                <a:endParaRPr lang="en-US" sz="800" b="1" i="1" dirty="0">
                  <a:solidFill>
                    <a:srgbClr val="FFFF00"/>
                  </a:solidFill>
                  <a:effectLst>
                    <a:outerShdw blurRad="50800" dist="38100" dir="2700000" algn="tl" rotWithShape="0">
                      <a:prstClr val="black">
                        <a:alpha val="40000"/>
                      </a:prstClr>
                    </a:outerShdw>
                  </a:effectLst>
                  <a:latin typeface="Myriad Pro"/>
                  <a:cs typeface="Myriad Pro"/>
                </a:endParaRPr>
              </a:p>
              <a:p>
                <a:pPr algn="ctr" eaLnBrk="1" hangingPunct="1">
                  <a:defRPr/>
                </a:pPr>
                <a:r>
                  <a:rPr lang="en-US" sz="1600" dirty="0">
                    <a:solidFill>
                      <a:schemeClr val="bg1"/>
                    </a:solidFill>
                    <a:effectLst>
                      <a:outerShdw blurRad="50800" dist="38100" dir="2700000" algn="tl" rotWithShape="0">
                        <a:prstClr val="black">
                          <a:alpha val="40000"/>
                        </a:prstClr>
                      </a:outerShdw>
                    </a:effectLst>
                    <a:latin typeface="Myriad Pro"/>
                    <a:cs typeface="Myriad Pro"/>
                  </a:rPr>
                  <a:t>≥77% of 2009 acreage</a:t>
                </a:r>
              </a:p>
              <a:p>
                <a:pPr algn="ctr" eaLnBrk="1" hangingPunct="1">
                  <a:defRPr/>
                </a:pPr>
                <a:r>
                  <a:rPr lang="en-US" sz="1600" dirty="0">
                    <a:solidFill>
                      <a:schemeClr val="bg1"/>
                    </a:solidFill>
                    <a:latin typeface="Myriad Pro"/>
                    <a:cs typeface="Myriad Pro"/>
                  </a:rPr>
                  <a:t>from Hawaii</a:t>
                </a:r>
              </a:p>
            </p:txBody>
          </p:sp>
        </p:grpSp>
        <p:sp>
          <p:nvSpPr>
            <p:cNvPr id="55313" name="TextBox 1"/>
            <p:cNvSpPr txBox="1">
              <a:spLocks noChangeArrowheads="1"/>
            </p:cNvSpPr>
            <p:nvPr/>
          </p:nvSpPr>
          <p:spPr bwMode="auto">
            <a:xfrm>
              <a:off x="1570567" y="2015066"/>
              <a:ext cx="2755899" cy="2154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hangingPunct="1"/>
              <a:r>
                <a:rPr lang="en-US" altLang="en-US" sz="800" i="1">
                  <a:solidFill>
                    <a:srgbClr val="D9D9D9"/>
                  </a:solidFill>
                  <a:latin typeface="Myriad Pro" charset="0"/>
                </a:rPr>
                <a:t>Source: USDA, Hilo, HI, 9/2011</a:t>
              </a:r>
              <a:endParaRPr lang="en-US" altLang="en-US" sz="4400" b="1" i="1">
                <a:solidFill>
                  <a:srgbClr val="D9D9D9"/>
                </a:solidFill>
                <a:latin typeface="Myriad Pro" charset="0"/>
              </a:endParaRPr>
            </a:p>
          </p:txBody>
        </p:sp>
      </p:grpSp>
      <p:grpSp>
        <p:nvGrpSpPr>
          <p:cNvPr id="55301" name="Group 25"/>
          <p:cNvGrpSpPr>
            <a:grpSpLocks/>
          </p:cNvGrpSpPr>
          <p:nvPr/>
        </p:nvGrpSpPr>
        <p:grpSpPr bwMode="auto">
          <a:xfrm>
            <a:off x="263525" y="1309688"/>
            <a:ext cx="3105150" cy="2233612"/>
            <a:chOff x="4422775" y="0"/>
            <a:chExt cx="2761192" cy="2233613"/>
          </a:xfrm>
        </p:grpSpPr>
        <p:grpSp>
          <p:nvGrpSpPr>
            <p:cNvPr id="28" name="Group 27"/>
            <p:cNvGrpSpPr/>
            <p:nvPr/>
          </p:nvGrpSpPr>
          <p:grpSpPr>
            <a:xfrm>
              <a:off x="4422775" y="0"/>
              <a:ext cx="2760663" cy="2233613"/>
              <a:chOff x="4422775" y="0"/>
              <a:chExt cx="2760663" cy="2233613"/>
            </a:xfrm>
            <a:solidFill>
              <a:schemeClr val="accent4">
                <a:lumMod val="85000"/>
                <a:lumOff val="15000"/>
              </a:schemeClr>
            </a:solidFill>
          </p:grpSpPr>
          <p:pic>
            <p:nvPicPr>
              <p:cNvPr id="30"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2775" y="0"/>
                <a:ext cx="2760663" cy="22336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1" name="Text Box 17"/>
              <p:cNvSpPr txBox="1">
                <a:spLocks noChangeArrowheads="1"/>
              </p:cNvSpPr>
              <p:nvPr/>
            </p:nvSpPr>
            <p:spPr bwMode="auto">
              <a:xfrm>
                <a:off x="4617244" y="0"/>
                <a:ext cx="2371725" cy="646331"/>
              </a:xfrm>
              <a:prstGeom prst="rect">
                <a:avLst/>
              </a:prstGeom>
              <a:solidFill>
                <a:srgbClr val="162D53"/>
              </a:solidFill>
              <a:ln w="9525">
                <a:solidFill>
                  <a:schemeClr val="bg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2000" b="1" i="1" dirty="0">
                    <a:solidFill>
                      <a:schemeClr val="bg1"/>
                    </a:solidFill>
                    <a:effectLst>
                      <a:outerShdw blurRad="50800" dist="38100" dir="2700000" algn="tl" rotWithShape="0">
                        <a:prstClr val="black">
                          <a:alpha val="40000"/>
                        </a:prstClr>
                      </a:outerShdw>
                    </a:effectLst>
                    <a:latin typeface="Myriad Pro"/>
                    <a:cs typeface="Myriad Pro"/>
                  </a:rPr>
                  <a:t>GE Squash</a:t>
                </a:r>
                <a:endParaRPr lang="en-US" sz="800" b="1" i="1" dirty="0">
                  <a:solidFill>
                    <a:schemeClr val="bg1"/>
                  </a:solidFill>
                  <a:effectLst>
                    <a:outerShdw blurRad="50800" dist="38100" dir="2700000" algn="tl" rotWithShape="0">
                      <a:prstClr val="black">
                        <a:alpha val="40000"/>
                      </a:prstClr>
                    </a:outerShdw>
                  </a:effectLst>
                  <a:latin typeface="Myriad Pro"/>
                  <a:cs typeface="Myriad Pro"/>
                </a:endParaRPr>
              </a:p>
              <a:p>
                <a:pPr algn="ctr" eaLnBrk="1" hangingPunct="1">
                  <a:defRPr/>
                </a:pPr>
                <a:r>
                  <a:rPr lang="en-US" sz="1600" dirty="0">
                    <a:solidFill>
                      <a:schemeClr val="bg1"/>
                    </a:solidFill>
                    <a:effectLst>
                      <a:outerShdw blurRad="50800" dist="38100" dir="2700000" algn="tl" rotWithShape="0">
                        <a:prstClr val="black">
                          <a:alpha val="40000"/>
                        </a:prstClr>
                      </a:outerShdw>
                    </a:effectLst>
                    <a:latin typeface="Myriad Pro"/>
                    <a:cs typeface="Myriad Pro"/>
                  </a:rPr>
                  <a:t>~25,000 acres in 2011</a:t>
                </a:r>
              </a:p>
            </p:txBody>
          </p:sp>
        </p:grpSp>
        <p:sp>
          <p:nvSpPr>
            <p:cNvPr id="55311" name="TextBox 8"/>
            <p:cNvSpPr txBox="1">
              <a:spLocks noChangeArrowheads="1"/>
            </p:cNvSpPr>
            <p:nvPr/>
          </p:nvSpPr>
          <p:spPr bwMode="auto">
            <a:xfrm>
              <a:off x="4423834" y="2012948"/>
              <a:ext cx="27601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hangingPunct="1"/>
              <a:r>
                <a:rPr lang="en-US" altLang="en-US" sz="800" i="1">
                  <a:solidFill>
                    <a:srgbClr val="D9D9D9"/>
                  </a:solidFill>
                  <a:latin typeface="Myriad Pro" charset="0"/>
                </a:rPr>
                <a:t>Source:  Non-GMO Project</a:t>
              </a:r>
            </a:p>
          </p:txBody>
        </p:sp>
      </p:grpSp>
      <p:grpSp>
        <p:nvGrpSpPr>
          <p:cNvPr id="2" name="Group 1"/>
          <p:cNvGrpSpPr/>
          <p:nvPr/>
        </p:nvGrpSpPr>
        <p:grpSpPr>
          <a:xfrm>
            <a:off x="1084270" y="3914775"/>
            <a:ext cx="7534268" cy="2814638"/>
            <a:chOff x="1084270" y="3914775"/>
            <a:chExt cx="7534268" cy="2814638"/>
          </a:xfrm>
        </p:grpSpPr>
        <p:grpSp>
          <p:nvGrpSpPr>
            <p:cNvPr id="32" name="Group 31"/>
            <p:cNvGrpSpPr>
              <a:grpSpLocks/>
            </p:cNvGrpSpPr>
            <p:nvPr/>
          </p:nvGrpSpPr>
          <p:grpSpPr bwMode="auto">
            <a:xfrm>
              <a:off x="1550988" y="3914775"/>
              <a:ext cx="7067550" cy="2593461"/>
              <a:chOff x="1377191" y="3885244"/>
              <a:chExt cx="6284533" cy="2596192"/>
            </a:xfrm>
          </p:grpSpPr>
          <p:grpSp>
            <p:nvGrpSpPr>
              <p:cNvPr id="55303" name="Group 4"/>
              <p:cNvGrpSpPr>
                <a:grpSpLocks/>
              </p:cNvGrpSpPr>
              <p:nvPr/>
            </p:nvGrpSpPr>
            <p:grpSpPr bwMode="auto">
              <a:xfrm>
                <a:off x="1377191" y="3885244"/>
                <a:ext cx="6284533" cy="2596192"/>
                <a:chOff x="1377191" y="3885244"/>
                <a:chExt cx="6284533" cy="2596192"/>
              </a:xfrm>
            </p:grpSpPr>
            <p:sp>
              <p:nvSpPr>
                <p:cNvPr id="55305" name="Text Box 8"/>
                <p:cNvSpPr txBox="1">
                  <a:spLocks noChangeArrowheads="1"/>
                </p:cNvSpPr>
                <p:nvPr/>
              </p:nvSpPr>
              <p:spPr bwMode="auto">
                <a:xfrm>
                  <a:off x="1377191" y="3885244"/>
                  <a:ext cx="6284533" cy="523487"/>
                </a:xfrm>
                <a:prstGeom prst="rect">
                  <a:avLst/>
                </a:prstGeom>
                <a:solidFill>
                  <a:srgbClr val="F2FFE9"/>
                </a:solidFill>
                <a:ln w="12700">
                  <a:solidFill>
                    <a:srgbClr val="000066"/>
                  </a:solidFill>
                  <a:miter lim="800000"/>
                  <a:headEnd/>
                  <a:tailEnd/>
                </a:ln>
              </p:spPr>
              <p:txBody>
                <a:bodyPr>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hangingPunct="1">
                    <a:spcBef>
                      <a:spcPct val="50000"/>
                    </a:spcBef>
                  </a:pPr>
                  <a:r>
                    <a:rPr lang="en-US" altLang="en-US" sz="2800" b="1">
                      <a:solidFill>
                        <a:srgbClr val="000066"/>
                      </a:solidFill>
                      <a:latin typeface="Tahoma" charset="0"/>
                    </a:rPr>
                    <a:t>Two more are just being introduced</a:t>
                  </a:r>
                </a:p>
              </p:txBody>
            </p:sp>
            <p:sp>
              <p:nvSpPr>
                <p:cNvPr id="39" name="Text Box 11"/>
                <p:cNvSpPr txBox="1">
                  <a:spLocks noChangeArrowheads="1"/>
                </p:cNvSpPr>
                <p:nvPr/>
              </p:nvSpPr>
              <p:spPr bwMode="auto">
                <a:xfrm>
                  <a:off x="1460471" y="5962290"/>
                  <a:ext cx="1956506" cy="398882"/>
                </a:xfrm>
                <a:prstGeom prst="rect">
                  <a:avLst/>
                </a:prstGeom>
                <a:solidFill>
                  <a:srgbClr val="162D53"/>
                </a:solidFill>
                <a:ln w="9525" cmpd="sng">
                  <a:solidFill>
                    <a:schemeClr val="bg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a:r>
                    <a:rPr lang="en-US" altLang="en-US" sz="2000" b="1" i="1">
                      <a:solidFill>
                        <a:schemeClr val="bg1"/>
                      </a:solidFill>
                      <a:latin typeface="Times New Roman" charset="0"/>
                    </a:rPr>
                    <a:t>Arctic Apple™</a:t>
                  </a:r>
                  <a:endParaRPr lang="en-US" altLang="en-US" sz="1600" b="1">
                    <a:solidFill>
                      <a:schemeClr val="bg1"/>
                    </a:solidFill>
                    <a:latin typeface="Times New Roman" charset="0"/>
                  </a:endParaRPr>
                </a:p>
              </p:txBody>
            </p:sp>
            <p:pic>
              <p:nvPicPr>
                <p:cNvPr id="55307"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16623" y="4507953"/>
                  <a:ext cx="2973232" cy="197348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34" name="Text Box 4"/>
              <p:cNvSpPr txBox="1">
                <a:spLocks noChangeArrowheads="1"/>
              </p:cNvSpPr>
              <p:nvPr/>
            </p:nvSpPr>
            <p:spPr bwMode="auto">
              <a:xfrm>
                <a:off x="5143394" y="6032216"/>
                <a:ext cx="2111784" cy="398882"/>
              </a:xfrm>
              <a:prstGeom prst="rect">
                <a:avLst/>
              </a:prstGeom>
              <a:solidFill>
                <a:srgbClr val="162D53"/>
              </a:solidFill>
              <a:ln w="9525" cmpd="sng">
                <a:solidFill>
                  <a:schemeClr val="bg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a:r>
                  <a:rPr lang="en-US" altLang="en-US" sz="2000" b="1" i="1">
                    <a:solidFill>
                      <a:schemeClr val="bg1"/>
                    </a:solidFill>
                    <a:latin typeface="Times New Roman" charset="0"/>
                  </a:rPr>
                  <a:t>Innate™ Potato</a:t>
                </a:r>
                <a:endParaRPr lang="en-US" altLang="en-US" sz="1600" b="1">
                  <a:solidFill>
                    <a:schemeClr val="bg1"/>
                  </a:solidFill>
                  <a:latin typeface="Times New Roman" charset="0"/>
                </a:endParaRPr>
              </a:p>
            </p:txBody>
          </p:sp>
        </p:grpSp>
        <p:sp>
          <p:nvSpPr>
            <p:cNvPr id="29" name="TextBox 28"/>
            <p:cNvSpPr txBox="1">
              <a:spLocks noChangeArrowheads="1"/>
            </p:cNvSpPr>
            <p:nvPr/>
          </p:nvSpPr>
          <p:spPr bwMode="auto">
            <a:xfrm>
              <a:off x="1212854" y="6450013"/>
              <a:ext cx="3105150" cy="279400"/>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lang="en-US" altLang="en-US" sz="1200">
                  <a:latin typeface="Myriad Pro" charset="0"/>
                </a:rPr>
                <a:t>Introduced in 400 Midwest stores in Oct. 2017</a:t>
              </a:r>
            </a:p>
          </p:txBody>
        </p:sp>
        <p:pic>
          <p:nvPicPr>
            <p:cNvPr id="33" name="Picture 2" descr="260800102.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84270" y="4658212"/>
              <a:ext cx="1758650" cy="127903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5" name="Picture 1" descr="Arctic.tif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42895" y="4504759"/>
              <a:ext cx="1475138" cy="142741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016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1" descr="flower fruit veggie coll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9492" y="3821827"/>
            <a:ext cx="5342512" cy="3036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6" descr="96c078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0424" y="0"/>
            <a:ext cx="2008025" cy="3324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2" descr="DSCN008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324213"/>
            <a:ext cx="5043479" cy="3546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13" descr="_DSC23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51769" flipH="1">
            <a:off x="4232546" y="676503"/>
            <a:ext cx="3932445" cy="241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14" descr="green-ice--we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11078" y="-63864"/>
            <a:ext cx="2876263" cy="39022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0"/>
            <a:ext cx="3157537" cy="3352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7410" name="Text Box 3"/>
          <p:cNvSpPr txBox="1">
            <a:spLocks noChangeArrowheads="1"/>
          </p:cNvSpPr>
          <p:nvPr/>
        </p:nvSpPr>
        <p:spPr bwMode="auto">
          <a:xfrm>
            <a:off x="1200150" y="3238500"/>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endParaRPr lang="en-US">
              <a:latin typeface="Times New Roman" charset="0"/>
            </a:endParaRPr>
          </a:p>
        </p:txBody>
      </p:sp>
      <p:pic>
        <p:nvPicPr>
          <p:cNvPr id="17413"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15513" y="5972175"/>
            <a:ext cx="327025"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4" name="WordArt 8" descr="Narrow vertical"/>
          <p:cNvSpPr>
            <a:spLocks noChangeArrowheads="1" noChangeShapeType="1" noTextEdit="1"/>
          </p:cNvSpPr>
          <p:nvPr/>
        </p:nvSpPr>
        <p:spPr bwMode="auto">
          <a:xfrm>
            <a:off x="401638" y="347663"/>
            <a:ext cx="9305925" cy="1089025"/>
          </a:xfrm>
          <a:prstGeom prst="rect">
            <a:avLst/>
          </a:prstGeom>
        </p:spPr>
        <p:txBody>
          <a:bodyPr wrap="none" fromWordArt="1">
            <a:prstTxWarp prst="textCurveUp">
              <a:avLst>
                <a:gd name="adj" fmla="val 40356"/>
              </a:avLst>
            </a:prstTxWarp>
          </a:bodyPr>
          <a:lstStyle/>
          <a:p>
            <a:pPr algn="ctr"/>
            <a:endParaRPr lang="en-US" sz="4000" kern="1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9999"/>
                  </a:srgbClr>
                </a:outerShdw>
              </a:effectLst>
              <a:latin typeface="Arial Black"/>
              <a:ea typeface="Arial Black"/>
              <a:cs typeface="Arial Black"/>
            </a:endParaRPr>
          </a:p>
          <a:p>
            <a:pPr algn="ctr"/>
            <a:endParaRPr lang="en-US" sz="4000" kern="1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9999"/>
                  </a:srgbClr>
                </a:outerShdw>
              </a:effectLst>
              <a:latin typeface="Arial Black"/>
              <a:ea typeface="Arial Black"/>
              <a:cs typeface="Arial Black"/>
            </a:endParaRPr>
          </a:p>
        </p:txBody>
      </p:sp>
      <p:sp>
        <p:nvSpPr>
          <p:cNvPr id="962574" name="Text Box 14"/>
          <p:cNvSpPr txBox="1">
            <a:spLocks noChangeArrowheads="1"/>
          </p:cNvSpPr>
          <p:nvPr/>
        </p:nvSpPr>
        <p:spPr bwMode="auto">
          <a:xfrm>
            <a:off x="2778826" y="3317195"/>
            <a:ext cx="5780974" cy="707886"/>
          </a:xfrm>
          <a:prstGeom prst="rect">
            <a:avLst/>
          </a:prstGeom>
          <a:solidFill>
            <a:srgbClr val="EFF9FF"/>
          </a:solidFill>
          <a:ln w="6350">
            <a:solidFill>
              <a:schemeClr val="tx1"/>
            </a:solidFill>
            <a:miter lim="800000"/>
            <a:headEnd/>
            <a:tailEnd/>
          </a:ln>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4000" b="1" dirty="0">
                <a:solidFill>
                  <a:srgbClr val="22228B"/>
                </a:solidFill>
                <a:latin typeface="Chalkboard" panose="03050602040202020205" pitchFamily="66" charset="77"/>
              </a:rPr>
              <a:t>What’s in the pipeline?</a:t>
            </a:r>
          </a:p>
        </p:txBody>
      </p:sp>
    </p:spTree>
    <p:extLst>
      <p:ext uri="{BB962C8B-B14F-4D97-AF65-F5344CB8AC3E}">
        <p14:creationId xmlns:p14="http://schemas.microsoft.com/office/powerpoint/2010/main" val="1597505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7" name="Object 2"/>
          <p:cNvGraphicFramePr>
            <a:graphicFrameLocks noChangeAspect="1"/>
          </p:cNvGraphicFramePr>
          <p:nvPr>
            <p:extLst/>
          </p:nvPr>
        </p:nvGraphicFramePr>
        <p:xfrm>
          <a:off x="-80963" y="0"/>
          <a:ext cx="10367963" cy="7199313"/>
        </p:xfrm>
        <a:graphic>
          <a:graphicData uri="http://schemas.openxmlformats.org/presentationml/2006/ole">
            <mc:AlternateContent xmlns:mc="http://schemas.openxmlformats.org/markup-compatibility/2006">
              <mc:Choice xmlns:v="urn:schemas-microsoft-com:vml" Requires="v">
                <p:oleObj spid="_x0000_s108552" name="Image File" r:id="rId4" imgW="9144000" imgH="6350000" progId="DellImageExpertImage">
                  <p:embed/>
                </p:oleObj>
              </mc:Choice>
              <mc:Fallback>
                <p:oleObj name="Image File" r:id="rId4" imgW="9144000" imgH="6350000" progId="DellImageExpertImage">
                  <p:embed/>
                  <p:pic>
                    <p:nvPicPr>
                      <p:cNvPr id="19457"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63" y="0"/>
                        <a:ext cx="10367963" cy="7199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721924" name="Text Box 4"/>
          <p:cNvSpPr txBox="1">
            <a:spLocks noChangeArrowheads="1"/>
          </p:cNvSpPr>
          <p:nvPr/>
        </p:nvSpPr>
        <p:spPr bwMode="auto">
          <a:xfrm>
            <a:off x="2015067" y="4978400"/>
            <a:ext cx="7776633" cy="1200329"/>
          </a:xfrm>
          <a:prstGeom prst="rect">
            <a:avLst/>
          </a:prstGeom>
          <a:solidFill>
            <a:srgbClr val="EFF9FF"/>
          </a:solidFill>
          <a:ln w="12700" cmpd="sng">
            <a:solidFill>
              <a:schemeClr val="tx1"/>
            </a:solidFill>
            <a:miter lim="800000"/>
            <a:headEnd/>
            <a:tailEnd/>
          </a:ln>
          <a:effectLst/>
          <a:extLst/>
        </p:spPr>
        <p:txBody>
          <a:bodyPr wrap="square">
            <a:spAutoFit/>
          </a:bodyPr>
          <a:lstStyle/>
          <a:p>
            <a:pPr>
              <a:spcBef>
                <a:spcPct val="50000"/>
              </a:spcBef>
              <a:defRPr/>
            </a:pPr>
            <a:r>
              <a:rPr lang="en-US" sz="3600" b="1" i="0" dirty="0">
                <a:solidFill>
                  <a:srgbClr val="22228B"/>
                </a:solidFill>
                <a:latin typeface="Chalkboard" charset="0"/>
                <a:ea typeface="Chalkboard" charset="0"/>
                <a:cs typeface="Chalkboard" charset="0"/>
              </a:rPr>
              <a:t>First we’ll start with some basics about genetics…</a:t>
            </a:r>
          </a:p>
        </p:txBody>
      </p:sp>
    </p:spTree>
    <p:extLst>
      <p:ext uri="{BB962C8B-B14F-4D97-AF65-F5344CB8AC3E}">
        <p14:creationId xmlns:p14="http://schemas.microsoft.com/office/powerpoint/2010/main" val="39077687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grapes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87000" cy="7659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3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47" name="Text Box 4"/>
          <p:cNvSpPr txBox="1">
            <a:spLocks noChangeArrowheads="1"/>
          </p:cNvSpPr>
          <p:nvPr/>
        </p:nvSpPr>
        <p:spPr bwMode="auto">
          <a:xfrm>
            <a:off x="568325" y="6440488"/>
            <a:ext cx="90614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r>
              <a:rPr lang="en-US" sz="1000" i="1">
                <a:solidFill>
                  <a:schemeClr val="bg1"/>
                </a:solidFill>
                <a:latin typeface="Times New Roman" charset="0"/>
              </a:rPr>
              <a:t>SOURCE: http://www.democratandchronicle.com/apps/pbcs.dll/article?AID=/20080806/BUSINESS/808060336/1001</a:t>
            </a:r>
            <a:endParaRPr lang="en-US"/>
          </a:p>
        </p:txBody>
      </p:sp>
      <p:sp>
        <p:nvSpPr>
          <p:cNvPr id="903173" name="Text Box 5"/>
          <p:cNvSpPr txBox="1">
            <a:spLocks noChangeArrowheads="1"/>
          </p:cNvSpPr>
          <p:nvPr/>
        </p:nvSpPr>
        <p:spPr bwMode="auto">
          <a:xfrm>
            <a:off x="536575" y="2338388"/>
            <a:ext cx="9151938" cy="1077218"/>
          </a:xfrm>
          <a:prstGeom prst="rect">
            <a:avLst/>
          </a:prstGeom>
          <a:solidFill>
            <a:srgbClr val="89A2AD"/>
          </a:solidFill>
          <a:ln w="9525">
            <a:solidFill>
              <a:srgbClr val="000066"/>
            </a:solidFill>
            <a:miter lim="800000"/>
            <a:headEnd/>
            <a:tailEnd/>
          </a:ln>
          <a:effectLst/>
        </p:spPr>
        <p:txBody>
          <a:bodyPr>
            <a:spAutoFit/>
          </a:bodyPr>
          <a:lstStyle/>
          <a:p>
            <a:pPr algn="ctr">
              <a:defRPr/>
            </a:pPr>
            <a:r>
              <a:rPr lang="en-US" sz="3200" b="1" i="1" dirty="0">
                <a:solidFill>
                  <a:srgbClr val="4642C1"/>
                </a:solidFill>
                <a:latin typeface="Times" pitchFamily="18" charset="0"/>
                <a:ea typeface="+mn-ea"/>
                <a:cs typeface="+mn-cs"/>
              </a:rPr>
              <a:t>Field Trials in California with Grape Root Stocks Engineered for Resistance to </a:t>
            </a:r>
            <a:r>
              <a:rPr lang="en-US" sz="3200" b="1" i="1" dirty="0" err="1">
                <a:solidFill>
                  <a:srgbClr val="4642C1"/>
                </a:solidFill>
                <a:latin typeface="Times" pitchFamily="18" charset="0"/>
                <a:ea typeface="+mn-ea"/>
                <a:cs typeface="+mn-cs"/>
              </a:rPr>
              <a:t>Fanleaf</a:t>
            </a:r>
            <a:r>
              <a:rPr lang="en-US" sz="3200" b="1" i="1" dirty="0">
                <a:solidFill>
                  <a:srgbClr val="4642C1"/>
                </a:solidFill>
                <a:latin typeface="Times" pitchFamily="18" charset="0"/>
                <a:ea typeface="+mn-ea"/>
                <a:cs typeface="+mn-cs"/>
              </a:rPr>
              <a:t> Virus</a:t>
            </a:r>
            <a:endParaRPr lang="en-US" sz="3200" dirty="0">
              <a:solidFill>
                <a:srgbClr val="4642C1"/>
              </a:solidFill>
              <a:latin typeface="Times" pitchFamily="18" charset="0"/>
              <a:ea typeface="+mn-ea"/>
              <a:cs typeface="+mn-cs"/>
            </a:endParaRPr>
          </a:p>
        </p:txBody>
      </p:sp>
    </p:spTree>
    <p:extLst>
      <p:ext uri="{BB962C8B-B14F-4D97-AF65-F5344CB8AC3E}">
        <p14:creationId xmlns:p14="http://schemas.microsoft.com/office/powerpoint/2010/main" val="2480706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09" name="Group 30"/>
          <p:cNvGrpSpPr>
            <a:grpSpLocks/>
          </p:cNvGrpSpPr>
          <p:nvPr/>
        </p:nvGrpSpPr>
        <p:grpSpPr bwMode="auto">
          <a:xfrm>
            <a:off x="1896666" y="1677988"/>
            <a:ext cx="6824068" cy="4214813"/>
            <a:chOff x="1698170" y="1772816"/>
            <a:chExt cx="5582195" cy="4157721"/>
          </a:xfrm>
        </p:grpSpPr>
        <p:pic>
          <p:nvPicPr>
            <p:cNvPr id="1027" name="Picture 3" descr="Z:\Crop science\Project specific\RMIS 6269_FP7 AMIGA\Field pictures 2013\IMG_085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49" r="2912" b="6114"/>
            <a:stretch/>
          </p:blipFill>
          <p:spPr bwMode="auto">
            <a:xfrm>
              <a:off x="1698170" y="1772816"/>
              <a:ext cx="5582195" cy="4157721"/>
            </a:xfrm>
            <a:prstGeom prst="rect">
              <a:avLst/>
            </a:prstGeom>
            <a:solidFill>
              <a:srgbClr val="FFFFFF">
                <a:shade val="85000"/>
              </a:srgbClr>
            </a:solidFill>
            <a:ln w="88900" cap="sq">
              <a:solidFill>
                <a:schemeClr val="accent3">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cxnSp>
          <p:nvCxnSpPr>
            <p:cNvPr id="5" name="Straight Connector 4"/>
            <p:cNvCxnSpPr/>
            <p:nvPr/>
          </p:nvCxnSpPr>
          <p:spPr>
            <a:xfrm flipH="1">
              <a:off x="3275969" y="1916888"/>
              <a:ext cx="359388" cy="496420"/>
            </a:xfrm>
            <a:prstGeom prst="line">
              <a:avLst/>
            </a:prstGeom>
          </p:spPr>
          <p:style>
            <a:lnRef idx="2">
              <a:schemeClr val="accent6"/>
            </a:lnRef>
            <a:fillRef idx="0">
              <a:schemeClr val="accent6"/>
            </a:fillRef>
            <a:effectRef idx="1">
              <a:schemeClr val="accent6"/>
            </a:effectRef>
            <a:fontRef idx="minor">
              <a:schemeClr val="tx1"/>
            </a:fontRef>
          </p:style>
        </p:cxnSp>
        <p:cxnSp>
          <p:nvCxnSpPr>
            <p:cNvPr id="8" name="Straight Connector 7"/>
            <p:cNvCxnSpPr/>
            <p:nvPr/>
          </p:nvCxnSpPr>
          <p:spPr>
            <a:xfrm>
              <a:off x="5179555" y="1909057"/>
              <a:ext cx="289263" cy="504251"/>
            </a:xfrm>
            <a:prstGeom prst="line">
              <a:avLst/>
            </a:prstGeom>
          </p:spPr>
          <p:style>
            <a:lnRef idx="2">
              <a:schemeClr val="accent6"/>
            </a:lnRef>
            <a:fillRef idx="0">
              <a:schemeClr val="accent6"/>
            </a:fillRef>
            <a:effectRef idx="1">
              <a:schemeClr val="accent6"/>
            </a:effectRef>
            <a:fontRef idx="minor">
              <a:schemeClr val="tx1"/>
            </a:fontRef>
          </p:style>
        </p:cxnSp>
        <p:cxnSp>
          <p:nvCxnSpPr>
            <p:cNvPr id="11" name="Straight Connector 10"/>
            <p:cNvCxnSpPr/>
            <p:nvPr/>
          </p:nvCxnSpPr>
          <p:spPr>
            <a:xfrm>
              <a:off x="3275969" y="2413308"/>
              <a:ext cx="2192849"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13" name="Straight Connector 12"/>
            <p:cNvCxnSpPr/>
            <p:nvPr/>
          </p:nvCxnSpPr>
          <p:spPr>
            <a:xfrm flipH="1">
              <a:off x="1820888" y="3246418"/>
              <a:ext cx="1240326" cy="2478973"/>
            </a:xfrm>
            <a:prstGeom prst="line">
              <a:avLst/>
            </a:prstGeom>
          </p:spPr>
          <p:style>
            <a:lnRef idx="2">
              <a:schemeClr val="accent5"/>
            </a:lnRef>
            <a:fillRef idx="0">
              <a:schemeClr val="accent5"/>
            </a:fillRef>
            <a:effectRef idx="1">
              <a:schemeClr val="accent5"/>
            </a:effectRef>
            <a:fontRef idx="minor">
              <a:schemeClr val="tx1"/>
            </a:fontRef>
          </p:style>
        </p:cxnSp>
        <p:cxnSp>
          <p:nvCxnSpPr>
            <p:cNvPr id="16" name="Straight Connector 15"/>
            <p:cNvCxnSpPr/>
            <p:nvPr/>
          </p:nvCxnSpPr>
          <p:spPr>
            <a:xfrm>
              <a:off x="5816518" y="3246418"/>
              <a:ext cx="1367426" cy="2478973"/>
            </a:xfrm>
            <a:prstGeom prst="line">
              <a:avLst/>
            </a:prstGeom>
          </p:spPr>
          <p:style>
            <a:lnRef idx="2">
              <a:schemeClr val="accent5"/>
            </a:lnRef>
            <a:fillRef idx="0">
              <a:schemeClr val="accent5"/>
            </a:fillRef>
            <a:effectRef idx="1">
              <a:schemeClr val="accent5"/>
            </a:effectRef>
            <a:fontRef idx="minor">
              <a:schemeClr val="tx1"/>
            </a:fontRef>
          </p:style>
        </p:cxnSp>
        <p:cxnSp>
          <p:nvCxnSpPr>
            <p:cNvPr id="18" name="Straight Connector 17"/>
            <p:cNvCxnSpPr/>
            <p:nvPr/>
          </p:nvCxnSpPr>
          <p:spPr>
            <a:xfrm>
              <a:off x="3061214" y="3246418"/>
              <a:ext cx="2755305" cy="9396"/>
            </a:xfrm>
            <a:prstGeom prst="line">
              <a:avLst/>
            </a:prstGeom>
          </p:spPr>
          <p:style>
            <a:lnRef idx="2">
              <a:schemeClr val="accent5"/>
            </a:lnRef>
            <a:fillRef idx="0">
              <a:schemeClr val="accent5"/>
            </a:fillRef>
            <a:effectRef idx="1">
              <a:schemeClr val="accent5"/>
            </a:effectRef>
            <a:fontRef idx="minor">
              <a:schemeClr val="tx1"/>
            </a:fontRef>
          </p:style>
        </p:cxnSp>
        <p:cxnSp>
          <p:nvCxnSpPr>
            <p:cNvPr id="21" name="Straight Connector 20"/>
            <p:cNvCxnSpPr/>
            <p:nvPr/>
          </p:nvCxnSpPr>
          <p:spPr>
            <a:xfrm>
              <a:off x="3635357" y="1909057"/>
              <a:ext cx="1544198" cy="7830"/>
            </a:xfrm>
            <a:prstGeom prst="line">
              <a:avLst/>
            </a:prstGeom>
          </p:spPr>
          <p:style>
            <a:lnRef idx="2">
              <a:schemeClr val="accent6"/>
            </a:lnRef>
            <a:fillRef idx="0">
              <a:schemeClr val="accent6"/>
            </a:fillRef>
            <a:effectRef idx="1">
              <a:schemeClr val="accent6"/>
            </a:effectRef>
            <a:fontRef idx="minor">
              <a:schemeClr val="tx1"/>
            </a:fontRef>
          </p:style>
        </p:cxnSp>
        <p:cxnSp>
          <p:nvCxnSpPr>
            <p:cNvPr id="23" name="Straight Connector 22"/>
            <p:cNvCxnSpPr/>
            <p:nvPr/>
          </p:nvCxnSpPr>
          <p:spPr>
            <a:xfrm flipH="1">
              <a:off x="1834036" y="5725392"/>
              <a:ext cx="5330915" cy="0"/>
            </a:xfrm>
            <a:prstGeom prst="line">
              <a:avLst/>
            </a:prstGeom>
          </p:spPr>
          <p:style>
            <a:lnRef idx="2">
              <a:schemeClr val="accent5"/>
            </a:lnRef>
            <a:fillRef idx="0">
              <a:schemeClr val="accent5"/>
            </a:fillRef>
            <a:effectRef idx="1">
              <a:schemeClr val="accent5"/>
            </a:effectRef>
            <a:fontRef idx="minor">
              <a:schemeClr val="tx1"/>
            </a:fontRef>
          </p:style>
        </p:cxnSp>
        <p:sp>
          <p:nvSpPr>
            <p:cNvPr id="33" name="TextBox 32"/>
            <p:cNvSpPr txBox="1"/>
            <p:nvPr/>
          </p:nvSpPr>
          <p:spPr>
            <a:xfrm>
              <a:off x="2871843" y="5161188"/>
              <a:ext cx="2951958" cy="637576"/>
            </a:xfrm>
            <a:prstGeom prst="rect">
              <a:avLst/>
            </a:prstGeom>
            <a:solidFill>
              <a:schemeClr val="accent2">
                <a:lumMod val="75000"/>
              </a:schemeClr>
            </a:solidFill>
          </p:spPr>
          <p:txBody>
            <a:bodyPr wrap="none">
              <a:spAutoFit/>
            </a:bodyPr>
            <a:lstStyle/>
            <a:p>
              <a:pPr>
                <a:defRPr/>
              </a:pPr>
              <a:r>
                <a:rPr lang="en-IE" sz="3600" b="1" dirty="0">
                  <a:solidFill>
                    <a:schemeClr val="bg1"/>
                  </a:solidFill>
                </a:rPr>
                <a:t>Non-</a:t>
              </a:r>
              <a:r>
                <a:rPr lang="en-IE" sz="3600" b="1" dirty="0" err="1">
                  <a:solidFill>
                    <a:schemeClr val="bg1"/>
                  </a:solidFill>
                </a:rPr>
                <a:t>GEn</a:t>
              </a:r>
              <a:r>
                <a:rPr lang="en-IE" sz="3600" b="1" dirty="0">
                  <a:solidFill>
                    <a:schemeClr val="bg1"/>
                  </a:solidFill>
                </a:rPr>
                <a:t> Desiree</a:t>
              </a:r>
            </a:p>
          </p:txBody>
        </p:sp>
        <p:sp>
          <p:nvSpPr>
            <p:cNvPr id="35" name="TextBox 34"/>
            <p:cNvSpPr txBox="1"/>
            <p:nvPr/>
          </p:nvSpPr>
          <p:spPr>
            <a:xfrm>
              <a:off x="3793611" y="2449327"/>
              <a:ext cx="932584" cy="303608"/>
            </a:xfrm>
            <a:prstGeom prst="rect">
              <a:avLst/>
            </a:prstGeom>
            <a:solidFill>
              <a:schemeClr val="accent2">
                <a:lumMod val="75000"/>
              </a:schemeClr>
            </a:solidFill>
          </p:spPr>
          <p:txBody>
            <a:bodyPr wrap="none">
              <a:spAutoFit/>
            </a:bodyPr>
            <a:lstStyle/>
            <a:p>
              <a:pPr>
                <a:defRPr/>
              </a:pPr>
              <a:r>
                <a:rPr lang="en-IE" sz="1400" b="1" dirty="0" err="1">
                  <a:solidFill>
                    <a:schemeClr val="bg1"/>
                  </a:solidFill>
                </a:rPr>
                <a:t>GEn</a:t>
              </a:r>
              <a:r>
                <a:rPr lang="en-IE" sz="1400" b="1" dirty="0">
                  <a:solidFill>
                    <a:schemeClr val="bg1"/>
                  </a:solidFill>
                </a:rPr>
                <a:t> Desiree</a:t>
              </a:r>
            </a:p>
          </p:txBody>
        </p:sp>
      </p:grpSp>
      <p:pic>
        <p:nvPicPr>
          <p:cNvPr id="43010" name="Picture 3" descr="amiga logo final 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6218" y="6008688"/>
            <a:ext cx="1882378"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3011" name="TextBox 31"/>
          <p:cNvSpPr txBox="1">
            <a:spLocks noChangeArrowheads="1"/>
          </p:cNvSpPr>
          <p:nvPr/>
        </p:nvSpPr>
        <p:spPr bwMode="auto">
          <a:xfrm>
            <a:off x="269678" y="92076"/>
            <a:ext cx="9790509" cy="1477963"/>
          </a:xfrm>
          <a:prstGeom prst="rect">
            <a:avLst/>
          </a:prstGeom>
          <a:solidFill>
            <a:srgbClr val="6EB045"/>
          </a:solidFill>
          <a:ln w="9525">
            <a:solidFill>
              <a:schemeClr val="tx1"/>
            </a:solidFill>
            <a:miter lim="800000"/>
            <a:headEnd/>
            <a:tailEnd/>
          </a:ln>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IE" sz="3000" b="1" i="1" dirty="0">
                <a:latin typeface="Times New Roman" charset="0"/>
                <a:cs typeface="Times New Roman" charset="0"/>
              </a:rPr>
              <a:t>2013 </a:t>
            </a:r>
            <a:r>
              <a:rPr lang="en-IE" sz="3000" b="1" dirty="0">
                <a:latin typeface="Times New Roman" charset="0"/>
                <a:cs typeface="Times New Roman" charset="0"/>
              </a:rPr>
              <a:t>engineered</a:t>
            </a:r>
            <a:r>
              <a:rPr lang="en-IE" sz="3000" b="1" i="1" dirty="0">
                <a:latin typeface="Times New Roman" charset="0"/>
                <a:cs typeface="Times New Roman" charset="0"/>
              </a:rPr>
              <a:t> potato field study – Ireland </a:t>
            </a:r>
          </a:p>
          <a:p>
            <a:pPr algn="ctr" eaLnBrk="1" hangingPunct="1"/>
            <a:r>
              <a:rPr lang="en-IE" sz="3000" b="1" i="1" dirty="0">
                <a:latin typeface="Times New Roman" charset="0"/>
                <a:cs typeface="Times New Roman" charset="0"/>
              </a:rPr>
              <a:t>Desiree potato variety, highly susceptible to late blight, engineered with gene from wild potato variety  </a:t>
            </a:r>
          </a:p>
        </p:txBody>
      </p:sp>
      <p:pic>
        <p:nvPicPr>
          <p:cNvPr id="43012" name="Picture 3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72287" y="6319838"/>
            <a:ext cx="2493169"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013" name="Picture 3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88037" y="6130925"/>
            <a:ext cx="2094904" cy="649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01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53005" y="5954713"/>
            <a:ext cx="369689"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0149252"/>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4238" y="5954713"/>
            <a:ext cx="368300"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586" name="Rectangle 3"/>
          <p:cNvSpPr>
            <a:spLocks noChangeArrowheads="1"/>
          </p:cNvSpPr>
          <p:nvPr/>
        </p:nvSpPr>
        <p:spPr bwMode="auto">
          <a:xfrm>
            <a:off x="9172575" y="4578350"/>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67587" name="Rectangle 4"/>
          <p:cNvSpPr>
            <a:spLocks noChangeArrowheads="1"/>
          </p:cNvSpPr>
          <p:nvPr/>
        </p:nvSpPr>
        <p:spPr bwMode="auto">
          <a:xfrm>
            <a:off x="8713788" y="18589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67588" name="Text Box 5"/>
          <p:cNvSpPr txBox="1">
            <a:spLocks noChangeArrowheads="1"/>
          </p:cNvSpPr>
          <p:nvPr/>
        </p:nvSpPr>
        <p:spPr bwMode="auto">
          <a:xfrm>
            <a:off x="296863" y="6308725"/>
            <a:ext cx="93757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r>
              <a:rPr lang="en-US" sz="1000" i="1">
                <a:latin typeface="Times New Roman" charset="0"/>
              </a:rPr>
              <a:t>SOURCE: </a:t>
            </a:r>
            <a:r>
              <a:rPr lang="ja-JP" altLang="en-US" sz="1000" i="1">
                <a:latin typeface="Times New Roman" charset="0"/>
              </a:rPr>
              <a:t>“</a:t>
            </a:r>
            <a:r>
              <a:rPr lang="en-US" altLang="ja-JP" sz="1000" i="1">
                <a:latin typeface="Times New Roman" charset="0"/>
              </a:rPr>
              <a:t>Scientists create 'no tears' onions</a:t>
            </a:r>
            <a:r>
              <a:rPr lang="ja-JP" altLang="en-US" sz="1000" i="1">
                <a:latin typeface="Times New Roman" charset="0"/>
              </a:rPr>
              <a:t>”</a:t>
            </a:r>
            <a:r>
              <a:rPr lang="en-US" altLang="ja-JP" sz="1000" i="1">
                <a:latin typeface="Times New Roman" charset="0"/>
              </a:rPr>
              <a:t>, Herald and Weekly Times, 2/1/08</a:t>
            </a:r>
          </a:p>
          <a:p>
            <a:pPr algn="r"/>
            <a:r>
              <a:rPr lang="en-US" sz="1000" i="1">
                <a:latin typeface="Times New Roman" charset="0"/>
              </a:rPr>
              <a:t>http://www.checkbiotech.org/green_News_Genetics.aspx?Name=genetics&amp;infoId=16834</a:t>
            </a:r>
            <a:endParaRPr lang="en-US"/>
          </a:p>
        </p:txBody>
      </p:sp>
      <p:pic>
        <p:nvPicPr>
          <p:cNvPr id="67589" name="Picture 6" descr="cut on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340350" cy="4811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590" name="Text Box 7"/>
          <p:cNvSpPr txBox="1">
            <a:spLocks noChangeArrowheads="1"/>
          </p:cNvSpPr>
          <p:nvPr/>
        </p:nvSpPr>
        <p:spPr bwMode="auto">
          <a:xfrm>
            <a:off x="4548188" y="2552700"/>
            <a:ext cx="5091112" cy="1752600"/>
          </a:xfrm>
          <a:prstGeom prst="rect">
            <a:avLst/>
          </a:prstGeom>
          <a:solidFill>
            <a:srgbClr val="F8D05C"/>
          </a:solidFill>
          <a:ln w="19050" cmpd="sng">
            <a:solidFill>
              <a:srgbClr val="4A1900"/>
            </a:solidFill>
            <a:miter lim="800000"/>
            <a:headEnd/>
            <a:tailEnd/>
          </a:ln>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3600" b="1" i="1" dirty="0">
                <a:solidFill>
                  <a:srgbClr val="4A1900"/>
                </a:solidFill>
                <a:latin typeface="Times New Roman" charset="0"/>
              </a:rPr>
              <a:t>Tear-free onion developed by turning off tear-inducing enzyme</a:t>
            </a:r>
            <a:endParaRPr lang="en-US" sz="3600" dirty="0">
              <a:solidFill>
                <a:srgbClr val="4A1900"/>
              </a:solidFill>
              <a:latin typeface="Times New Roman" charset="0"/>
            </a:endParaRPr>
          </a:p>
        </p:txBody>
      </p:sp>
    </p:spTree>
    <p:extLst>
      <p:ext uri="{BB962C8B-B14F-4D97-AF65-F5344CB8AC3E}">
        <p14:creationId xmlns:p14="http://schemas.microsoft.com/office/powerpoint/2010/main" val="9384400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1" descr="Sukoharjo-Regency_Indonesia_Rice-paddy-02.jpg">
            <a:extLst>
              <a:ext uri="{FF2B5EF4-FFF2-40B4-BE49-F238E27FC236}">
                <a16:creationId xmlns:a16="http://schemas.microsoft.com/office/drawing/2014/main" id="{D9ED85E1-6181-844D-B179-A01A6659BD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1" y="11875"/>
            <a:ext cx="91487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6" name="Rectangle 4">
            <a:extLst>
              <a:ext uri="{FF2B5EF4-FFF2-40B4-BE49-F238E27FC236}">
                <a16:creationId xmlns:a16="http://schemas.microsoft.com/office/drawing/2014/main" id="{C85212B2-17CE-5941-9F11-DD247ECAC9B6}"/>
              </a:ext>
            </a:extLst>
          </p:cNvPr>
          <p:cNvSpPr>
            <a:spLocks noChangeArrowheads="1"/>
          </p:cNvSpPr>
          <p:nvPr/>
        </p:nvSpPr>
        <p:spPr bwMode="auto">
          <a:xfrm>
            <a:off x="7605713" y="61436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pic>
        <p:nvPicPr>
          <p:cNvPr id="98307" name="Picture 3">
            <a:extLst>
              <a:ext uri="{FF2B5EF4-FFF2-40B4-BE49-F238E27FC236}">
                <a16:creationId xmlns:a16="http://schemas.microsoft.com/office/drawing/2014/main" id="{A10C5DB5-DD9E-514B-BBF3-08A94B8B58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7116" y="5896100"/>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Text Box 6">
            <a:extLst>
              <a:ext uri="{FF2B5EF4-FFF2-40B4-BE49-F238E27FC236}">
                <a16:creationId xmlns:a16="http://schemas.microsoft.com/office/drawing/2014/main" id="{8D4BF11F-5E77-FA4C-8F66-55B03F900086}"/>
              </a:ext>
            </a:extLst>
          </p:cNvPr>
          <p:cNvSpPr txBox="1">
            <a:spLocks noChangeArrowheads="1"/>
          </p:cNvSpPr>
          <p:nvPr/>
        </p:nvSpPr>
        <p:spPr bwMode="auto">
          <a:xfrm>
            <a:off x="1878014" y="6172201"/>
            <a:ext cx="7286625" cy="708025"/>
          </a:xfrm>
          <a:prstGeom prst="rect">
            <a:avLst/>
          </a:prstGeom>
          <a:solidFill>
            <a:srgbClr val="385F14">
              <a:alpha val="8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buFontTx/>
              <a:buNone/>
            </a:pPr>
            <a:r>
              <a:rPr lang="en-US" altLang="en-US" sz="1000">
                <a:solidFill>
                  <a:schemeClr val="bg1"/>
                </a:solidFill>
                <a:latin typeface="Times" pitchFamily="2" charset="0"/>
              </a:rPr>
              <a:t>SOURCE: “Multi-nutrient rice against malnutrition”, Morning Ag Clips, 8/8/17 (https://www.morningagclips.com/multi-nutrient-rice-against-malnutrition/)  </a:t>
            </a:r>
          </a:p>
          <a:p>
            <a:pPr algn="r" eaLnBrk="1" hangingPunct="1">
              <a:spcBef>
                <a:spcPct val="0"/>
              </a:spcBef>
              <a:buFontTx/>
              <a:buNone/>
            </a:pPr>
            <a:r>
              <a:rPr lang="en-US" altLang="en-US" sz="1000">
                <a:solidFill>
                  <a:schemeClr val="bg1"/>
                </a:solidFill>
                <a:latin typeface="Times" pitchFamily="2" charset="0"/>
              </a:rPr>
              <a:t>Singh et al. 2017. Single genetic locus improvement of iron, zinc and β-carotene content in rice grains, </a:t>
            </a:r>
            <a:r>
              <a:rPr lang="fr-FR" altLang="en-US" sz="1000">
                <a:solidFill>
                  <a:schemeClr val="bg1"/>
                </a:solidFill>
                <a:latin typeface="Times" pitchFamily="2" charset="0"/>
              </a:rPr>
              <a:t>doi:10.1038/s41598-017-07198-5</a:t>
            </a:r>
            <a:r>
              <a:rPr lang="en-US" altLang="en-US" sz="1000">
                <a:solidFill>
                  <a:schemeClr val="bg1"/>
                </a:solidFill>
                <a:latin typeface="Times" pitchFamily="2" charset="0"/>
              </a:rPr>
              <a:t>.</a:t>
            </a:r>
            <a:br>
              <a:rPr lang="en-US" altLang="en-US" sz="1000">
                <a:solidFill>
                  <a:schemeClr val="bg1"/>
                </a:solidFill>
                <a:latin typeface="Times" pitchFamily="2" charset="0"/>
              </a:rPr>
            </a:br>
            <a:r>
              <a:rPr lang="en-US" altLang="en-US" sz="1000">
                <a:solidFill>
                  <a:schemeClr val="bg1"/>
                </a:solidFill>
                <a:latin typeface="Times" pitchFamily="2" charset="0"/>
              </a:rPr>
              <a:t>https://www.nature.com/articles/s41598-017-07198-5 </a:t>
            </a:r>
          </a:p>
        </p:txBody>
      </p:sp>
      <p:sp>
        <p:nvSpPr>
          <p:cNvPr id="3" name="TextBox 2">
            <a:extLst>
              <a:ext uri="{FF2B5EF4-FFF2-40B4-BE49-F238E27FC236}">
                <a16:creationId xmlns:a16="http://schemas.microsoft.com/office/drawing/2014/main" id="{F66E9077-2578-4746-BF25-1CF86A13A939}"/>
              </a:ext>
            </a:extLst>
          </p:cNvPr>
          <p:cNvSpPr txBox="1"/>
          <p:nvPr/>
        </p:nvSpPr>
        <p:spPr>
          <a:xfrm>
            <a:off x="1122219" y="2012950"/>
            <a:ext cx="7793182" cy="1077218"/>
          </a:xfrm>
          <a:prstGeom prst="rect">
            <a:avLst/>
          </a:prstGeom>
          <a:solidFill>
            <a:schemeClr val="bg1"/>
          </a:solidFill>
          <a:ln>
            <a:solidFill>
              <a:schemeClr val="tx1"/>
            </a:solidFill>
          </a:ln>
        </p:spPr>
        <p:txBody>
          <a:bodyPr wrap="squar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r>
              <a:rPr lang="en-US" altLang="en-US" sz="3200" b="1" dirty="0">
                <a:solidFill>
                  <a:srgbClr val="003729"/>
                </a:solidFill>
                <a:effectLst>
                  <a:outerShdw blurRad="38100" dist="38100" dir="2700000" algn="tl">
                    <a:srgbClr val="C0C0C0"/>
                  </a:outerShdw>
                </a:effectLst>
                <a:latin typeface="Myriad Pro" charset="0"/>
              </a:rPr>
              <a:t>First Multi-nutrient Rice Engineered with Increased Iron, Zinc and Vitamin A</a:t>
            </a:r>
          </a:p>
        </p:txBody>
      </p:sp>
    </p:spTree>
    <p:extLst>
      <p:ext uri="{BB962C8B-B14F-4D97-AF65-F5344CB8AC3E}">
        <p14:creationId xmlns:p14="http://schemas.microsoft.com/office/powerpoint/2010/main" val="3148358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3" descr="Coeliac-friendly bread.tiff">
            <a:extLst>
              <a:ext uri="{FF2B5EF4-FFF2-40B4-BE49-F238E27FC236}">
                <a16:creationId xmlns:a16="http://schemas.microsoft.com/office/drawing/2014/main" id="{3F16326C-794C-B140-8502-EE6107D95E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44725" y="26989"/>
            <a:ext cx="5919788" cy="658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8" name="TextBox 1">
            <a:extLst>
              <a:ext uri="{FF2B5EF4-FFF2-40B4-BE49-F238E27FC236}">
                <a16:creationId xmlns:a16="http://schemas.microsoft.com/office/drawing/2014/main" id="{878478CB-261F-CA49-A8D7-F0123570C573}"/>
              </a:ext>
            </a:extLst>
          </p:cNvPr>
          <p:cNvSpPr txBox="1">
            <a:spLocks noChangeArrowheads="1"/>
          </p:cNvSpPr>
          <p:nvPr/>
        </p:nvSpPr>
        <p:spPr bwMode="auto">
          <a:xfrm>
            <a:off x="1287464" y="5570832"/>
            <a:ext cx="7756525" cy="954107"/>
          </a:xfrm>
          <a:prstGeom prst="rect">
            <a:avLst/>
          </a:prstGeom>
          <a:solidFill>
            <a:srgbClr val="FBE1B4"/>
          </a:solidFill>
          <a:ln w="9525">
            <a:solidFill>
              <a:srgbClr val="00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800" b="1" dirty="0">
                <a:latin typeface="Times New Roman" panose="02020603050405020304" pitchFamily="18" charset="0"/>
                <a:cs typeface="Times New Roman" panose="02020603050405020304" pitchFamily="18" charset="0"/>
              </a:rPr>
              <a:t>Used genetics to knock out” 35 of the 45 gliadin genes involved in coeliac; efforts</a:t>
            </a:r>
          </a:p>
        </p:txBody>
      </p:sp>
      <p:sp>
        <p:nvSpPr>
          <p:cNvPr id="126979" name="TextBox 2">
            <a:extLst>
              <a:ext uri="{FF2B5EF4-FFF2-40B4-BE49-F238E27FC236}">
                <a16:creationId xmlns:a16="http://schemas.microsoft.com/office/drawing/2014/main" id="{C8258FBA-2D71-1F46-A541-D9721FCC78BD}"/>
              </a:ext>
            </a:extLst>
          </p:cNvPr>
          <p:cNvSpPr txBox="1">
            <a:spLocks noChangeArrowheads="1"/>
          </p:cNvSpPr>
          <p:nvPr/>
        </p:nvSpPr>
        <p:spPr bwMode="auto">
          <a:xfrm>
            <a:off x="4287838" y="6611938"/>
            <a:ext cx="59991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000">
                <a:latin typeface="Times New Roman" panose="02020603050405020304" pitchFamily="18" charset="0"/>
              </a:rPr>
              <a:t>Sanchez-Leon S. et al., 2017. Plant Biotechnology Journal September 18, 2017 DOI: 10.1111/pbi.12837</a:t>
            </a:r>
          </a:p>
        </p:txBody>
      </p:sp>
      <p:pic>
        <p:nvPicPr>
          <p:cNvPr id="5" name="Picture 3">
            <a:extLst>
              <a:ext uri="{FF2B5EF4-FFF2-40B4-BE49-F238E27FC236}">
                <a16:creationId xmlns:a16="http://schemas.microsoft.com/office/drawing/2014/main" id="{0B12ABEA-E763-9F49-9650-F7ABAF89E7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9721" y="5813925"/>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2307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824" y="-19050"/>
            <a:ext cx="9692282" cy="5489575"/>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46082" name="TextBox 1"/>
          <p:cNvSpPr txBox="1">
            <a:spLocks noChangeArrowheads="1"/>
          </p:cNvSpPr>
          <p:nvPr/>
        </p:nvSpPr>
        <p:spPr bwMode="auto">
          <a:xfrm>
            <a:off x="507207" y="5478658"/>
            <a:ext cx="9297591" cy="1384995"/>
          </a:xfrm>
          <a:prstGeom prst="rect">
            <a:avLst/>
          </a:prstGeom>
          <a:solidFill>
            <a:srgbClr val="C4522D"/>
          </a:solidFill>
          <a:ln w="9525">
            <a:solidFill>
              <a:srgbClr val="000000"/>
            </a:solidFill>
            <a:miter lim="800000"/>
            <a:headEnd/>
            <a:tailEnd/>
          </a:ln>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b="1" i="1" dirty="0">
                <a:latin typeface="Times" charset="0"/>
                <a:cs typeface="Times" charset="0"/>
              </a:rPr>
              <a:t>High anthocyanin purple </a:t>
            </a:r>
            <a:r>
              <a:rPr lang="en-US" sz="2800" b="1" dirty="0">
                <a:latin typeface="Times" charset="0"/>
                <a:cs typeface="Times" charset="0"/>
              </a:rPr>
              <a:t>engineered</a:t>
            </a:r>
            <a:r>
              <a:rPr lang="en-US" sz="2800" b="1" i="1" dirty="0">
                <a:latin typeface="Times" charset="0"/>
                <a:cs typeface="Times" charset="0"/>
              </a:rPr>
              <a:t> tomatoes protect against cardiovascular disease and certain cancers. Diets with 10% purple tomatoes increased lifespan of cancer-prone mice </a:t>
            </a:r>
          </a:p>
        </p:txBody>
      </p:sp>
      <p:pic>
        <p:nvPicPr>
          <p:cNvPr id="4" name="Picture 3">
            <a:extLst>
              <a:ext uri="{FF2B5EF4-FFF2-40B4-BE49-F238E27FC236}">
                <a16:creationId xmlns:a16="http://schemas.microsoft.com/office/drawing/2014/main" id="{E7F61239-67EC-3243-AA85-71B31068DF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78474" y="5920800"/>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2976146"/>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4"/>
          <p:cNvSpPr>
            <a:spLocks noChangeArrowheads="1"/>
          </p:cNvSpPr>
          <p:nvPr/>
        </p:nvSpPr>
        <p:spPr bwMode="auto">
          <a:xfrm>
            <a:off x="7605713" y="61436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endParaRPr lang="en-US" altLang="en-US" sz="1800"/>
          </a:p>
        </p:txBody>
      </p:sp>
      <p:sp>
        <p:nvSpPr>
          <p:cNvPr id="46083" name="Text Box 6"/>
          <p:cNvSpPr txBox="1">
            <a:spLocks noChangeArrowheads="1"/>
          </p:cNvSpPr>
          <p:nvPr/>
        </p:nvSpPr>
        <p:spPr bwMode="auto">
          <a:xfrm>
            <a:off x="3130550" y="6335713"/>
            <a:ext cx="607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r" eaLnBrk="1" hangingPunct="1">
              <a:spcBef>
                <a:spcPct val="0"/>
              </a:spcBef>
              <a:buFontTx/>
              <a:buNone/>
            </a:pPr>
            <a:r>
              <a:rPr lang="en-US" altLang="en-US" sz="1000">
                <a:solidFill>
                  <a:srgbClr val="000000"/>
                </a:solidFill>
                <a:latin typeface="Times" charset="0"/>
              </a:rPr>
              <a:t>SOURCE: “Chinese Researchers Stop Wheat Disease with Gene Editing”, MIT Technology Review, July 21, 2014</a:t>
            </a:r>
          </a:p>
          <a:p>
            <a:pPr algn="r" eaLnBrk="1" hangingPunct="1">
              <a:spcBef>
                <a:spcPct val="0"/>
              </a:spcBef>
              <a:buFontTx/>
              <a:buNone/>
            </a:pPr>
            <a:r>
              <a:rPr lang="en-US" altLang="en-US" sz="1000">
                <a:solidFill>
                  <a:srgbClr val="000000"/>
                </a:solidFill>
                <a:latin typeface="Times" charset="0"/>
              </a:rPr>
              <a:t>http://www.technologyreview.com/news/529181/chinese-researchers-stop-wheat-disease-with-gene-editing/</a:t>
            </a:r>
          </a:p>
        </p:txBody>
      </p:sp>
      <p:pic>
        <p:nvPicPr>
          <p:cNvPr id="4608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1014" y="5929313"/>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1" name="Picture 8" descr="file392126201497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0286999" cy="701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E4182509-5979-304E-B58D-0C28839B2C06}"/>
              </a:ext>
            </a:extLst>
          </p:cNvPr>
          <p:cNvGrpSpPr/>
          <p:nvPr/>
        </p:nvGrpSpPr>
        <p:grpSpPr>
          <a:xfrm>
            <a:off x="1023938" y="887412"/>
            <a:ext cx="8002588" cy="4574283"/>
            <a:chOff x="1023938" y="887412"/>
            <a:chExt cx="8002588" cy="4574283"/>
          </a:xfrm>
        </p:grpSpPr>
        <p:sp>
          <p:nvSpPr>
            <p:cNvPr id="12" name="TextBox 11"/>
            <p:cNvSpPr txBox="1"/>
            <p:nvPr/>
          </p:nvSpPr>
          <p:spPr>
            <a:xfrm>
              <a:off x="1023939" y="4076700"/>
              <a:ext cx="8002587" cy="1384995"/>
            </a:xfrm>
            <a:prstGeom prst="rect">
              <a:avLst/>
            </a:prstGeom>
            <a:solidFill>
              <a:srgbClr val="472A0A"/>
            </a:solidFill>
            <a:ln>
              <a:solidFill>
                <a:srgbClr val="808080"/>
              </a:solidFill>
            </a:ln>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r>
                <a:rPr lang="en-US" altLang="en-US" sz="2800" b="1" dirty="0">
                  <a:solidFill>
                    <a:schemeClr val="bg1"/>
                  </a:solidFill>
                  <a:effectLst>
                    <a:outerShdw blurRad="38100" dist="38100" dir="2700000" algn="tl">
                      <a:srgbClr val="000000"/>
                    </a:outerShdw>
                  </a:effectLst>
                  <a:latin typeface="Times New Roman" charset="0"/>
                </a:rPr>
                <a:t>Advanced genome-editing techniques used to create wheat resistant to powdery mildew by deleting genes that repress defenses against mildew</a:t>
              </a:r>
            </a:p>
          </p:txBody>
        </p:sp>
        <p:pic>
          <p:nvPicPr>
            <p:cNvPr id="6" name="Picture 5" descr="Beijing Researchers Use Gene Editing to Create Disease-Resistant Wheat _ MIT Technology Review-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23938" y="887412"/>
              <a:ext cx="4660900" cy="2868612"/>
            </a:xfrm>
            <a:prstGeom prst="rect">
              <a:avLst/>
            </a:prstGeom>
            <a:noFill/>
            <a:ln w="9525">
              <a:solidFill>
                <a:srgbClr val="808080"/>
              </a:solidFill>
              <a:miter lim="800000"/>
              <a:headEnd/>
              <a:tailEnd/>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Lst>
          </p:spPr>
        </p:pic>
      </p:grpSp>
      <p:sp>
        <p:nvSpPr>
          <p:cNvPr id="46087" name="TextBox 1"/>
          <p:cNvSpPr txBox="1">
            <a:spLocks noChangeArrowheads="1"/>
          </p:cNvSpPr>
          <p:nvPr/>
        </p:nvSpPr>
        <p:spPr bwMode="auto">
          <a:xfrm>
            <a:off x="5903913" y="855663"/>
            <a:ext cx="4040187" cy="2000548"/>
          </a:xfrm>
          <a:prstGeom prst="rect">
            <a:avLst/>
          </a:prstGeom>
          <a:solidFill>
            <a:schemeClr val="bg1"/>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en-US" altLang="en-US" sz="3100" b="1" dirty="0">
                <a:solidFill>
                  <a:srgbClr val="002060"/>
                </a:solidFill>
                <a:latin typeface="Myriad Pro" charset="0"/>
              </a:rPr>
              <a:t>And now there is a new method of genetic modification: </a:t>
            </a:r>
          </a:p>
          <a:p>
            <a:pPr algn="ctr" eaLnBrk="1" hangingPunct="1">
              <a:spcBef>
                <a:spcPct val="0"/>
              </a:spcBef>
              <a:buFontTx/>
              <a:buNone/>
            </a:pPr>
            <a:r>
              <a:rPr lang="en-US" altLang="en-US" sz="3100" b="1" dirty="0">
                <a:solidFill>
                  <a:srgbClr val="002060"/>
                </a:solidFill>
                <a:latin typeface="Myriad Pro" charset="0"/>
              </a:rPr>
              <a:t>Genome Editing (</a:t>
            </a:r>
            <a:r>
              <a:rPr lang="en-US" altLang="en-US" sz="3100" b="1" dirty="0" err="1">
                <a:solidFill>
                  <a:srgbClr val="002060"/>
                </a:solidFill>
                <a:latin typeface="Myriad Pro" charset="0"/>
              </a:rPr>
              <a:t>GEd</a:t>
            </a:r>
            <a:r>
              <a:rPr lang="en-US" altLang="en-US" sz="3100" b="1" dirty="0">
                <a:solidFill>
                  <a:srgbClr val="002060"/>
                </a:solidFill>
                <a:latin typeface="Myriad Pro" charset="0"/>
              </a:rPr>
              <a:t>)</a:t>
            </a:r>
          </a:p>
        </p:txBody>
      </p:sp>
    </p:spTree>
    <p:extLst>
      <p:ext uri="{BB962C8B-B14F-4D97-AF65-F5344CB8AC3E}">
        <p14:creationId xmlns:p14="http://schemas.microsoft.com/office/powerpoint/2010/main" val="96677941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1">
            <a:extLst>
              <a:ext uri="{FF2B5EF4-FFF2-40B4-BE49-F238E27FC236}">
                <a16:creationId xmlns:a16="http://schemas.microsoft.com/office/drawing/2014/main" id="{9DB648AF-CF52-EB44-84EF-AAF310DA46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93851" y="1565276"/>
            <a:ext cx="7254875" cy="4054475"/>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146434" name="TextBox 2">
            <a:extLst>
              <a:ext uri="{FF2B5EF4-FFF2-40B4-BE49-F238E27FC236}">
                <a16:creationId xmlns:a16="http://schemas.microsoft.com/office/drawing/2014/main" id="{C2D68F73-EF41-DB46-9BBC-D68941D4C5BD}"/>
              </a:ext>
            </a:extLst>
          </p:cNvPr>
          <p:cNvSpPr txBox="1">
            <a:spLocks noChangeArrowheads="1"/>
          </p:cNvSpPr>
          <p:nvPr/>
        </p:nvSpPr>
        <p:spPr bwMode="auto">
          <a:xfrm>
            <a:off x="823914" y="329048"/>
            <a:ext cx="8639175" cy="954107"/>
          </a:xfrm>
          <a:prstGeom prst="rect">
            <a:avLst/>
          </a:prstGeom>
          <a:solidFill>
            <a:srgbClr val="E26D5A"/>
          </a:solidFill>
          <a:ln w="1270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800" b="1" dirty="0">
                <a:latin typeface="Times New Roman" panose="02020603050405020304" pitchFamily="18" charset="0"/>
                <a:cs typeface="Times New Roman" panose="02020603050405020304" pitchFamily="18" charset="0"/>
              </a:rPr>
              <a:t>Also use genome editing to make tomatoes with more inner compartments and higher yields</a:t>
            </a:r>
          </a:p>
        </p:txBody>
      </p:sp>
      <p:sp>
        <p:nvSpPr>
          <p:cNvPr id="146435" name="TextBox 3">
            <a:extLst>
              <a:ext uri="{FF2B5EF4-FFF2-40B4-BE49-F238E27FC236}">
                <a16:creationId xmlns:a16="http://schemas.microsoft.com/office/drawing/2014/main" id="{1743C065-C0CA-1947-9F91-22917570D003}"/>
              </a:ext>
            </a:extLst>
          </p:cNvPr>
          <p:cNvSpPr txBox="1">
            <a:spLocks noChangeArrowheads="1"/>
          </p:cNvSpPr>
          <p:nvPr/>
        </p:nvSpPr>
        <p:spPr bwMode="auto">
          <a:xfrm>
            <a:off x="1108075" y="6416676"/>
            <a:ext cx="8764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dirty="0">
                <a:latin typeface="Times New Roman" panose="02020603050405020304" pitchFamily="18" charset="0"/>
              </a:rPr>
              <a:t>Rodriguez-Leal, A. et al.  2017. Engineering Quantitative Trait Variation for Crop Improvement by Genome Editing.  Cell 171: 480-490. </a:t>
            </a:r>
          </a:p>
        </p:txBody>
      </p:sp>
      <p:pic>
        <p:nvPicPr>
          <p:cNvPr id="5" name="Picture 3">
            <a:extLst>
              <a:ext uri="{FF2B5EF4-FFF2-40B4-BE49-F238E27FC236}">
                <a16:creationId xmlns:a16="http://schemas.microsoft.com/office/drawing/2014/main" id="{FA4C898A-3C37-9C4A-8AE4-8987987C0A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2221" y="5944550"/>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71262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8" descr="Genome analogy_lines of tex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08325" y="2224089"/>
            <a:ext cx="2501900" cy="224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3" name="Text Box 3"/>
          <p:cNvSpPr txBox="1">
            <a:spLocks noChangeArrowheads="1"/>
          </p:cNvSpPr>
          <p:nvPr/>
        </p:nvSpPr>
        <p:spPr bwMode="auto">
          <a:xfrm>
            <a:off x="1370013" y="242888"/>
            <a:ext cx="7605712" cy="474662"/>
          </a:xfrm>
          <a:prstGeom prst="rect">
            <a:avLst/>
          </a:prstGeom>
          <a:solidFill>
            <a:srgbClr val="FFFFFF"/>
          </a:solidFill>
          <a:ln>
            <a:noFill/>
          </a:ln>
          <a:extLst>
            <a:ext uri="{91240B29-F687-4f45-9708-019B960494DF}"/>
          </a:extLst>
        </p:spPr>
        <p:txBody>
          <a:bodyPr>
            <a:spAutoFit/>
          </a:bodyPr>
          <a:lstStyle>
            <a:lvl1pPr eaLnBrk="0" hangingPunct="0">
              <a:defRPr sz="2400">
                <a:solidFill>
                  <a:schemeClr val="tx1"/>
                </a:solidFill>
                <a:latin typeface="Times" charset="0"/>
                <a:ea typeface="MS PGothic" charset="-128"/>
              </a:defRPr>
            </a:lvl1pPr>
            <a:lvl2pPr marL="742950" indent="-285750" eaLnBrk="0" hangingPunct="0">
              <a:defRPr sz="2400">
                <a:solidFill>
                  <a:schemeClr val="tx1"/>
                </a:solidFill>
                <a:latin typeface="Times" charset="0"/>
                <a:ea typeface="MS PGothic" charset="-128"/>
              </a:defRPr>
            </a:lvl2pPr>
            <a:lvl3pPr marL="1143000" indent="-228600" eaLnBrk="0" hangingPunct="0">
              <a:defRPr sz="2400">
                <a:solidFill>
                  <a:schemeClr val="tx1"/>
                </a:solidFill>
                <a:latin typeface="Times" charset="0"/>
                <a:ea typeface="MS PGothic" charset="-128"/>
              </a:defRPr>
            </a:lvl3pPr>
            <a:lvl4pPr marL="1600200" indent="-228600" eaLnBrk="0" hangingPunct="0">
              <a:defRPr sz="2400">
                <a:solidFill>
                  <a:schemeClr val="tx1"/>
                </a:solidFill>
                <a:latin typeface="Times" charset="0"/>
                <a:ea typeface="MS PGothic" charset="-128"/>
              </a:defRPr>
            </a:lvl4pPr>
            <a:lvl5pPr marL="2057400" indent="-228600" eaLnBrk="0" hangingPunct="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algn="ctr" eaLnBrk="1" hangingPunct="1">
              <a:defRPr/>
            </a:pPr>
            <a:r>
              <a:rPr lang="en-US" altLang="en-US" sz="2489" b="1" dirty="0">
                <a:latin typeface="Tahoma" charset="0"/>
              </a:rPr>
              <a:t>New Genetic Method: Genome Editing-1</a:t>
            </a:r>
          </a:p>
        </p:txBody>
      </p:sp>
      <p:cxnSp>
        <p:nvCxnSpPr>
          <p:cNvPr id="48132" name="Straight Connector 4"/>
          <p:cNvCxnSpPr>
            <a:cxnSpLocks noChangeShapeType="1"/>
          </p:cNvCxnSpPr>
          <p:nvPr/>
        </p:nvCxnSpPr>
        <p:spPr bwMode="auto">
          <a:xfrm flipH="1">
            <a:off x="7726363" y="3900488"/>
            <a:ext cx="584198" cy="127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37318" name="Text Box 6"/>
          <p:cNvSpPr txBox="1">
            <a:spLocks noChangeArrowheads="1"/>
          </p:cNvSpPr>
          <p:nvPr/>
        </p:nvSpPr>
        <p:spPr bwMode="auto">
          <a:xfrm>
            <a:off x="8367713" y="2734846"/>
            <a:ext cx="1790702" cy="1938992"/>
          </a:xfrm>
          <a:prstGeom prst="rect">
            <a:avLst/>
          </a:prstGeom>
          <a:solidFill>
            <a:srgbClr val="FFFFFF"/>
          </a:solidFill>
          <a:ln w="9525">
            <a:noFill/>
            <a:miter lim="800000"/>
            <a:headEnd/>
            <a:tailEnd/>
          </a:ln>
          <a:effectLst/>
          <a:extLst/>
        </p:spPr>
        <p:txBody>
          <a:bodyPr wrap="square">
            <a:spAutoFit/>
          </a:bodyPr>
          <a:lstStyle/>
          <a:p>
            <a:pPr algn="ctr">
              <a:spcBef>
                <a:spcPct val="50000"/>
              </a:spcBef>
              <a:defRPr/>
            </a:pPr>
            <a:r>
              <a:rPr lang="en-US" sz="2400" b="1" dirty="0">
                <a:solidFill>
                  <a:srgbClr val="000000"/>
                </a:solidFill>
                <a:latin typeface="Chalkboard" charset="0"/>
                <a:ea typeface="Chalkboard" charset="0"/>
                <a:cs typeface="Chalkboard" charset="0"/>
              </a:rPr>
              <a:t>Inserts gene edits in specific locations in genome</a:t>
            </a:r>
          </a:p>
        </p:txBody>
      </p:sp>
      <p:sp>
        <p:nvSpPr>
          <p:cNvPr id="48134" name="Line 12"/>
          <p:cNvSpPr>
            <a:spLocks noChangeShapeType="1"/>
          </p:cNvSpPr>
          <p:nvPr/>
        </p:nvSpPr>
        <p:spPr bwMode="auto">
          <a:xfrm flipV="1">
            <a:off x="5792788" y="3281363"/>
            <a:ext cx="1096962" cy="17462"/>
          </a:xfrm>
          <a:prstGeom prst="line">
            <a:avLst/>
          </a:prstGeom>
          <a:noFill/>
          <a:ln w="76200">
            <a:solidFill>
              <a:srgbClr val="000000"/>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33796" name="Text Box 13"/>
          <p:cNvSpPr txBox="1">
            <a:spLocks noChangeArrowheads="1"/>
          </p:cNvSpPr>
          <p:nvPr/>
        </p:nvSpPr>
        <p:spPr bwMode="auto">
          <a:xfrm>
            <a:off x="1868489" y="2609850"/>
            <a:ext cx="676275" cy="1187450"/>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Times" charset="0"/>
                <a:ea typeface="MS PGothic" charset="-128"/>
              </a:defRPr>
            </a:lvl1pPr>
            <a:lvl2pPr marL="742950" indent="-285750" eaLnBrk="0" hangingPunct="0">
              <a:defRPr sz="2400">
                <a:solidFill>
                  <a:schemeClr val="tx1"/>
                </a:solidFill>
                <a:latin typeface="Times" charset="0"/>
                <a:ea typeface="MS PGothic" charset="-128"/>
              </a:defRPr>
            </a:lvl2pPr>
            <a:lvl3pPr marL="1143000" indent="-228600" eaLnBrk="0" hangingPunct="0">
              <a:defRPr sz="2400">
                <a:solidFill>
                  <a:schemeClr val="tx1"/>
                </a:solidFill>
                <a:latin typeface="Times" charset="0"/>
                <a:ea typeface="MS PGothic" charset="-128"/>
              </a:defRPr>
            </a:lvl3pPr>
            <a:lvl4pPr marL="1600200" indent="-228600" eaLnBrk="0" hangingPunct="0">
              <a:defRPr sz="2400">
                <a:solidFill>
                  <a:schemeClr val="tx1"/>
                </a:solidFill>
                <a:latin typeface="Times" charset="0"/>
                <a:ea typeface="MS PGothic" charset="-128"/>
              </a:defRPr>
            </a:lvl4pPr>
            <a:lvl5pPr marL="2057400" indent="-228600" eaLnBrk="0" hangingPunct="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eaLnBrk="1" hangingPunct="1">
              <a:defRPr/>
            </a:pPr>
            <a:r>
              <a:rPr lang="en-US" altLang="en-US" sz="7111" b="1" dirty="0">
                <a:solidFill>
                  <a:srgbClr val="000000"/>
                </a:solidFill>
                <a:latin typeface="Tahoma" charset="0"/>
              </a:rPr>
              <a:t>+</a:t>
            </a:r>
          </a:p>
        </p:txBody>
      </p:sp>
      <p:sp>
        <p:nvSpPr>
          <p:cNvPr id="33804" name="Text Box 5"/>
          <p:cNvSpPr txBox="1">
            <a:spLocks noChangeArrowheads="1"/>
          </p:cNvSpPr>
          <p:nvPr/>
        </p:nvSpPr>
        <p:spPr bwMode="auto">
          <a:xfrm>
            <a:off x="2073276" y="4359276"/>
            <a:ext cx="4779963" cy="747713"/>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Times" charset="0"/>
                <a:ea typeface="MS PGothic" charset="-128"/>
              </a:defRPr>
            </a:lvl1pPr>
            <a:lvl2pPr marL="742950" indent="-285750" eaLnBrk="0" hangingPunct="0">
              <a:defRPr sz="2400">
                <a:solidFill>
                  <a:schemeClr val="tx1"/>
                </a:solidFill>
                <a:latin typeface="Times" charset="0"/>
                <a:ea typeface="MS PGothic" charset="-128"/>
              </a:defRPr>
            </a:lvl2pPr>
            <a:lvl3pPr marL="1143000" indent="-228600" eaLnBrk="0" hangingPunct="0">
              <a:defRPr sz="2400">
                <a:solidFill>
                  <a:schemeClr val="tx1"/>
                </a:solidFill>
                <a:latin typeface="Times" charset="0"/>
                <a:ea typeface="MS PGothic" charset="-128"/>
              </a:defRPr>
            </a:lvl3pPr>
            <a:lvl4pPr marL="1600200" indent="-228600" eaLnBrk="0" hangingPunct="0">
              <a:defRPr sz="2400">
                <a:solidFill>
                  <a:schemeClr val="tx1"/>
                </a:solidFill>
                <a:latin typeface="Times" charset="0"/>
                <a:ea typeface="MS PGothic" charset="-128"/>
              </a:defRPr>
            </a:lvl4pPr>
            <a:lvl5pPr marL="2057400" indent="-228600" eaLnBrk="0" hangingPunct="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algn="ctr" eaLnBrk="1" hangingPunct="1">
              <a:defRPr/>
            </a:pPr>
            <a:r>
              <a:rPr lang="en-US" altLang="en-US" sz="2133" b="1" dirty="0">
                <a:solidFill>
                  <a:srgbClr val="000000"/>
                </a:solidFill>
                <a:latin typeface="Tahoma" charset="0"/>
              </a:rPr>
              <a:t>Find target text, paste in new modified text at specific location</a:t>
            </a:r>
          </a:p>
        </p:txBody>
      </p:sp>
      <p:sp>
        <p:nvSpPr>
          <p:cNvPr id="8" name="Right Brace 7"/>
          <p:cNvSpPr/>
          <p:nvPr/>
        </p:nvSpPr>
        <p:spPr bwMode="auto">
          <a:xfrm rot="5400000">
            <a:off x="3887789" y="-409575"/>
            <a:ext cx="1031875" cy="5203825"/>
          </a:xfrm>
          <a:prstGeom prst="rightBrace">
            <a:avLst>
              <a:gd name="adj1" fmla="val 8333"/>
              <a:gd name="adj2" fmla="val 44677"/>
            </a:avLst>
          </a:prstGeom>
          <a:solidFill>
            <a:srgbClr val="FFFFFF"/>
          </a:solidFill>
          <a:ln w="28575" cap="flat" cmpd="sng" algn="ctr">
            <a:solidFill>
              <a:schemeClr val="tx1"/>
            </a:solidFill>
            <a:prstDash val="solid"/>
            <a:round/>
            <a:headEnd type="none" w="med" len="med"/>
            <a:tailEnd type="none" w="med" len="med"/>
          </a:ln>
          <a:effectLst/>
          <a:extLst/>
        </p:spPr>
        <p:txBody>
          <a:bodyPr lIns="81280" tIns="40640" rIns="81280" bIns="40640"/>
          <a:lstStyle/>
          <a:p>
            <a:pPr defTabSz="812810">
              <a:defRPr/>
            </a:pPr>
            <a:endParaRPr lang="en-US" sz="2133"/>
          </a:p>
        </p:txBody>
      </p:sp>
      <p:sp>
        <p:nvSpPr>
          <p:cNvPr id="21" name="TextBox 20"/>
          <p:cNvSpPr txBox="1">
            <a:spLocks noChangeArrowheads="1"/>
          </p:cNvSpPr>
          <p:nvPr/>
        </p:nvSpPr>
        <p:spPr bwMode="auto">
          <a:xfrm>
            <a:off x="1816100" y="1639889"/>
            <a:ext cx="5187950" cy="530225"/>
          </a:xfrm>
          <a:prstGeom prst="rect">
            <a:avLst/>
          </a:prstGeom>
          <a:noFill/>
          <a:ln>
            <a:noFill/>
          </a:ln>
          <a:extLst>
            <a:ext uri="{91240B29-F687-4f45-9708-019B960494DF}"/>
          </a:extLst>
        </p:spPr>
        <p:txBody>
          <a:bodyPr>
            <a:spAutoFit/>
          </a:bodyPr>
          <a:lstStyle>
            <a:lvl1pPr eaLnBrk="0" hangingPunct="0">
              <a:defRPr sz="2400">
                <a:solidFill>
                  <a:schemeClr val="tx1"/>
                </a:solidFill>
                <a:latin typeface="Times" charset="0"/>
                <a:ea typeface="MS PGothic" charset="-128"/>
              </a:defRPr>
            </a:lvl1pPr>
            <a:lvl2pPr marL="742950" indent="-285750" eaLnBrk="0" hangingPunct="0">
              <a:defRPr sz="2400">
                <a:solidFill>
                  <a:schemeClr val="tx1"/>
                </a:solidFill>
                <a:latin typeface="Times" charset="0"/>
                <a:ea typeface="MS PGothic" charset="-128"/>
              </a:defRPr>
            </a:lvl2pPr>
            <a:lvl3pPr marL="1143000" indent="-228600" eaLnBrk="0" hangingPunct="0">
              <a:defRPr sz="2400">
                <a:solidFill>
                  <a:schemeClr val="tx1"/>
                </a:solidFill>
                <a:latin typeface="Times" charset="0"/>
                <a:ea typeface="MS PGothic" charset="-128"/>
              </a:defRPr>
            </a:lvl3pPr>
            <a:lvl4pPr marL="1600200" indent="-228600" eaLnBrk="0" hangingPunct="0">
              <a:defRPr sz="2400">
                <a:solidFill>
                  <a:schemeClr val="tx1"/>
                </a:solidFill>
                <a:latin typeface="Times" charset="0"/>
                <a:ea typeface="MS PGothic" charset="-128"/>
              </a:defRPr>
            </a:lvl4pPr>
            <a:lvl5pPr marL="2057400" indent="-228600" eaLnBrk="0" hangingPunct="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eaLnBrk="1" hangingPunct="1">
              <a:defRPr/>
            </a:pPr>
            <a:r>
              <a:rPr lang="en-US" altLang="en-US" sz="1422" b="1" dirty="0">
                <a:latin typeface="Courier New" charset="0"/>
              </a:rPr>
              <a:t>It is </a:t>
            </a:r>
            <a:r>
              <a:rPr lang="en-US" altLang="en-US" sz="1422" b="1" dirty="0">
                <a:solidFill>
                  <a:srgbClr val="FF0000"/>
                </a:solidFill>
                <a:latin typeface="Courier New" charset="0"/>
              </a:rPr>
              <a:t>this</a:t>
            </a:r>
            <a:r>
              <a:rPr lang="en-US" altLang="en-US" sz="1422" b="1" dirty="0">
                <a:latin typeface="Courier New" charset="0"/>
              </a:rPr>
              <a:t> </a:t>
            </a:r>
            <a:r>
              <a:rPr lang="en-US" altLang="en-US" sz="1422" b="1" dirty="0">
                <a:solidFill>
                  <a:srgbClr val="FF0000"/>
                </a:solidFill>
                <a:latin typeface="Courier New" charset="0"/>
              </a:rPr>
              <a:t>one</a:t>
            </a:r>
            <a:r>
              <a:rPr lang="en-US" altLang="en-US" sz="1422" b="1" dirty="0">
                <a:latin typeface="Courier New" charset="0"/>
              </a:rPr>
              <a:t> sentence which will be modified</a:t>
            </a:r>
          </a:p>
          <a:p>
            <a:pPr eaLnBrk="1" hangingPunct="1">
              <a:defRPr/>
            </a:pPr>
            <a:r>
              <a:rPr lang="en-US" altLang="en-US" sz="1422" b="1" dirty="0">
                <a:latin typeface="Courier New" charset="0"/>
              </a:rPr>
              <a:t>It is </a:t>
            </a:r>
            <a:r>
              <a:rPr lang="en-US" altLang="en-US" sz="1422" b="1" dirty="0">
                <a:solidFill>
                  <a:srgbClr val="FF0000"/>
                </a:solidFill>
                <a:latin typeface="Courier New" charset="0"/>
              </a:rPr>
              <a:t>that new </a:t>
            </a:r>
            <a:r>
              <a:rPr lang="en-US" altLang="en-US" sz="1422" b="1" dirty="0">
                <a:latin typeface="Courier New" charset="0"/>
              </a:rPr>
              <a:t>sentence </a:t>
            </a:r>
            <a:r>
              <a:rPr lang="en-US" altLang="en-US" sz="1422" b="1" dirty="0">
                <a:solidFill>
                  <a:srgbClr val="000000"/>
                </a:solidFill>
                <a:latin typeface="Courier New" charset="0"/>
              </a:rPr>
              <a:t>which will be</a:t>
            </a:r>
            <a:r>
              <a:rPr lang="en-US" altLang="en-US" sz="1422" b="1" dirty="0">
                <a:solidFill>
                  <a:srgbClr val="FF0000"/>
                </a:solidFill>
                <a:latin typeface="Courier New" charset="0"/>
              </a:rPr>
              <a:t> </a:t>
            </a:r>
            <a:r>
              <a:rPr lang="en-US" altLang="en-US" sz="1422" b="1" dirty="0">
                <a:latin typeface="Courier New" charset="0"/>
              </a:rPr>
              <a:t>modified</a:t>
            </a:r>
          </a:p>
        </p:txBody>
      </p:sp>
      <p:pic>
        <p:nvPicPr>
          <p:cNvPr id="48139" name="Picture 14" descr="Genome analogy_1_sta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101" y="966788"/>
            <a:ext cx="682625"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0" name="Picture 17" descr="Genome analogy_4_stack_one_boo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4538" y="1114426"/>
            <a:ext cx="652462"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a:extLst>
              <a:ext uri="{FF2B5EF4-FFF2-40B4-BE49-F238E27FC236}">
                <a16:creationId xmlns:a16="http://schemas.microsoft.com/office/drawing/2014/main" id="{9F15BE54-8353-8F4B-B773-2F936F4591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67839" y="6003925"/>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879011"/>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7839" y="6003925"/>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ene-edited CRISPR mushroom escapes US regulation _ Nature News &amp; Comment-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0425" y="771525"/>
            <a:ext cx="2427288" cy="2279650"/>
          </a:xfrm>
          <a:prstGeom prst="rect">
            <a:avLst/>
          </a:prstGeom>
          <a:noFill/>
          <a:ln w="9525">
            <a:solidFill>
              <a:schemeClr val="tx1"/>
            </a:solidFill>
            <a:miter lim="800000"/>
            <a:headEnd/>
            <a:tailEnd/>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Lst>
        </p:spPr>
      </p:pic>
      <p:pic>
        <p:nvPicPr>
          <p:cNvPr id="12" name="Picture 11" descr="sca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83301" y="3613150"/>
            <a:ext cx="3154363" cy="1549400"/>
          </a:xfrm>
          <a:prstGeom prst="rect">
            <a:avLst/>
          </a:prstGeom>
          <a:noFill/>
          <a:ln w="9525">
            <a:solidFill>
              <a:schemeClr val="tx1"/>
            </a:solidFill>
            <a:miter lim="800000"/>
            <a:headEnd/>
            <a:tailEnd/>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Lst>
        </p:spPr>
      </p:pic>
      <p:pic>
        <p:nvPicPr>
          <p:cNvPr id="50180" name="Picture 1" descr="Dupont CRISPR Efforts.tif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18175" y="800101"/>
            <a:ext cx="3151188" cy="21113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0182" name="TextBox 3"/>
          <p:cNvSpPr txBox="1">
            <a:spLocks noChangeArrowheads="1"/>
          </p:cNvSpPr>
          <p:nvPr/>
        </p:nvSpPr>
        <p:spPr bwMode="auto">
          <a:xfrm>
            <a:off x="2476500" y="139701"/>
            <a:ext cx="5507038" cy="461963"/>
          </a:xfrm>
          <a:prstGeom prst="rect">
            <a:avLst/>
          </a:prstGeom>
          <a:solidFill>
            <a:srgbClr val="FFFFFF"/>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en-US" altLang="en-US" sz="2400" b="1">
                <a:solidFill>
                  <a:srgbClr val="002060"/>
                </a:solidFill>
                <a:latin typeface="Myriad Pro" charset="0"/>
              </a:rPr>
              <a:t>EXAMPLES of such edited products:</a:t>
            </a:r>
          </a:p>
        </p:txBody>
      </p:sp>
      <p:sp>
        <p:nvSpPr>
          <p:cNvPr id="50183" name="TextBox 1"/>
          <p:cNvSpPr txBox="1">
            <a:spLocks noChangeArrowheads="1"/>
          </p:cNvSpPr>
          <p:nvPr/>
        </p:nvSpPr>
        <p:spPr bwMode="auto">
          <a:xfrm>
            <a:off x="6584951" y="3133725"/>
            <a:ext cx="1363663" cy="338138"/>
          </a:xfrm>
          <a:prstGeom prst="rect">
            <a:avLst/>
          </a:prstGeom>
          <a:solidFill>
            <a:srgbClr val="FFFFFF"/>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en-US" altLang="en-US" sz="1600">
                <a:latin typeface="Myriad Pro" charset="0"/>
              </a:rPr>
              <a:t>Company</a:t>
            </a:r>
          </a:p>
        </p:txBody>
      </p:sp>
      <p:sp>
        <p:nvSpPr>
          <p:cNvPr id="50184" name="TextBox 12"/>
          <p:cNvSpPr txBox="1">
            <a:spLocks noChangeArrowheads="1"/>
          </p:cNvSpPr>
          <p:nvPr/>
        </p:nvSpPr>
        <p:spPr bwMode="auto">
          <a:xfrm>
            <a:off x="2547938" y="3178175"/>
            <a:ext cx="1365250" cy="338138"/>
          </a:xfrm>
          <a:prstGeom prst="rect">
            <a:avLst/>
          </a:prstGeom>
          <a:solidFill>
            <a:srgbClr val="FFFFFF"/>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en-US" altLang="en-US" sz="1600">
                <a:latin typeface="Myriad Pro" charset="0"/>
              </a:rPr>
              <a:t>University</a:t>
            </a:r>
          </a:p>
        </p:txBody>
      </p:sp>
      <p:sp>
        <p:nvSpPr>
          <p:cNvPr id="50185" name="TextBox 14"/>
          <p:cNvSpPr txBox="1">
            <a:spLocks noChangeArrowheads="1"/>
          </p:cNvSpPr>
          <p:nvPr/>
        </p:nvSpPr>
        <p:spPr bwMode="auto">
          <a:xfrm>
            <a:off x="6953250" y="5241925"/>
            <a:ext cx="1365250" cy="338138"/>
          </a:xfrm>
          <a:prstGeom prst="rect">
            <a:avLst/>
          </a:prstGeom>
          <a:solidFill>
            <a:srgbClr val="FFFFFF"/>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en-US" altLang="en-US" sz="1600">
                <a:latin typeface="Myriad Pro" charset="0"/>
              </a:rPr>
              <a:t>Company</a:t>
            </a:r>
          </a:p>
        </p:txBody>
      </p:sp>
      <p:pic>
        <p:nvPicPr>
          <p:cNvPr id="13" name="Picture 12" descr="SCA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0025" y="3626908"/>
            <a:ext cx="3463945" cy="1557617"/>
          </a:xfrm>
          <a:prstGeom prst="rect">
            <a:avLst/>
          </a:prstGeom>
          <a:solidFill>
            <a:srgbClr val="FFFFFF">
              <a:shade val="85000"/>
            </a:srgbClr>
          </a:solidFill>
          <a:ln w="12700" cap="rnd" cmpd="sng">
            <a:solidFill>
              <a:schemeClr val="tx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0187" name="TextBox 1"/>
          <p:cNvSpPr txBox="1">
            <a:spLocks noChangeArrowheads="1"/>
          </p:cNvSpPr>
          <p:nvPr/>
        </p:nvSpPr>
        <p:spPr bwMode="auto">
          <a:xfrm>
            <a:off x="2433638" y="5257800"/>
            <a:ext cx="1363662" cy="338138"/>
          </a:xfrm>
          <a:prstGeom prst="rect">
            <a:avLst/>
          </a:prstGeom>
          <a:solidFill>
            <a:srgbClr val="FFFFFF"/>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en-US" altLang="en-US" sz="1600">
                <a:latin typeface="Myriad Pro" charset="0"/>
              </a:rPr>
              <a:t>Company</a:t>
            </a:r>
          </a:p>
        </p:txBody>
      </p:sp>
    </p:spTree>
    <p:extLst>
      <p:ext uri="{BB962C8B-B14F-4D97-AF65-F5344CB8AC3E}">
        <p14:creationId xmlns:p14="http://schemas.microsoft.com/office/powerpoint/2010/main" val="317667357"/>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4">
            <a:extLst>
              <a:ext uri="{FF2B5EF4-FFF2-40B4-BE49-F238E27FC236}">
                <a16:creationId xmlns:a16="http://schemas.microsoft.com/office/drawing/2014/main" id="{D3C54AE3-8829-6F4B-82C2-CC588F269C0B}"/>
              </a:ext>
            </a:extLst>
          </p:cNvPr>
          <p:cNvSpPr>
            <a:spLocks noChangeArrowheads="1"/>
          </p:cNvSpPr>
          <p:nvPr/>
        </p:nvSpPr>
        <p:spPr bwMode="auto">
          <a:xfrm>
            <a:off x="7605713" y="61436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pic>
        <p:nvPicPr>
          <p:cNvPr id="111619" name="Picture 3">
            <a:extLst>
              <a:ext uri="{FF2B5EF4-FFF2-40B4-BE49-F238E27FC236}">
                <a16:creationId xmlns:a16="http://schemas.microsoft.com/office/drawing/2014/main" id="{2BD243EB-EB73-3D41-B0B5-195AB7F679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2101" y="5943600"/>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 Box 6">
            <a:extLst>
              <a:ext uri="{FF2B5EF4-FFF2-40B4-BE49-F238E27FC236}">
                <a16:creationId xmlns:a16="http://schemas.microsoft.com/office/drawing/2014/main" id="{9BD01D80-9074-834C-8A8C-1AFC1F95AF54}"/>
              </a:ext>
            </a:extLst>
          </p:cNvPr>
          <p:cNvSpPr txBox="1">
            <a:spLocks noChangeArrowheads="1"/>
          </p:cNvSpPr>
          <p:nvPr/>
        </p:nvSpPr>
        <p:spPr bwMode="auto">
          <a:xfrm>
            <a:off x="1878014" y="6343650"/>
            <a:ext cx="7286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buFontTx/>
              <a:buNone/>
            </a:pPr>
            <a:r>
              <a:rPr lang="en-US" altLang="en-US" sz="1000">
                <a:solidFill>
                  <a:srgbClr val="22228B"/>
                </a:solidFill>
                <a:latin typeface="Times" pitchFamily="2" charset="0"/>
              </a:rPr>
              <a:t>SOURCE: Michigan State University Food Literacy and Engagement Poll, September 2017</a:t>
            </a:r>
          </a:p>
          <a:p>
            <a:pPr algn="r" eaLnBrk="1" hangingPunct="1">
              <a:spcBef>
                <a:spcPct val="0"/>
              </a:spcBef>
              <a:buFontTx/>
              <a:buNone/>
            </a:pPr>
            <a:r>
              <a:rPr lang="en-US" altLang="en-US" sz="1000">
                <a:solidFill>
                  <a:srgbClr val="22228B"/>
                </a:solidFill>
                <a:latin typeface="Times" pitchFamily="2" charset="0"/>
              </a:rPr>
              <a:t>http://food.msu.edu/articles/msu-food-literacy-and-engagement-poll</a:t>
            </a:r>
          </a:p>
        </p:txBody>
      </p:sp>
      <p:grpSp>
        <p:nvGrpSpPr>
          <p:cNvPr id="3" name="Group 2">
            <a:extLst>
              <a:ext uri="{FF2B5EF4-FFF2-40B4-BE49-F238E27FC236}">
                <a16:creationId xmlns:a16="http://schemas.microsoft.com/office/drawing/2014/main" id="{91090044-CB41-3D4B-A30D-57152F95B390}"/>
              </a:ext>
            </a:extLst>
          </p:cNvPr>
          <p:cNvGrpSpPr/>
          <p:nvPr/>
        </p:nvGrpSpPr>
        <p:grpSpPr>
          <a:xfrm>
            <a:off x="2804973" y="371911"/>
            <a:ext cx="4489450" cy="814676"/>
            <a:chOff x="882650" y="39399"/>
            <a:chExt cx="4489450" cy="814676"/>
          </a:xfrm>
        </p:grpSpPr>
        <p:pic>
          <p:nvPicPr>
            <p:cNvPr id="111621" name="Picture 13" descr="MSU logo.tiff">
              <a:extLst>
                <a:ext uri="{FF2B5EF4-FFF2-40B4-BE49-F238E27FC236}">
                  <a16:creationId xmlns:a16="http://schemas.microsoft.com/office/drawing/2014/main" id="{CA323663-854D-FB4A-B62C-3D333071C7D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2650" y="39399"/>
              <a:ext cx="4489450"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AB9CBAD8-0F70-AD42-80E1-B5927DF516D3}"/>
                </a:ext>
              </a:extLst>
            </p:cNvPr>
            <p:cNvSpPr txBox="1"/>
            <p:nvPr/>
          </p:nvSpPr>
          <p:spPr>
            <a:xfrm>
              <a:off x="1325564" y="600075"/>
              <a:ext cx="1254125" cy="254000"/>
            </a:xfrm>
            <a:prstGeom prst="rect">
              <a:avLst/>
            </a:prstGeom>
            <a:noFill/>
          </p:spPr>
          <p:txBody>
            <a:bodyPr wrap="none">
              <a:spAutoFit/>
            </a:bodyPr>
            <a:lstStyle/>
            <a:p>
              <a:pPr eaLnBrk="1" hangingPunct="1">
                <a:defRPr/>
              </a:pPr>
              <a:r>
                <a:rPr lang="en-US" sz="1050" b="1" dirty="0">
                  <a:solidFill>
                    <a:srgbClr val="083E2B"/>
                  </a:solidFill>
                  <a:latin typeface="Helvetica"/>
                  <a:cs typeface="Helvetica"/>
                </a:rPr>
                <a:t>September</a:t>
              </a:r>
              <a:r>
                <a:rPr lang="en-US" sz="1050" b="1" dirty="0">
                  <a:solidFill>
                    <a:srgbClr val="385F14"/>
                  </a:solidFill>
                  <a:latin typeface="Helvetica"/>
                  <a:cs typeface="Helvetica"/>
                </a:rPr>
                <a:t> </a:t>
              </a:r>
              <a:r>
                <a:rPr lang="en-US" sz="1050" b="1" dirty="0">
                  <a:solidFill>
                    <a:srgbClr val="083E2B"/>
                  </a:solidFill>
                  <a:latin typeface="Helvetica"/>
                  <a:cs typeface="Helvetica"/>
                </a:rPr>
                <a:t>2017</a:t>
              </a:r>
            </a:p>
          </p:txBody>
        </p:sp>
      </p:grpSp>
      <p:pic>
        <p:nvPicPr>
          <p:cNvPr id="30" name="Picture 29" descr="Q10_cropped.jpg">
            <a:extLst>
              <a:ext uri="{FF2B5EF4-FFF2-40B4-BE49-F238E27FC236}">
                <a16:creationId xmlns:a16="http://schemas.microsoft.com/office/drawing/2014/main" id="{6C4B3DAE-8767-B046-8FA3-60B6B5F6D65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98866" y="1644375"/>
            <a:ext cx="7624763" cy="3679825"/>
          </a:xfrm>
          <a:prstGeom prst="rect">
            <a:avLst/>
          </a:prstGeom>
          <a:solidFill>
            <a:schemeClr val="tx1"/>
          </a:solidFill>
          <a:ln>
            <a:noFill/>
          </a:ln>
          <a:effectLst>
            <a:outerShdw blurRad="50800" dist="38100" dir="2700000" algn="tl" rotWithShape="0">
              <a:srgbClr val="808080">
                <a:alpha val="39998"/>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AF7763A6-9632-2642-BB2E-6C5C1B44746E}"/>
              </a:ext>
            </a:extLst>
          </p:cNvPr>
          <p:cNvSpPr/>
          <p:nvPr/>
        </p:nvSpPr>
        <p:spPr bwMode="auto">
          <a:xfrm>
            <a:off x="1298866" y="2805546"/>
            <a:ext cx="7624763" cy="25146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1" u="none" strike="noStrike" cap="none" normalizeH="0" baseline="0">
              <a:ln>
                <a:noFill/>
              </a:ln>
              <a:solidFill>
                <a:schemeClr val="tx1"/>
              </a:solidFill>
              <a:effectLst/>
              <a:latin typeface="Times" charset="0"/>
              <a:ea typeface="ＭＳ Ｐゴシック" charset="0"/>
            </a:endParaRPr>
          </a:p>
        </p:txBody>
      </p:sp>
    </p:spTree>
    <p:extLst>
      <p:ext uri="{BB962C8B-B14F-4D97-AF65-F5344CB8AC3E}">
        <p14:creationId xmlns:p14="http://schemas.microsoft.com/office/powerpoint/2010/main" val="95967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NYT on Genome Editing Dinner.tiff">
            <a:extLst>
              <a:ext uri="{FF2B5EF4-FFF2-40B4-BE49-F238E27FC236}">
                <a16:creationId xmlns:a16="http://schemas.microsoft.com/office/drawing/2014/main" id="{E735646F-E451-C04F-B2E2-85BC61DA68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663" y="158750"/>
            <a:ext cx="9144000" cy="618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TextBox 2">
            <a:extLst>
              <a:ext uri="{FF2B5EF4-FFF2-40B4-BE49-F238E27FC236}">
                <a16:creationId xmlns:a16="http://schemas.microsoft.com/office/drawing/2014/main" id="{2CAB566F-6955-624C-83D6-EE548C30BD59}"/>
              </a:ext>
            </a:extLst>
          </p:cNvPr>
          <p:cNvSpPr txBox="1">
            <a:spLocks noChangeArrowheads="1"/>
          </p:cNvSpPr>
          <p:nvPr/>
        </p:nvSpPr>
        <p:spPr bwMode="auto">
          <a:xfrm>
            <a:off x="952625" y="4378235"/>
            <a:ext cx="8489950" cy="1938992"/>
          </a:xfrm>
          <a:prstGeom prst="rect">
            <a:avLst/>
          </a:prstGeom>
          <a:solidFill>
            <a:schemeClr val="bg1"/>
          </a:solidFill>
          <a:ln w="1270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400" b="1" dirty="0" err="1">
                <a:latin typeface="Times New Roman" panose="02020603050405020304" pitchFamily="18" charset="0"/>
                <a:cs typeface="Times New Roman" panose="02020603050405020304" pitchFamily="18" charset="0"/>
              </a:rPr>
              <a:t>Cellectis</a:t>
            </a:r>
            <a:r>
              <a:rPr lang="en-US" altLang="en-US" sz="2400" b="1" dirty="0">
                <a:latin typeface="Times New Roman" panose="02020603050405020304" pitchFamily="18" charset="0"/>
                <a:cs typeface="Times New Roman" panose="02020603050405020304" pitchFamily="18" charset="0"/>
              </a:rPr>
              <a:t>, a company creating edited crops, hosted a dinner at Benoit New York, the Alain </a:t>
            </a:r>
            <a:r>
              <a:rPr lang="en-US" altLang="en-US" sz="2400" b="1" dirty="0" err="1">
                <a:latin typeface="Times New Roman" panose="02020603050405020304" pitchFamily="18" charset="0"/>
                <a:cs typeface="Times New Roman" panose="02020603050405020304" pitchFamily="18" charset="0"/>
              </a:rPr>
              <a:t>Ducasse</a:t>
            </a:r>
            <a:r>
              <a:rPr lang="en-US" altLang="en-US" sz="2400" b="1" dirty="0">
                <a:latin typeface="Times New Roman" panose="02020603050405020304" pitchFamily="18" charset="0"/>
                <a:cs typeface="Times New Roman" panose="02020603050405020304" pitchFamily="18" charset="0"/>
              </a:rPr>
              <a:t> Manhattan restaurant, and served dishes made from its gene-edited soybeans and potatoes. Guests included professors, journalists and celebrities like actor, Neil Patrick Harris. </a:t>
            </a:r>
          </a:p>
        </p:txBody>
      </p:sp>
    </p:spTree>
    <p:extLst>
      <p:ext uri="{BB962C8B-B14F-4D97-AF65-F5344CB8AC3E}">
        <p14:creationId xmlns:p14="http://schemas.microsoft.com/office/powerpoint/2010/main" val="29663864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9" descr="Genome analogy_lines of tex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08325" y="2295529"/>
            <a:ext cx="2501900" cy="224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2" name="Picture 14" descr="Genome analogy_1_sta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101" y="966788"/>
            <a:ext cx="682625"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ight Brace 29"/>
          <p:cNvSpPr/>
          <p:nvPr/>
        </p:nvSpPr>
        <p:spPr bwMode="auto">
          <a:xfrm rot="5400000">
            <a:off x="4052888" y="-573087"/>
            <a:ext cx="1031875" cy="5607050"/>
          </a:xfrm>
          <a:prstGeom prst="rightBrace">
            <a:avLst>
              <a:gd name="adj1" fmla="val 8333"/>
              <a:gd name="adj2" fmla="val 44677"/>
            </a:avLst>
          </a:prstGeom>
          <a:solidFill>
            <a:srgbClr val="FFFFFF"/>
          </a:solidFill>
          <a:ln w="28575" cap="flat" cmpd="sng" algn="ctr">
            <a:solidFill>
              <a:schemeClr val="tx1"/>
            </a:solidFill>
            <a:prstDash val="solid"/>
            <a:round/>
            <a:headEnd type="none" w="med" len="med"/>
            <a:tailEnd type="none" w="med" len="med"/>
          </a:ln>
          <a:effectLst/>
          <a:extLst/>
        </p:spPr>
        <p:txBody>
          <a:bodyPr lIns="81280" tIns="40640" rIns="81280" bIns="40640"/>
          <a:lstStyle/>
          <a:p>
            <a:pPr defTabSz="812810">
              <a:defRPr/>
            </a:pPr>
            <a:endParaRPr lang="en-US" sz="2133"/>
          </a:p>
        </p:txBody>
      </p:sp>
      <p:sp>
        <p:nvSpPr>
          <p:cNvPr id="33793" name="Text Box 3"/>
          <p:cNvSpPr txBox="1">
            <a:spLocks noChangeArrowheads="1"/>
          </p:cNvSpPr>
          <p:nvPr/>
        </p:nvSpPr>
        <p:spPr bwMode="auto">
          <a:xfrm>
            <a:off x="1733550" y="301626"/>
            <a:ext cx="6858000" cy="474663"/>
          </a:xfrm>
          <a:prstGeom prst="rect">
            <a:avLst/>
          </a:prstGeom>
          <a:solidFill>
            <a:schemeClr val="bg1"/>
          </a:solidFill>
          <a:ln>
            <a:solidFill>
              <a:schemeClr val="tx1"/>
            </a:solidFill>
          </a:ln>
          <a:extLst/>
        </p:spPr>
        <p:txBody>
          <a:bodyPr>
            <a:spAutoFit/>
          </a:bodyPr>
          <a:lstStyle>
            <a:lvl1pPr eaLnBrk="0" hangingPunct="0">
              <a:defRPr sz="2400">
                <a:solidFill>
                  <a:schemeClr val="tx1"/>
                </a:solidFill>
                <a:latin typeface="Times" charset="0"/>
                <a:ea typeface="MS PGothic" charset="-128"/>
              </a:defRPr>
            </a:lvl1pPr>
            <a:lvl2pPr marL="742950" indent="-285750" eaLnBrk="0" hangingPunct="0">
              <a:defRPr sz="2400">
                <a:solidFill>
                  <a:schemeClr val="tx1"/>
                </a:solidFill>
                <a:latin typeface="Times" charset="0"/>
                <a:ea typeface="MS PGothic" charset="-128"/>
              </a:defRPr>
            </a:lvl2pPr>
            <a:lvl3pPr marL="1143000" indent="-228600" eaLnBrk="0" hangingPunct="0">
              <a:defRPr sz="2400">
                <a:solidFill>
                  <a:schemeClr val="tx1"/>
                </a:solidFill>
                <a:latin typeface="Times" charset="0"/>
                <a:ea typeface="MS PGothic" charset="-128"/>
              </a:defRPr>
            </a:lvl3pPr>
            <a:lvl4pPr marL="1600200" indent="-228600" eaLnBrk="0" hangingPunct="0">
              <a:defRPr sz="2400">
                <a:solidFill>
                  <a:schemeClr val="tx1"/>
                </a:solidFill>
                <a:latin typeface="Times" charset="0"/>
                <a:ea typeface="MS PGothic" charset="-128"/>
              </a:defRPr>
            </a:lvl4pPr>
            <a:lvl5pPr marL="2057400" indent="-228600" eaLnBrk="0" hangingPunct="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algn="ctr" eaLnBrk="1" hangingPunct="1">
              <a:defRPr/>
            </a:pPr>
            <a:r>
              <a:rPr lang="en-US" altLang="en-US" sz="2489" b="1" dirty="0">
                <a:latin typeface="Tahoma" charset="0"/>
              </a:rPr>
              <a:t>New Genetic Method: Genome Editing-2</a:t>
            </a:r>
          </a:p>
        </p:txBody>
      </p:sp>
      <p:sp>
        <p:nvSpPr>
          <p:cNvPr id="51205" name="Line 12"/>
          <p:cNvSpPr>
            <a:spLocks noChangeShapeType="1"/>
          </p:cNvSpPr>
          <p:nvPr/>
        </p:nvSpPr>
        <p:spPr bwMode="auto">
          <a:xfrm flipV="1">
            <a:off x="5821364" y="3375026"/>
            <a:ext cx="1095375" cy="17463"/>
          </a:xfrm>
          <a:prstGeom prst="line">
            <a:avLst/>
          </a:prstGeom>
          <a:noFill/>
          <a:ln w="76200">
            <a:solidFill>
              <a:srgbClr val="000000"/>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33796" name="Text Box 13"/>
          <p:cNvSpPr txBox="1">
            <a:spLocks noChangeArrowheads="1"/>
          </p:cNvSpPr>
          <p:nvPr/>
        </p:nvSpPr>
        <p:spPr bwMode="auto">
          <a:xfrm>
            <a:off x="1952626" y="2722563"/>
            <a:ext cx="676275" cy="1185862"/>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Times" charset="0"/>
                <a:ea typeface="MS PGothic" charset="-128"/>
              </a:defRPr>
            </a:lvl1pPr>
            <a:lvl2pPr marL="742950" indent="-285750" eaLnBrk="0" hangingPunct="0">
              <a:defRPr sz="2400">
                <a:solidFill>
                  <a:schemeClr val="tx1"/>
                </a:solidFill>
                <a:latin typeface="Times" charset="0"/>
                <a:ea typeface="MS PGothic" charset="-128"/>
              </a:defRPr>
            </a:lvl2pPr>
            <a:lvl3pPr marL="1143000" indent="-228600" eaLnBrk="0" hangingPunct="0">
              <a:defRPr sz="2400">
                <a:solidFill>
                  <a:schemeClr val="tx1"/>
                </a:solidFill>
                <a:latin typeface="Times" charset="0"/>
                <a:ea typeface="MS PGothic" charset="-128"/>
              </a:defRPr>
            </a:lvl3pPr>
            <a:lvl4pPr marL="1600200" indent="-228600" eaLnBrk="0" hangingPunct="0">
              <a:defRPr sz="2400">
                <a:solidFill>
                  <a:schemeClr val="tx1"/>
                </a:solidFill>
                <a:latin typeface="Times" charset="0"/>
                <a:ea typeface="MS PGothic" charset="-128"/>
              </a:defRPr>
            </a:lvl4pPr>
            <a:lvl5pPr marL="2057400" indent="-228600" eaLnBrk="0" hangingPunct="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eaLnBrk="1" hangingPunct="1">
              <a:defRPr/>
            </a:pPr>
            <a:r>
              <a:rPr lang="en-US" altLang="en-US" sz="7111" b="1">
                <a:solidFill>
                  <a:srgbClr val="000000"/>
                </a:solidFill>
                <a:latin typeface="Tahoma" charset="0"/>
              </a:rPr>
              <a:t>+</a:t>
            </a:r>
          </a:p>
        </p:txBody>
      </p:sp>
      <p:sp>
        <p:nvSpPr>
          <p:cNvPr id="33805" name="TextBox 1"/>
          <p:cNvSpPr txBox="1">
            <a:spLocks noChangeArrowheads="1"/>
          </p:cNvSpPr>
          <p:nvPr/>
        </p:nvSpPr>
        <p:spPr bwMode="auto">
          <a:xfrm>
            <a:off x="1770064" y="1663700"/>
            <a:ext cx="5741987" cy="749300"/>
          </a:xfrm>
          <a:prstGeom prst="rect">
            <a:avLst/>
          </a:prstGeom>
          <a:noFill/>
          <a:ln>
            <a:noFill/>
          </a:ln>
          <a:extLst>
            <a:ext uri="{91240B29-F687-4f45-9708-019B960494DF}"/>
          </a:extLst>
        </p:spPr>
        <p:txBody>
          <a:bodyPr>
            <a:spAutoFit/>
          </a:bodyPr>
          <a:lstStyle>
            <a:lvl1pPr eaLnBrk="0" hangingPunct="0">
              <a:defRPr sz="2400">
                <a:solidFill>
                  <a:schemeClr val="tx1"/>
                </a:solidFill>
                <a:latin typeface="Times" charset="0"/>
                <a:ea typeface="MS PGothic" charset="-128"/>
              </a:defRPr>
            </a:lvl1pPr>
            <a:lvl2pPr marL="742950" indent="-285750" eaLnBrk="0" hangingPunct="0">
              <a:defRPr sz="2400">
                <a:solidFill>
                  <a:schemeClr val="tx1"/>
                </a:solidFill>
                <a:latin typeface="Times" charset="0"/>
                <a:ea typeface="MS PGothic" charset="-128"/>
              </a:defRPr>
            </a:lvl2pPr>
            <a:lvl3pPr marL="1143000" indent="-228600" eaLnBrk="0" hangingPunct="0">
              <a:defRPr sz="2400">
                <a:solidFill>
                  <a:schemeClr val="tx1"/>
                </a:solidFill>
                <a:latin typeface="Times" charset="0"/>
                <a:ea typeface="MS PGothic" charset="-128"/>
              </a:defRPr>
            </a:lvl3pPr>
            <a:lvl4pPr marL="1600200" indent="-228600" eaLnBrk="0" hangingPunct="0">
              <a:defRPr sz="2400">
                <a:solidFill>
                  <a:schemeClr val="tx1"/>
                </a:solidFill>
                <a:latin typeface="Times" charset="0"/>
                <a:ea typeface="MS PGothic" charset="-128"/>
              </a:defRPr>
            </a:lvl4pPr>
            <a:lvl5pPr marL="2057400" indent="-228600" eaLnBrk="0" hangingPunct="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eaLnBrk="1" hangingPunct="1">
              <a:defRPr/>
            </a:pPr>
            <a:r>
              <a:rPr lang="en-US" altLang="en-US" sz="1067" b="1" dirty="0">
                <a:latin typeface="Courier New" charset="0"/>
              </a:rPr>
              <a:t>It is </a:t>
            </a:r>
            <a:r>
              <a:rPr lang="en-US" altLang="en-US" sz="1067" b="1" dirty="0">
                <a:solidFill>
                  <a:srgbClr val="FF0000"/>
                </a:solidFill>
                <a:latin typeface="Courier New" charset="0"/>
              </a:rPr>
              <a:t>a different</a:t>
            </a:r>
            <a:r>
              <a:rPr lang="mr-IN" altLang="en-US" sz="1067" b="1" dirty="0">
                <a:solidFill>
                  <a:srgbClr val="FF0000"/>
                </a:solidFill>
                <a:latin typeface="Courier New" charset="0"/>
              </a:rPr>
              <a:t>…</a:t>
            </a:r>
            <a:r>
              <a:rPr lang="en-US" altLang="en-US" sz="1067" b="1" dirty="0">
                <a:solidFill>
                  <a:srgbClr val="FF0000"/>
                </a:solidFill>
                <a:latin typeface="Courier New" charset="0"/>
              </a:rPr>
              <a:t>kind of</a:t>
            </a:r>
            <a:r>
              <a:rPr lang="en-US" altLang="en-US" sz="1067" b="1" dirty="0">
                <a:latin typeface="Courier New" charset="0"/>
              </a:rPr>
              <a:t> sentence which will be modified INSERTION</a:t>
            </a:r>
          </a:p>
          <a:p>
            <a:pPr eaLnBrk="1" hangingPunct="1">
              <a:defRPr/>
            </a:pPr>
            <a:r>
              <a:rPr lang="en-US" altLang="en-US" sz="1067" b="1" dirty="0">
                <a:latin typeface="Courier New" charset="0"/>
              </a:rPr>
              <a:t>It is </a:t>
            </a:r>
            <a:r>
              <a:rPr lang="en-US" altLang="en-US" sz="1067" b="1" dirty="0">
                <a:solidFill>
                  <a:srgbClr val="FF0000"/>
                </a:solidFill>
                <a:latin typeface="Courier New" charset="0"/>
              </a:rPr>
              <a:t>that new </a:t>
            </a:r>
            <a:r>
              <a:rPr lang="en-US" altLang="en-US" sz="1067" b="1" dirty="0">
                <a:latin typeface="Courier New" charset="0"/>
              </a:rPr>
              <a:t>sentence </a:t>
            </a:r>
            <a:r>
              <a:rPr lang="en-US" altLang="en-US" sz="1067" b="1" dirty="0">
                <a:solidFill>
                  <a:srgbClr val="000000"/>
                </a:solidFill>
                <a:latin typeface="Courier New" charset="0"/>
              </a:rPr>
              <a:t>which will be</a:t>
            </a:r>
            <a:r>
              <a:rPr lang="en-US" altLang="en-US" sz="1067" b="1" dirty="0">
                <a:solidFill>
                  <a:srgbClr val="FF0000"/>
                </a:solidFill>
                <a:latin typeface="Courier New" charset="0"/>
              </a:rPr>
              <a:t> </a:t>
            </a:r>
            <a:r>
              <a:rPr lang="en-US" altLang="en-US" sz="1067" b="1" dirty="0">
                <a:latin typeface="Courier New" charset="0"/>
              </a:rPr>
              <a:t>modified</a:t>
            </a:r>
          </a:p>
          <a:p>
            <a:pPr eaLnBrk="1" hangingPunct="1">
              <a:defRPr/>
            </a:pPr>
            <a:r>
              <a:rPr lang="en-US" altLang="en-US" sz="1067" b="1" dirty="0">
                <a:latin typeface="Courier New" charset="0"/>
              </a:rPr>
              <a:t>It is that</a:t>
            </a:r>
            <a:r>
              <a:rPr lang="en-US" altLang="en-US" sz="1067" b="1" dirty="0">
                <a:solidFill>
                  <a:srgbClr val="FF0000"/>
                </a:solidFill>
                <a:latin typeface="Courier New" charset="0"/>
              </a:rPr>
              <a:t> </a:t>
            </a:r>
            <a:r>
              <a:rPr lang="en-US" altLang="en-US" sz="1067" b="1" dirty="0">
                <a:latin typeface="Courier New" charset="0"/>
              </a:rPr>
              <a:t>sentence </a:t>
            </a:r>
            <a:r>
              <a:rPr lang="en-US" altLang="en-US" sz="1067" b="1" dirty="0">
                <a:solidFill>
                  <a:srgbClr val="000000"/>
                </a:solidFill>
                <a:latin typeface="Courier New" charset="0"/>
              </a:rPr>
              <a:t>which will be</a:t>
            </a:r>
            <a:r>
              <a:rPr lang="en-US" altLang="en-US" sz="1067" b="1" dirty="0">
                <a:solidFill>
                  <a:srgbClr val="FF0000"/>
                </a:solidFill>
                <a:latin typeface="Courier New" charset="0"/>
              </a:rPr>
              <a:t> </a:t>
            </a:r>
            <a:r>
              <a:rPr lang="en-US" altLang="en-US" sz="1067" b="1" dirty="0">
                <a:latin typeface="Courier New" charset="0"/>
              </a:rPr>
              <a:t>modified                DELETION</a:t>
            </a:r>
          </a:p>
          <a:p>
            <a:pPr eaLnBrk="1" hangingPunct="1">
              <a:defRPr/>
            </a:pPr>
            <a:endParaRPr lang="en-US" altLang="en-US" sz="1067" b="1" dirty="0">
              <a:latin typeface="Courier New" charset="0"/>
            </a:endParaRPr>
          </a:p>
        </p:txBody>
      </p:sp>
      <p:sp>
        <p:nvSpPr>
          <p:cNvPr id="32" name="Text Box 5"/>
          <p:cNvSpPr txBox="1">
            <a:spLocks noChangeArrowheads="1"/>
          </p:cNvSpPr>
          <p:nvPr/>
        </p:nvSpPr>
        <p:spPr bwMode="auto">
          <a:xfrm>
            <a:off x="2073276" y="4441826"/>
            <a:ext cx="4779963" cy="695325"/>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Times" charset="0"/>
                <a:ea typeface="MS PGothic" charset="-128"/>
              </a:defRPr>
            </a:lvl1pPr>
            <a:lvl2pPr marL="742950" indent="-285750" eaLnBrk="0" hangingPunct="0">
              <a:defRPr sz="2400">
                <a:solidFill>
                  <a:schemeClr val="tx1"/>
                </a:solidFill>
                <a:latin typeface="Times" charset="0"/>
                <a:ea typeface="MS PGothic" charset="-128"/>
              </a:defRPr>
            </a:lvl2pPr>
            <a:lvl3pPr marL="1143000" indent="-228600" eaLnBrk="0" hangingPunct="0">
              <a:defRPr sz="2400">
                <a:solidFill>
                  <a:schemeClr val="tx1"/>
                </a:solidFill>
                <a:latin typeface="Times" charset="0"/>
                <a:ea typeface="MS PGothic" charset="-128"/>
              </a:defRPr>
            </a:lvl3pPr>
            <a:lvl4pPr marL="1600200" indent="-228600" eaLnBrk="0" hangingPunct="0">
              <a:defRPr sz="2400">
                <a:solidFill>
                  <a:schemeClr val="tx1"/>
                </a:solidFill>
                <a:latin typeface="Times" charset="0"/>
                <a:ea typeface="MS PGothic" charset="-128"/>
              </a:defRPr>
            </a:lvl4pPr>
            <a:lvl5pPr marL="2057400" indent="-228600" eaLnBrk="0" hangingPunct="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algn="ctr" eaLnBrk="1" hangingPunct="1">
              <a:defRPr/>
            </a:pPr>
            <a:r>
              <a:rPr lang="en-US" altLang="en-US" sz="1956" b="1" dirty="0">
                <a:solidFill>
                  <a:srgbClr val="000000"/>
                </a:solidFill>
                <a:latin typeface="Tahoma" charset="0"/>
              </a:rPr>
              <a:t>Find target text, paste in new modified text at defined location</a:t>
            </a:r>
          </a:p>
        </p:txBody>
      </p:sp>
      <p:sp>
        <p:nvSpPr>
          <p:cNvPr id="51210" name="TextBox 2"/>
          <p:cNvSpPr txBox="1">
            <a:spLocks noChangeArrowheads="1"/>
          </p:cNvSpPr>
          <p:nvPr/>
        </p:nvSpPr>
        <p:spPr bwMode="auto">
          <a:xfrm>
            <a:off x="9334500" y="5697538"/>
            <a:ext cx="185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en-US" altLang="en-US" sz="1800"/>
          </a:p>
        </p:txBody>
      </p:sp>
      <p:cxnSp>
        <p:nvCxnSpPr>
          <p:cNvPr id="51211" name="Straight Connector 26"/>
          <p:cNvCxnSpPr>
            <a:cxnSpLocks noChangeShapeType="1"/>
          </p:cNvCxnSpPr>
          <p:nvPr/>
        </p:nvCxnSpPr>
        <p:spPr bwMode="auto">
          <a:xfrm flipH="1">
            <a:off x="8099426" y="3913188"/>
            <a:ext cx="1147763"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cxnSp>
      <p:grpSp>
        <p:nvGrpSpPr>
          <p:cNvPr id="28" name="Group 27"/>
          <p:cNvGrpSpPr/>
          <p:nvPr/>
        </p:nvGrpSpPr>
        <p:grpSpPr>
          <a:xfrm>
            <a:off x="8227883" y="2005133"/>
            <a:ext cx="1487619" cy="1907519"/>
            <a:chOff x="8194102" y="1953273"/>
            <a:chExt cx="1673571" cy="2145959"/>
          </a:xfrm>
          <a:solidFill>
            <a:srgbClr val="FFFFFF"/>
          </a:solidFill>
        </p:grpSpPr>
        <p:sp>
          <p:nvSpPr>
            <p:cNvPr id="29" name="Text Box 6"/>
            <p:cNvSpPr txBox="1">
              <a:spLocks noChangeArrowheads="1"/>
            </p:cNvSpPr>
            <p:nvPr/>
          </p:nvSpPr>
          <p:spPr bwMode="auto">
            <a:xfrm>
              <a:off x="8194102" y="1953273"/>
              <a:ext cx="1673571" cy="1335077"/>
            </a:xfrm>
            <a:prstGeom prst="rect">
              <a:avLst/>
            </a:prstGeom>
            <a:grpFill/>
            <a:ln w="9525">
              <a:noFill/>
              <a:miter lim="800000"/>
              <a:headEnd/>
              <a:tailEnd/>
            </a:ln>
            <a:effectLst/>
            <a:extLst/>
          </p:spPr>
          <p:txBody>
            <a:bodyPr>
              <a:spAutoFit/>
            </a:bodyPr>
            <a:lstStyle/>
            <a:p>
              <a:pPr algn="ctr">
                <a:spcBef>
                  <a:spcPct val="50000"/>
                </a:spcBef>
                <a:defRPr/>
              </a:pPr>
              <a:r>
                <a:rPr lang="en-US" sz="1778" b="1" dirty="0">
                  <a:solidFill>
                    <a:srgbClr val="000000"/>
                  </a:solidFill>
                  <a:latin typeface="Tahoma"/>
                  <a:cs typeface="Tahoma"/>
                </a:rPr>
                <a:t>Inserts gene edits specifically in genome</a:t>
              </a:r>
            </a:p>
          </p:txBody>
        </p:sp>
        <p:sp>
          <p:nvSpPr>
            <p:cNvPr id="31" name="Line 8"/>
            <p:cNvSpPr>
              <a:spLocks noChangeShapeType="1"/>
            </p:cNvSpPr>
            <p:nvPr/>
          </p:nvSpPr>
          <p:spPr bwMode="auto">
            <a:xfrm flipV="1">
              <a:off x="9344025" y="3314958"/>
              <a:ext cx="0" cy="784274"/>
            </a:xfrm>
            <a:prstGeom prst="line">
              <a:avLst/>
            </a:prstGeom>
            <a:grpFill/>
            <a:ln w="57150">
              <a:solidFill>
                <a:schemeClr val="tx1"/>
              </a:solidFill>
              <a:round/>
              <a:headEnd type="none"/>
              <a:tailEnd type="none" w="med" len="med"/>
            </a:ln>
            <a:effectLst/>
            <a:extLst/>
          </p:spPr>
          <p:txBody>
            <a:bodyPr wrap="none" anchor="ctr"/>
            <a:lstStyle/>
            <a:p>
              <a:pPr>
                <a:defRPr/>
              </a:pPr>
              <a:endParaRPr lang="en-US" dirty="0">
                <a:solidFill>
                  <a:srgbClr val="000000"/>
                </a:solidFill>
                <a:latin typeface="Tahoma"/>
                <a:cs typeface="Tahoma"/>
              </a:endParaRPr>
            </a:p>
          </p:txBody>
        </p:sp>
      </p:grpSp>
      <p:pic>
        <p:nvPicPr>
          <p:cNvPr id="51213" name="Picture 17" descr="Genome analogy_4_stack_one_boo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7601" y="1114426"/>
            <a:ext cx="652463"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a:extLst>
              <a:ext uri="{FF2B5EF4-FFF2-40B4-BE49-F238E27FC236}">
                <a16:creationId xmlns:a16="http://schemas.microsoft.com/office/drawing/2014/main" id="{E3B4C404-6213-034F-8C45-5664ECC2C8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67839" y="6003925"/>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922657"/>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02" name="Text Box 5"/>
          <p:cNvSpPr txBox="1">
            <a:spLocks noChangeArrowheads="1"/>
          </p:cNvSpPr>
          <p:nvPr/>
        </p:nvSpPr>
        <p:spPr bwMode="auto">
          <a:xfrm>
            <a:off x="1154111" y="382587"/>
            <a:ext cx="7932739" cy="954107"/>
          </a:xfrm>
          <a:prstGeom prst="rect">
            <a:avLst/>
          </a:prstGeom>
          <a:solidFill>
            <a:srgbClr val="EFF9FF"/>
          </a:solidFill>
          <a:ln w="28575">
            <a:solidFill>
              <a:srgbClr val="22228B"/>
            </a:solidFill>
            <a:miter lim="800000"/>
            <a:headEnd/>
            <a:tailEnd/>
          </a:ln>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800" b="1" dirty="0">
                <a:solidFill>
                  <a:srgbClr val="22228B"/>
                </a:solidFill>
                <a:latin typeface="Chalkboard" charset="0"/>
                <a:ea typeface="Chalkboard" charset="0"/>
                <a:cs typeface="Chalkboard" charset="0"/>
              </a:rPr>
              <a:t>Michael will give you more information </a:t>
            </a:r>
            <a:r>
              <a:rPr lang="en-US" sz="2800" b="1">
                <a:solidFill>
                  <a:srgbClr val="22228B"/>
                </a:solidFill>
                <a:latin typeface="Chalkboard" charset="0"/>
                <a:ea typeface="Chalkboard" charset="0"/>
                <a:cs typeface="Chalkboard" charset="0"/>
              </a:rPr>
              <a:t>on </a:t>
            </a:r>
          </a:p>
          <a:p>
            <a:pPr algn="ctr"/>
            <a:r>
              <a:rPr lang="en-US" sz="2800" b="1" dirty="0">
                <a:solidFill>
                  <a:srgbClr val="22228B"/>
                </a:solidFill>
                <a:latin typeface="Chalkboard" charset="0"/>
                <a:ea typeface="Chalkboard" charset="0"/>
                <a:cs typeface="Chalkboard" charset="0"/>
              </a:rPr>
              <a:t>Genome Editing</a:t>
            </a:r>
          </a:p>
        </p:txBody>
      </p:sp>
      <p:pic>
        <p:nvPicPr>
          <p:cNvPr id="2" name="Picture 1"/>
          <p:cNvPicPr>
            <a:picLocks noChangeAspect="1"/>
          </p:cNvPicPr>
          <p:nvPr/>
        </p:nvPicPr>
        <p:blipFill>
          <a:blip r:embed="rId4"/>
          <a:stretch>
            <a:fillRect/>
          </a:stretch>
        </p:blipFill>
        <p:spPr>
          <a:xfrm>
            <a:off x="698500" y="1962150"/>
            <a:ext cx="8890000" cy="2933700"/>
          </a:xfrm>
          <a:prstGeom prst="rect">
            <a:avLst/>
          </a:prstGeom>
          <a:ln>
            <a:solidFill>
              <a:schemeClr val="tx1"/>
            </a:solidFill>
          </a:ln>
        </p:spPr>
      </p:pic>
    </p:spTree>
    <p:extLst>
      <p:ext uri="{BB962C8B-B14F-4D97-AF65-F5344CB8AC3E}">
        <p14:creationId xmlns:p14="http://schemas.microsoft.com/office/powerpoint/2010/main" val="4006030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7" name="Object 2"/>
          <p:cNvGraphicFramePr>
            <a:graphicFrameLocks noChangeAspect="1"/>
          </p:cNvGraphicFramePr>
          <p:nvPr>
            <p:extLst>
              <p:ext uri="{D42A27DB-BD31-4B8C-83A1-F6EECF244321}">
                <p14:modId xmlns:p14="http://schemas.microsoft.com/office/powerpoint/2010/main" val="1199389312"/>
              </p:ext>
            </p:extLst>
          </p:nvPr>
        </p:nvGraphicFramePr>
        <p:xfrm>
          <a:off x="-80963" y="10391"/>
          <a:ext cx="10367963" cy="7199313"/>
        </p:xfrm>
        <a:graphic>
          <a:graphicData uri="http://schemas.openxmlformats.org/presentationml/2006/ole">
            <mc:AlternateContent xmlns:mc="http://schemas.openxmlformats.org/markup-compatibility/2006">
              <mc:Choice xmlns:v="urn:schemas-microsoft-com:vml" Requires="v">
                <p:oleObj spid="_x0000_s90211" name="Image File" r:id="rId4" imgW="9144000" imgH="6350000" progId="DellImageExpertImage">
                  <p:embed/>
                </p:oleObj>
              </mc:Choice>
              <mc:Fallback>
                <p:oleObj name="Image File" r:id="rId4" imgW="9144000" imgH="6350000" progId="DellImageExpert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63" y="10391"/>
                        <a:ext cx="10367963" cy="7199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721923" name="Text Box 3"/>
          <p:cNvSpPr txBox="1">
            <a:spLocks noChangeArrowheads="1"/>
          </p:cNvSpPr>
          <p:nvPr/>
        </p:nvSpPr>
        <p:spPr bwMode="auto">
          <a:xfrm>
            <a:off x="3969327" y="5847707"/>
            <a:ext cx="5735780" cy="1015663"/>
          </a:xfrm>
          <a:prstGeom prst="rect">
            <a:avLst/>
          </a:prstGeom>
          <a:solidFill>
            <a:srgbClr val="EFF9FF"/>
          </a:solidFill>
          <a:ln w="12700" cmpd="sng">
            <a:solidFill>
              <a:schemeClr val="tx1"/>
            </a:solidFill>
            <a:miter lim="800000"/>
            <a:headEnd/>
            <a:tailEnd/>
          </a:ln>
          <a:effectLst/>
          <a:extLst/>
        </p:spPr>
        <p:txBody>
          <a:bodyPr wrap="square">
            <a:spAutoFit/>
          </a:bodyPr>
          <a:lstStyle/>
          <a:p>
            <a:pPr>
              <a:spcBef>
                <a:spcPct val="50000"/>
              </a:spcBef>
              <a:defRPr/>
            </a:pPr>
            <a:r>
              <a:rPr lang="en-US" sz="3000" b="1" i="0" dirty="0">
                <a:solidFill>
                  <a:srgbClr val="22228B"/>
                </a:solidFill>
                <a:latin typeface="Chalkboard" charset="0"/>
                <a:ea typeface="Chalkboard" charset="0"/>
                <a:cs typeface="Chalkboard" charset="0"/>
              </a:rPr>
              <a:t>All living things contain DNA – including the foods we eat</a:t>
            </a:r>
          </a:p>
        </p:txBody>
      </p:sp>
    </p:spTree>
    <p:extLst>
      <p:ext uri="{BB962C8B-B14F-4D97-AF65-F5344CB8AC3E}">
        <p14:creationId xmlns:p14="http://schemas.microsoft.com/office/powerpoint/2010/main" val="2139488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8" name="Rectangle 2"/>
          <p:cNvSpPr>
            <a:spLocks noChangeArrowheads="1"/>
          </p:cNvSpPr>
          <p:nvPr/>
        </p:nvSpPr>
        <p:spPr bwMode="auto">
          <a:xfrm>
            <a:off x="0" y="0"/>
            <a:ext cx="10287000" cy="68580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2048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88" y="9525"/>
            <a:ext cx="10110787" cy="6846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82175" y="5956300"/>
            <a:ext cx="327025"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4" name="WordArt 5"/>
          <p:cNvSpPr>
            <a:spLocks noChangeArrowheads="1" noChangeShapeType="1" noTextEdit="1"/>
          </p:cNvSpPr>
          <p:nvPr/>
        </p:nvSpPr>
        <p:spPr bwMode="auto">
          <a:xfrm>
            <a:off x="2147888" y="206375"/>
            <a:ext cx="6292850" cy="1352550"/>
          </a:xfrm>
          <a:prstGeom prst="rect">
            <a:avLst/>
          </a:prstGeom>
        </p:spPr>
        <p:txBody>
          <a:bodyPr wrap="none" fromWordArt="1">
            <a:prstTxWarp prst="textFadeUp">
              <a:avLst>
                <a:gd name="adj" fmla="val 9991"/>
              </a:avLst>
            </a:prstTxWarp>
          </a:bodyPr>
          <a:lstStyle/>
          <a:p>
            <a:r>
              <a:rPr lang="en-US" sz="3600" kern="1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Tour d'Onion</a:t>
            </a:r>
          </a:p>
        </p:txBody>
      </p:sp>
      <p:sp>
        <p:nvSpPr>
          <p:cNvPr id="20485" name="Text Box 6"/>
          <p:cNvSpPr txBox="1">
            <a:spLocks noChangeArrowheads="1"/>
          </p:cNvSpPr>
          <p:nvPr/>
        </p:nvSpPr>
        <p:spPr bwMode="auto">
          <a:xfrm>
            <a:off x="939800" y="5980113"/>
            <a:ext cx="8493125" cy="660400"/>
          </a:xfrm>
          <a:prstGeom prst="rect">
            <a:avLst/>
          </a:prstGeom>
          <a:noFill/>
          <a:ln w="19050">
            <a:solidFill>
              <a:srgbClr val="FFFF99"/>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4800" i="1">
                <a:solidFill>
                  <a:schemeClr val="tx1"/>
                </a:solidFill>
                <a:latin typeface="Times" charset="0"/>
                <a:ea typeface="ＭＳ Ｐゴシック" charset="0"/>
                <a:cs typeface="ＭＳ Ｐゴシック" charset="0"/>
              </a:defRPr>
            </a:lvl1pPr>
            <a:lvl2pPr marL="742950" indent="-285750">
              <a:defRPr sz="4800" i="1">
                <a:solidFill>
                  <a:schemeClr val="tx1"/>
                </a:solidFill>
                <a:latin typeface="Times" charset="0"/>
                <a:ea typeface="ＭＳ Ｐゴシック" charset="0"/>
              </a:defRPr>
            </a:lvl2pPr>
            <a:lvl3pPr marL="1143000" indent="-228600">
              <a:defRPr sz="4800" i="1">
                <a:solidFill>
                  <a:schemeClr val="tx1"/>
                </a:solidFill>
                <a:latin typeface="Times" charset="0"/>
                <a:ea typeface="ＭＳ Ｐゴシック" charset="0"/>
              </a:defRPr>
            </a:lvl3pPr>
            <a:lvl4pPr marL="1600200" indent="-228600">
              <a:defRPr sz="4800" i="1">
                <a:solidFill>
                  <a:schemeClr val="tx1"/>
                </a:solidFill>
                <a:latin typeface="Times" charset="0"/>
                <a:ea typeface="ＭＳ Ｐゴシック" charset="0"/>
              </a:defRPr>
            </a:lvl4pPr>
            <a:lvl5pPr marL="2057400" indent="-228600">
              <a:defRPr sz="4800" i="1">
                <a:solidFill>
                  <a:schemeClr val="tx1"/>
                </a:solidFill>
                <a:latin typeface="Times" charset="0"/>
                <a:ea typeface="ＭＳ Ｐゴシック" charset="0"/>
              </a:defRPr>
            </a:lvl5pPr>
            <a:lvl6pPr marL="2514600" indent="-228600" algn="ctr" eaLnBrk="0" fontAlgn="base" hangingPunct="0">
              <a:spcBef>
                <a:spcPct val="0"/>
              </a:spcBef>
              <a:spcAft>
                <a:spcPct val="0"/>
              </a:spcAft>
              <a:defRPr sz="4800" i="1">
                <a:solidFill>
                  <a:schemeClr val="tx1"/>
                </a:solidFill>
                <a:latin typeface="Times" charset="0"/>
                <a:ea typeface="ＭＳ Ｐゴシック" charset="0"/>
              </a:defRPr>
            </a:lvl6pPr>
            <a:lvl7pPr marL="2971800" indent="-228600" algn="ctr" eaLnBrk="0" fontAlgn="base" hangingPunct="0">
              <a:spcBef>
                <a:spcPct val="0"/>
              </a:spcBef>
              <a:spcAft>
                <a:spcPct val="0"/>
              </a:spcAft>
              <a:defRPr sz="4800" i="1">
                <a:solidFill>
                  <a:schemeClr val="tx1"/>
                </a:solidFill>
                <a:latin typeface="Times" charset="0"/>
                <a:ea typeface="ＭＳ Ｐゴシック" charset="0"/>
              </a:defRPr>
            </a:lvl7pPr>
            <a:lvl8pPr marL="3429000" indent="-228600" algn="ctr" eaLnBrk="0" fontAlgn="base" hangingPunct="0">
              <a:spcBef>
                <a:spcPct val="0"/>
              </a:spcBef>
              <a:spcAft>
                <a:spcPct val="0"/>
              </a:spcAft>
              <a:defRPr sz="4800" i="1">
                <a:solidFill>
                  <a:schemeClr val="tx1"/>
                </a:solidFill>
                <a:latin typeface="Times" charset="0"/>
                <a:ea typeface="ＭＳ Ｐゴシック" charset="0"/>
              </a:defRPr>
            </a:lvl8pPr>
            <a:lvl9pPr marL="3886200" indent="-228600" algn="ctr" eaLnBrk="0" fontAlgn="base" hangingPunct="0">
              <a:spcBef>
                <a:spcPct val="0"/>
              </a:spcBef>
              <a:spcAft>
                <a:spcPct val="0"/>
              </a:spcAft>
              <a:defRPr sz="4800" i="1">
                <a:solidFill>
                  <a:schemeClr val="tx1"/>
                </a:solidFill>
                <a:latin typeface="Times" charset="0"/>
                <a:ea typeface="ＭＳ Ｐゴシック" charset="0"/>
              </a:defRPr>
            </a:lvl9pPr>
          </a:lstStyle>
          <a:p>
            <a:pPr>
              <a:spcBef>
                <a:spcPct val="50000"/>
              </a:spcBef>
            </a:pPr>
            <a:r>
              <a:rPr lang="en-US" sz="3600" b="1">
                <a:solidFill>
                  <a:srgbClr val="FFFF99"/>
                </a:solidFill>
                <a:latin typeface="Chalkboard" charset="0"/>
                <a:ea typeface="Chalkboard" charset="0"/>
                <a:cs typeface="Chalkboard" charset="0"/>
              </a:rPr>
              <a:t>Or what makes an onion, an onion?</a:t>
            </a:r>
          </a:p>
        </p:txBody>
      </p:sp>
    </p:spTree>
    <p:extLst>
      <p:ext uri="{BB962C8B-B14F-4D97-AF65-F5344CB8AC3E}">
        <p14:creationId xmlns:p14="http://schemas.microsoft.com/office/powerpoint/2010/main" val="350490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5200" y="5948363"/>
            <a:ext cx="327025"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38" y="6350"/>
            <a:ext cx="9145587"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3" name="Text Box 4"/>
          <p:cNvSpPr txBox="1">
            <a:spLocks noChangeArrowheads="1"/>
          </p:cNvSpPr>
          <p:nvPr/>
        </p:nvSpPr>
        <p:spPr bwMode="auto">
          <a:xfrm>
            <a:off x="5921375" y="5951538"/>
            <a:ext cx="1960563" cy="461665"/>
          </a:xfrm>
          <a:prstGeom prst="rect">
            <a:avLst/>
          </a:prstGeom>
          <a:solidFill>
            <a:srgbClr val="EFF9FF"/>
          </a:solidFill>
          <a:ln w="28575">
            <a:solidFill>
              <a:srgbClr val="000066"/>
            </a:solidFill>
            <a:miter lim="800000"/>
            <a:headEnd/>
            <a:tailEnd/>
          </a:ln>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a:solidFill>
                  <a:srgbClr val="000066"/>
                </a:solidFill>
                <a:latin typeface="Tahoma" charset="0"/>
              </a:rPr>
              <a:t>Tissue peel</a:t>
            </a:r>
          </a:p>
        </p:txBody>
      </p:sp>
      <p:sp>
        <p:nvSpPr>
          <p:cNvPr id="20484" name="Line 5"/>
          <p:cNvSpPr>
            <a:spLocks noChangeShapeType="1"/>
          </p:cNvSpPr>
          <p:nvPr/>
        </p:nvSpPr>
        <p:spPr bwMode="auto">
          <a:xfrm flipH="1" flipV="1">
            <a:off x="5143500" y="5080000"/>
            <a:ext cx="1344613" cy="871538"/>
          </a:xfrm>
          <a:prstGeom prst="line">
            <a:avLst/>
          </a:prstGeom>
          <a:noFill/>
          <a:ln w="38100">
            <a:solidFill>
              <a:srgbClr val="000066"/>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solidFill>
                <a:srgbClr val="000066"/>
              </a:solidFill>
            </a:endParaRPr>
          </a:p>
        </p:txBody>
      </p:sp>
    </p:spTree>
    <p:extLst>
      <p:ext uri="{BB962C8B-B14F-4D97-AF65-F5344CB8AC3E}">
        <p14:creationId xmlns:p14="http://schemas.microsoft.com/office/powerpoint/2010/main" val="1302970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5200" y="5962650"/>
            <a:ext cx="327025"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00" y="-4763"/>
            <a:ext cx="9159875"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1" name="Text Box 4"/>
          <p:cNvSpPr txBox="1">
            <a:spLocks noChangeArrowheads="1"/>
          </p:cNvSpPr>
          <p:nvPr/>
        </p:nvSpPr>
        <p:spPr bwMode="auto">
          <a:xfrm>
            <a:off x="1627400" y="4922838"/>
            <a:ext cx="804439" cy="369332"/>
          </a:xfrm>
          <a:prstGeom prst="rect">
            <a:avLst/>
          </a:prstGeom>
          <a:solidFill>
            <a:srgbClr val="EFF9FF"/>
          </a:solidFill>
          <a:ln w="38100">
            <a:solidFill>
              <a:srgbClr val="000066"/>
            </a:solidFill>
            <a:miter lim="800000"/>
            <a:headEnd/>
            <a:tailEnd/>
          </a:ln>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b="1" dirty="0">
                <a:solidFill>
                  <a:srgbClr val="000066"/>
                </a:solidFill>
                <a:latin typeface="Tahoma" charset="0"/>
              </a:rPr>
              <a:t>Cells</a:t>
            </a:r>
          </a:p>
        </p:txBody>
      </p:sp>
      <p:sp>
        <p:nvSpPr>
          <p:cNvPr id="22532" name="Line 5"/>
          <p:cNvSpPr>
            <a:spLocks noChangeShapeType="1"/>
          </p:cNvSpPr>
          <p:nvPr/>
        </p:nvSpPr>
        <p:spPr bwMode="auto">
          <a:xfrm flipV="1">
            <a:off x="2406650" y="3441700"/>
            <a:ext cx="1087438" cy="1489075"/>
          </a:xfrm>
          <a:prstGeom prst="line">
            <a:avLst/>
          </a:prstGeom>
          <a:noFill/>
          <a:ln w="38100">
            <a:solidFill>
              <a:srgbClr val="000066"/>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solidFill>
                <a:srgbClr val="000066"/>
              </a:solidFill>
            </a:endParaRPr>
          </a:p>
        </p:txBody>
      </p:sp>
      <p:sp>
        <p:nvSpPr>
          <p:cNvPr id="22533" name="Line 6"/>
          <p:cNvSpPr>
            <a:spLocks noChangeShapeType="1"/>
          </p:cNvSpPr>
          <p:nvPr/>
        </p:nvSpPr>
        <p:spPr bwMode="auto">
          <a:xfrm flipV="1">
            <a:off x="2406650" y="2951163"/>
            <a:ext cx="752475" cy="1968500"/>
          </a:xfrm>
          <a:prstGeom prst="line">
            <a:avLst/>
          </a:prstGeom>
          <a:noFill/>
          <a:ln w="38100">
            <a:solidFill>
              <a:srgbClr val="000066"/>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solidFill>
                <a:srgbClr val="000066"/>
              </a:solidFill>
            </a:endParaRPr>
          </a:p>
        </p:txBody>
      </p:sp>
    </p:spTree>
    <p:extLst>
      <p:ext uri="{BB962C8B-B14F-4D97-AF65-F5344CB8AC3E}">
        <p14:creationId xmlns:p14="http://schemas.microsoft.com/office/powerpoint/2010/main" val="3482290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5200" y="5948363"/>
            <a:ext cx="327025"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7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5" y="-4763"/>
            <a:ext cx="9159875" cy="6862763"/>
          </a:xfrm>
          <a:prstGeom prst="rect">
            <a:avLst/>
          </a:prstGeom>
          <a:solidFill>
            <a:srgbClr val="EFF9FF"/>
          </a:solidFill>
          <a:ln>
            <a:noFill/>
          </a:ln>
          <a:extLst/>
        </p:spPr>
      </p:pic>
      <p:sp>
        <p:nvSpPr>
          <p:cNvPr id="24579" name="Text Box 4"/>
          <p:cNvSpPr txBox="1">
            <a:spLocks noChangeArrowheads="1"/>
          </p:cNvSpPr>
          <p:nvPr/>
        </p:nvSpPr>
        <p:spPr bwMode="auto">
          <a:xfrm>
            <a:off x="7492403" y="1809750"/>
            <a:ext cx="1268020" cy="369332"/>
          </a:xfrm>
          <a:prstGeom prst="rect">
            <a:avLst/>
          </a:prstGeom>
          <a:solidFill>
            <a:srgbClr val="EFF9FF"/>
          </a:solidFill>
          <a:ln w="28575">
            <a:solidFill>
              <a:srgbClr val="000000"/>
            </a:solidFill>
            <a:miter lim="800000"/>
            <a:headEnd/>
            <a:tailEnd/>
          </a:ln>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b="1">
                <a:solidFill>
                  <a:srgbClr val="000066"/>
                </a:solidFill>
                <a:latin typeface="Tahoma" charset="0"/>
              </a:rPr>
              <a:t>Cell Wall</a:t>
            </a:r>
          </a:p>
        </p:txBody>
      </p:sp>
      <p:sp>
        <p:nvSpPr>
          <p:cNvPr id="24580" name="Line 5"/>
          <p:cNvSpPr>
            <a:spLocks noChangeShapeType="1"/>
          </p:cNvSpPr>
          <p:nvPr/>
        </p:nvSpPr>
        <p:spPr bwMode="auto">
          <a:xfrm flipH="1">
            <a:off x="6667500" y="2032000"/>
            <a:ext cx="838200" cy="558800"/>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solidFill>
                <a:srgbClr val="000066"/>
              </a:solidFill>
            </a:endParaRPr>
          </a:p>
        </p:txBody>
      </p:sp>
      <p:sp>
        <p:nvSpPr>
          <p:cNvPr id="24581" name="Text Box 6"/>
          <p:cNvSpPr txBox="1">
            <a:spLocks noChangeArrowheads="1"/>
          </p:cNvSpPr>
          <p:nvPr/>
        </p:nvSpPr>
        <p:spPr bwMode="auto">
          <a:xfrm>
            <a:off x="2886075" y="1993900"/>
            <a:ext cx="1130300" cy="369332"/>
          </a:xfrm>
          <a:prstGeom prst="rect">
            <a:avLst/>
          </a:prstGeom>
          <a:solidFill>
            <a:srgbClr val="EFF9FF"/>
          </a:solidFill>
          <a:ln w="28575">
            <a:solidFill>
              <a:schemeClr val="tx1"/>
            </a:solidFill>
            <a:miter lim="800000"/>
            <a:headEnd/>
            <a:tailEnd/>
          </a:ln>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800" b="1">
                <a:solidFill>
                  <a:srgbClr val="000066"/>
                </a:solidFill>
                <a:latin typeface="Tahoma" charset="0"/>
              </a:rPr>
              <a:t>Nucleus</a:t>
            </a:r>
          </a:p>
        </p:txBody>
      </p:sp>
      <p:sp>
        <p:nvSpPr>
          <p:cNvPr id="24582" name="Line 7"/>
          <p:cNvSpPr>
            <a:spLocks noChangeShapeType="1"/>
          </p:cNvSpPr>
          <p:nvPr/>
        </p:nvSpPr>
        <p:spPr bwMode="auto">
          <a:xfrm>
            <a:off x="4025900" y="2209800"/>
            <a:ext cx="622300" cy="279400"/>
          </a:xfrm>
          <a:prstGeom prst="line">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solidFill>
                <a:srgbClr val="000066"/>
              </a:solidFill>
            </a:endParaRPr>
          </a:p>
        </p:txBody>
      </p:sp>
    </p:spTree>
    <p:extLst>
      <p:ext uri="{BB962C8B-B14F-4D97-AF65-F5344CB8AC3E}">
        <p14:creationId xmlns:p14="http://schemas.microsoft.com/office/powerpoint/2010/main" val="3326854963"/>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800" b="0" i="1"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800" b="0" i="1"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7522</TotalTime>
  <Words>1834</Words>
  <Application>Microsoft Macintosh PowerPoint</Application>
  <PresentationFormat>35mm Slides</PresentationFormat>
  <Paragraphs>269</Paragraphs>
  <Slides>42</Slides>
  <Notes>41</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8" baseType="lpstr">
      <vt:lpstr>MS PGothic</vt:lpstr>
      <vt:lpstr>MS PGothic</vt:lpstr>
      <vt:lpstr>Arial</vt:lpstr>
      <vt:lpstr>Arial Black</vt:lpstr>
      <vt:lpstr>Calibri</vt:lpstr>
      <vt:lpstr>Chalkboard</vt:lpstr>
      <vt:lpstr>Courier New</vt:lpstr>
      <vt:lpstr>Helvetica</vt:lpstr>
      <vt:lpstr>Myriad Pro</vt:lpstr>
      <vt:lpstr>Symbol</vt:lpstr>
      <vt:lpstr>Tahoma</vt:lpstr>
      <vt:lpstr>Times</vt:lpstr>
      <vt:lpstr>Times New Roman</vt:lpstr>
      <vt:lpstr>Wingdings</vt:lpstr>
      <vt:lpstr>Blank</vt:lpstr>
      <vt:lpstr>Image File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UC Berkeley</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Peggy Lemaux</dc:creator>
  <cp:lastModifiedBy>Peggy Lemaux</cp:lastModifiedBy>
  <cp:revision>369</cp:revision>
  <dcterms:created xsi:type="dcterms:W3CDTF">2001-02-04T20:40:54Z</dcterms:created>
  <dcterms:modified xsi:type="dcterms:W3CDTF">2018-03-08T19:59:57Z</dcterms:modified>
</cp:coreProperties>
</file>