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8"/>
  </p:notesMasterIdLst>
  <p:sldIdLst>
    <p:sldId id="1060" r:id="rId2"/>
    <p:sldId id="1021" r:id="rId3"/>
    <p:sldId id="1022" r:id="rId4"/>
    <p:sldId id="1026" r:id="rId5"/>
    <p:sldId id="1038" r:id="rId6"/>
    <p:sldId id="1023" r:id="rId7"/>
    <p:sldId id="825" r:id="rId8"/>
    <p:sldId id="826" r:id="rId9"/>
    <p:sldId id="827" r:id="rId10"/>
    <p:sldId id="519" r:id="rId11"/>
    <p:sldId id="828" r:id="rId12"/>
    <p:sldId id="758" r:id="rId13"/>
    <p:sldId id="817" r:id="rId14"/>
    <p:sldId id="829" r:id="rId15"/>
    <p:sldId id="1039" r:id="rId16"/>
    <p:sldId id="1040" r:id="rId17"/>
    <p:sldId id="935" r:id="rId18"/>
    <p:sldId id="1108" r:id="rId19"/>
    <p:sldId id="1049" r:id="rId20"/>
    <p:sldId id="1068" r:id="rId21"/>
    <p:sldId id="1100" r:id="rId22"/>
    <p:sldId id="1065" r:id="rId23"/>
    <p:sldId id="936" r:id="rId24"/>
    <p:sldId id="940" r:id="rId25"/>
    <p:sldId id="1041" r:id="rId26"/>
    <p:sldId id="941" r:id="rId27"/>
    <p:sldId id="1020" r:id="rId28"/>
    <p:sldId id="1079" r:id="rId29"/>
    <p:sldId id="1085" r:id="rId30"/>
    <p:sldId id="1084" r:id="rId31"/>
    <p:sldId id="1103" r:id="rId32"/>
    <p:sldId id="1070" r:id="rId33"/>
    <p:sldId id="1083" r:id="rId34"/>
    <p:sldId id="1045" r:id="rId35"/>
    <p:sldId id="1016" r:id="rId36"/>
    <p:sldId id="999" r:id="rId37"/>
    <p:sldId id="1107" r:id="rId38"/>
    <p:sldId id="1086" r:id="rId39"/>
    <p:sldId id="1099" r:id="rId40"/>
    <p:sldId id="1059" r:id="rId41"/>
    <p:sldId id="1001" r:id="rId42"/>
    <p:sldId id="1000" r:id="rId43"/>
    <p:sldId id="1082" r:id="rId44"/>
    <p:sldId id="1101" r:id="rId45"/>
    <p:sldId id="1105" r:id="rId46"/>
    <p:sldId id="1104" r:id="rId47"/>
    <p:sldId id="1092" r:id="rId48"/>
    <p:sldId id="1093" r:id="rId49"/>
    <p:sldId id="1094" r:id="rId50"/>
    <p:sldId id="1106" r:id="rId51"/>
    <p:sldId id="1004" r:id="rId52"/>
    <p:sldId id="1005" r:id="rId53"/>
    <p:sldId id="1055" r:id="rId54"/>
    <p:sldId id="1074" r:id="rId55"/>
    <p:sldId id="1102" r:id="rId56"/>
    <p:sldId id="896" r:id="rId57"/>
  </p:sldIdLst>
  <p:sldSz cx="10287000" cy="6858000" type="35mm"/>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228B"/>
    <a:srgbClr val="71BFCC"/>
    <a:srgbClr val="57CBCC"/>
    <a:srgbClr val="26B9CC"/>
    <a:srgbClr val="173F08"/>
    <a:srgbClr val="003326"/>
    <a:srgbClr val="AE7E5A"/>
    <a:srgbClr val="0909F6"/>
    <a:srgbClr val="255F24"/>
    <a:srgbClr val="5A3A0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99479" autoAdjust="0"/>
  </p:normalViewPr>
  <p:slideViewPr>
    <p:cSldViewPr snapToGrid="0">
      <p:cViewPr>
        <p:scale>
          <a:sx n="85" d="100"/>
          <a:sy n="85" d="100"/>
        </p:scale>
        <p:origin x="-80" y="536"/>
      </p:cViewPr>
      <p:guideLst>
        <p:guide orient="horz" pos="2160"/>
        <p:guide pos="3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872"/>
    </p:cViewPr>
  </p:sorterViewPr>
  <p:notesViewPr>
    <p:cSldViewPr snapToGrid="0">
      <p:cViewPr varScale="1">
        <p:scale>
          <a:sx n="109" d="100"/>
          <a:sy n="109" d="100"/>
        </p:scale>
        <p:origin x="-2144" y="-96"/>
      </p:cViewPr>
      <p:guideLst>
        <p:guide orient="horz" pos="2880"/>
        <p:guide pos="2160"/>
      </p:guideLst>
    </p:cSldViewPr>
  </p:notes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printerSettings" Target="printerSettings/printerSettings1.bin"/><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p>
        </p:txBody>
      </p:sp>
      <p:sp>
        <p:nvSpPr>
          <p:cNvPr id="5120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51204" name="Rectangle 4"/>
          <p:cNvSpPr>
            <a:spLocks noGrp="1" noRot="1" noChangeAspect="1" noChangeArrowheads="1" noTextEdit="1"/>
          </p:cNvSpPr>
          <p:nvPr>
            <p:ph type="sldImg" idx="2"/>
          </p:nvPr>
        </p:nvSpPr>
        <p:spPr bwMode="auto">
          <a:xfrm>
            <a:off x="857250" y="685800"/>
            <a:ext cx="51435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5120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0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p>
        </p:txBody>
      </p:sp>
      <p:sp>
        <p:nvSpPr>
          <p:cNvPr id="5120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E21C2FDC-2D14-AF47-81EE-7121B7635545}" type="slidenum">
              <a:rPr lang="en-US"/>
              <a:pPr>
                <a:defRPr/>
              </a:pPr>
              <a:t>‹#›</a:t>
            </a:fld>
            <a:endParaRPr lang="en-US"/>
          </a:p>
        </p:txBody>
      </p:sp>
    </p:spTree>
    <p:extLst>
      <p:ext uri="{BB962C8B-B14F-4D97-AF65-F5344CB8AC3E}">
        <p14:creationId xmlns:p14="http://schemas.microsoft.com/office/powerpoint/2010/main" val="19493467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a:buChar char="•"/>
            </a:pPr>
            <a:r>
              <a:rPr lang="en-US" sz="1200" kern="1200" dirty="0" smtClean="0">
                <a:solidFill>
                  <a:schemeClr val="tx1"/>
                </a:solidFill>
                <a:effectLst/>
                <a:latin typeface="Times" charset="0"/>
                <a:ea typeface="ＭＳ Ｐゴシック" charset="0"/>
                <a:cs typeface="ＭＳ Ｐゴシック" charset="0"/>
              </a:rPr>
              <a:t>genetic engineering and implications for our audience</a:t>
            </a:r>
          </a:p>
          <a:p>
            <a:r>
              <a:rPr lang="en-US" sz="1200" kern="1200" dirty="0" smtClean="0">
                <a:solidFill>
                  <a:schemeClr val="tx1"/>
                </a:solidFill>
                <a:effectLst/>
                <a:latin typeface="Times" charset="0"/>
                <a:ea typeface="ＭＳ Ｐゴシック" charset="0"/>
                <a:cs typeface="ＭＳ Ｐゴシック" charset="0"/>
              </a:rPr>
              <a:t>* science and consumer perceptions</a:t>
            </a:r>
          </a:p>
          <a:p>
            <a:r>
              <a:rPr lang="en-US" sz="1200" kern="1200" dirty="0" smtClean="0">
                <a:solidFill>
                  <a:schemeClr val="tx1"/>
                </a:solidFill>
                <a:effectLst/>
                <a:latin typeface="Times" charset="0"/>
                <a:ea typeface="ＭＳ Ｐゴシック" charset="0"/>
                <a:cs typeface="ＭＳ Ｐゴシック" charset="0"/>
              </a:rPr>
              <a:t>* clarification of genetics and practical application</a:t>
            </a:r>
          </a:p>
          <a:p>
            <a:r>
              <a:rPr lang="en-US" sz="1200" kern="1200" dirty="0" smtClean="0">
                <a:solidFill>
                  <a:schemeClr val="tx1"/>
                </a:solidFill>
                <a:effectLst/>
                <a:latin typeface="Times" charset="0"/>
                <a:ea typeface="ＭＳ Ｐゴシック" charset="0"/>
                <a:cs typeface="ＭＳ Ｐゴシック" charset="0"/>
              </a:rPr>
              <a:t>* understanding how general public perceives GMO's</a:t>
            </a:r>
          </a:p>
          <a:p>
            <a:pPr marL="171450" indent="-171450">
              <a:buFontTx/>
              <a:buChar char="•"/>
            </a:pPr>
            <a:r>
              <a:rPr lang="en-US" sz="1200" kern="1200" dirty="0" smtClean="0">
                <a:solidFill>
                  <a:schemeClr val="tx1"/>
                </a:solidFill>
                <a:effectLst/>
                <a:latin typeface="Times" charset="0"/>
                <a:ea typeface="ＭＳ Ｐゴシック" charset="0"/>
                <a:cs typeface="ＭＳ Ｐゴシック" charset="0"/>
              </a:rPr>
              <a:t>issues facing to employ this technology</a:t>
            </a:r>
          </a:p>
          <a:p>
            <a:pPr marL="171450" indent="-171450">
              <a:buFontTx/>
              <a:buChar char="•"/>
            </a:pPr>
            <a:endParaRPr lang="en-US" sz="1200" kern="1200" dirty="0" smtClean="0">
              <a:solidFill>
                <a:schemeClr val="tx1"/>
              </a:solidFill>
              <a:effectLst/>
              <a:latin typeface="Times" charset="0"/>
              <a:ea typeface="ＭＳ Ｐゴシック" charset="0"/>
              <a:cs typeface="ＭＳ Ｐゴシック" charset="0"/>
            </a:endParaRPr>
          </a:p>
          <a:p>
            <a:pPr marL="171450" indent="-171450">
              <a:buFontTx/>
              <a:buChar char="•"/>
            </a:pPr>
            <a:r>
              <a:rPr lang="en-US" sz="1200" kern="1200" dirty="0" smtClean="0">
                <a:solidFill>
                  <a:schemeClr val="tx1"/>
                </a:solidFill>
                <a:latin typeface="Times" charset="0"/>
                <a:ea typeface="ＭＳ Ｐゴシック" charset="0"/>
                <a:cs typeface="ＭＳ Ｐゴシック" charset="0"/>
              </a:rPr>
              <a:t>Darrin </a:t>
            </a:r>
            <a:r>
              <a:rPr lang="en-US" sz="1200" kern="1200" dirty="0" err="1" smtClean="0">
                <a:solidFill>
                  <a:schemeClr val="tx1"/>
                </a:solidFill>
                <a:latin typeface="Times" charset="0"/>
                <a:ea typeface="ＭＳ Ｐゴシック" charset="0"/>
                <a:cs typeface="ＭＳ Ｐゴシック" charset="0"/>
              </a:rPr>
              <a:t>Monteiro</a:t>
            </a:r>
            <a:r>
              <a:rPr lang="en-US" sz="1200" kern="1200" dirty="0" smtClean="0">
                <a:solidFill>
                  <a:schemeClr val="tx1"/>
                </a:solidFill>
                <a:latin typeface="Times" charset="0"/>
                <a:ea typeface="ＭＳ Ｐゴシック" charset="0"/>
                <a:cs typeface="ＭＳ Ｐゴシック" charset="0"/>
              </a:rPr>
              <a:t> from our board of directors </a:t>
            </a:r>
          </a:p>
          <a:p>
            <a:pPr marL="171450" indent="-171450">
              <a:buFontTx/>
              <a:buChar char="•"/>
            </a:pPr>
            <a:r>
              <a:rPr lang="en-US" sz="1200" kern="1200" smtClean="0">
                <a:solidFill>
                  <a:schemeClr val="tx1"/>
                </a:solidFill>
                <a:latin typeface="Times" charset="0"/>
                <a:ea typeface="ＭＳ Ｐゴシック" charset="0"/>
                <a:cs typeface="ＭＳ Ｐゴシック" charset="0"/>
              </a:rPr>
              <a:t>Harrah's AV person  ( Danielle or Jason) </a:t>
            </a:r>
            <a:endParaRPr lang="en-US" sz="1200" kern="1200" dirty="0" smtClean="0">
              <a:solidFill>
                <a:schemeClr val="tx1"/>
              </a:solidFill>
              <a:effectLst/>
              <a:latin typeface="Times"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E21C2FDC-2D14-AF47-81EE-7121B7635545}" type="slidenum">
              <a:rPr lang="en-US" smtClean="0"/>
              <a:pPr>
                <a:defRPr/>
              </a:pPr>
              <a:t>1</a:t>
            </a:fld>
            <a:endParaRPr lang="en-US"/>
          </a:p>
        </p:txBody>
      </p:sp>
    </p:spTree>
    <p:extLst>
      <p:ext uri="{BB962C8B-B14F-4D97-AF65-F5344CB8AC3E}">
        <p14:creationId xmlns:p14="http://schemas.microsoft.com/office/powerpoint/2010/main" val="3198629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33ABDAF-185F-5248-A1D2-E0F276F3F886}" type="slidenum">
              <a:rPr lang="en-US"/>
              <a:pPr>
                <a:defRPr/>
              </a:pPr>
              <a:t>21</a:t>
            </a:fld>
            <a:endParaRPr lang="en-US"/>
          </a:p>
        </p:txBody>
      </p:sp>
      <p:sp>
        <p:nvSpPr>
          <p:cNvPr id="4884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88451"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American</a:t>
            </a:r>
            <a:r>
              <a:rPr lang="en-US" baseline="0" dirty="0" smtClean="0"/>
              <a:t> chestnut 4B trees – one quarter of American hardwood. Fungus introduced from Asia in 1900.  By 1950 most chestnut trees were wiped out.</a:t>
            </a:r>
            <a:endParaRPr lang="en-US" dirty="0"/>
          </a:p>
        </p:txBody>
      </p:sp>
      <p:sp>
        <p:nvSpPr>
          <p:cNvPr id="4" name="Slide Number Placeholder 3"/>
          <p:cNvSpPr>
            <a:spLocks noGrp="1"/>
          </p:cNvSpPr>
          <p:nvPr>
            <p:ph type="sldNum" sz="quarter" idx="10"/>
          </p:nvPr>
        </p:nvSpPr>
        <p:spPr/>
        <p:txBody>
          <a:bodyPr/>
          <a:lstStyle/>
          <a:p>
            <a:pPr>
              <a:defRPr/>
            </a:pPr>
            <a:fld id="{E21C2FDC-2D14-AF47-81EE-7121B7635545}" type="slidenum">
              <a:rPr lang="en-US" smtClean="0"/>
              <a:pPr>
                <a:defRPr/>
              </a:pPr>
              <a:t>24</a:t>
            </a:fld>
            <a:endParaRPr lang="en-US"/>
          </a:p>
        </p:txBody>
      </p:sp>
    </p:spTree>
    <p:extLst>
      <p:ext uri="{BB962C8B-B14F-4D97-AF65-F5344CB8AC3E}">
        <p14:creationId xmlns:p14="http://schemas.microsoft.com/office/powerpoint/2010/main" val="1784551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p:cNvSpPr>
          <p:nvPr>
            <p:ph type="sldImg"/>
          </p:nvPr>
        </p:nvSpPr>
        <p:spPr>
          <a:ln/>
        </p:spPr>
      </p:sp>
      <p:sp>
        <p:nvSpPr>
          <p:cNvPr id="106498"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a:t>Purple fruit contains same level of </a:t>
            </a:r>
            <a:r>
              <a:rPr lang="en-US" dirty="0" err="1"/>
              <a:t>anthocyanins</a:t>
            </a:r>
            <a:r>
              <a:rPr lang="en-US" dirty="0"/>
              <a:t> as half basket of blueberries. Large orange tomatoes (~100g) have same amount of beneficial compound as 27 bottles of red wine (resveratrol). Yellow-fruited variety contains </a:t>
            </a:r>
            <a:r>
              <a:rPr lang="en-US" dirty="0" err="1"/>
              <a:t>genistins</a:t>
            </a:r>
            <a:r>
              <a:rPr lang="en-US" dirty="0"/>
              <a:t>, in amount equal to 150 g of tofu.  Fourth variety has </a:t>
            </a:r>
            <a:r>
              <a:rPr lang="en-US" dirty="0" err="1"/>
              <a:t>quercetin</a:t>
            </a:r>
            <a:r>
              <a:rPr lang="en-US" dirty="0"/>
              <a:t> and </a:t>
            </a:r>
            <a:r>
              <a:rPr lang="en-US" dirty="0" err="1"/>
              <a:t>kaempferol</a:t>
            </a:r>
            <a:r>
              <a:rPr lang="en-US" dirty="0"/>
              <a:t>, health-promoting compounds found in capers, radishes, onions and watercress.  Offer protection against inflammation, cancer and cardiovascular disease.  http://</a:t>
            </a:r>
            <a:r>
              <a:rPr lang="en-US" dirty="0" err="1"/>
              <a:t>news.jic.ac.uk</a:t>
            </a:r>
            <a:r>
              <a:rPr lang="en-US" dirty="0"/>
              <a:t>/2014/03/</a:t>
            </a:r>
            <a:r>
              <a:rPr lang="en-US" dirty="0" err="1"/>
              <a:t>bbsrc</a:t>
            </a:r>
            <a:r>
              <a:rPr lang="en-US" dirty="0"/>
              <a:t>-most-promising-innovator/ </a:t>
            </a:r>
            <a:r>
              <a:rPr lang="en-US" dirty="0" smtClean="0"/>
              <a:t>  Produce 100 fold higher levels of </a:t>
            </a:r>
            <a:r>
              <a:rPr lang="en-US" dirty="0" err="1" smtClean="0"/>
              <a:t>anthocyanins</a:t>
            </a:r>
            <a:r>
              <a:rPr lang="en-US" baseline="0" dirty="0" smtClean="0"/>
              <a:t> than conventional blue tomatoes</a:t>
            </a:r>
            <a:endParaRPr lang="en-US" dirty="0"/>
          </a:p>
        </p:txBody>
      </p:sp>
      <p:sp>
        <p:nvSpPr>
          <p:cNvPr id="106499"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950FAC01-4110-CB45-9518-87E42B480681}" type="slidenum">
              <a:rPr lang="en-US" sz="1200"/>
              <a:pPr>
                <a:defRPr/>
              </a:pPr>
              <a:t>25</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8175C404-80B1-D242-BC63-A1548A67E420}" type="slidenum">
              <a:rPr lang="en-US" sz="1200"/>
              <a:pPr/>
              <a:t>26</a:t>
            </a:fld>
            <a:endParaRPr lang="en-US" sz="1200"/>
          </a:p>
        </p:txBody>
      </p:sp>
      <p:sp>
        <p:nvSpPr>
          <p:cNvPr id="160770" name="Rectangle 2"/>
          <p:cNvSpPr>
            <a:spLocks noGrp="1" noRot="1" noChangeAspect="1" noChangeArrowheads="1"/>
          </p:cNvSpPr>
          <p:nvPr>
            <p:ph type="sldImg"/>
          </p:nvPr>
        </p:nvSpPr>
        <p:spPr>
          <a:solidFill>
            <a:srgbClr val="FFFFFF"/>
          </a:solidFill>
          <a:ln/>
        </p:spPr>
      </p:sp>
      <p:sp>
        <p:nvSpPr>
          <p:cNvPr id="1607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charset="0"/>
                <a:ea typeface="ＭＳ Ｐゴシック" charset="0"/>
                <a:cs typeface="ＭＳ Ｐゴシック" charset="0"/>
              </a:rPr>
              <a:t>September 10, 2014</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2D00CFEB-9F92-DA4A-9ACB-12BC319997B7}" type="slidenum">
              <a:rPr lang="en-US" sz="1200"/>
              <a:pPr/>
              <a:t>28</a:t>
            </a:fld>
            <a:endParaRPr lang="en-US" sz="1200"/>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February 18, 2014</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r"/>
            <a:fld id="{CBE46F43-1EB3-DB47-9529-8E6C2F23CA98}" type="slidenum">
              <a:rPr lang="en-US" sz="1200"/>
              <a:pPr algn="r"/>
              <a:t>29</a:t>
            </a:fld>
            <a:endParaRPr lang="en-US" sz="120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rPr>
              <a:t>November 25, 2009</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82F2BD4-E384-7647-AA3C-F12A14DE28CB}" type="slidenum">
              <a:rPr lang="en-US" sz="1200"/>
              <a:pPr/>
              <a:t>31</a:t>
            </a:fld>
            <a:endParaRPr lang="en-US" sz="1200"/>
          </a:p>
        </p:txBody>
      </p:sp>
      <p:sp>
        <p:nvSpPr>
          <p:cNvPr id="160770" name="Rectangle 2"/>
          <p:cNvSpPr>
            <a:spLocks noGrp="1" noRot="1" noChangeAspect="1" noChangeArrowheads="1"/>
          </p:cNvSpPr>
          <p:nvPr>
            <p:ph type="sldImg"/>
          </p:nvPr>
        </p:nvSpPr>
        <p:spPr>
          <a:solidFill>
            <a:srgbClr val="FFFFFF"/>
          </a:solidFill>
          <a:ln/>
        </p:spPr>
      </p:sp>
      <p:sp>
        <p:nvSpPr>
          <p:cNvPr id="1607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charset="0"/>
                <a:ea typeface="ＭＳ Ｐゴシック" charset="0"/>
                <a:cs typeface="ＭＳ Ｐゴシック" charset="0"/>
              </a:rPr>
              <a:t>October 9, 2012</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B1B7B54-8C2F-F643-8948-BDCFF78EB93D}" type="slidenum">
              <a:rPr lang="en-US" sz="1200"/>
              <a:pPr/>
              <a:t>32</a:t>
            </a:fld>
            <a:endParaRPr lang="en-US" sz="1200"/>
          </a:p>
        </p:txBody>
      </p:sp>
      <p:sp>
        <p:nvSpPr>
          <p:cNvPr id="99330" name="Rectangle 2"/>
          <p:cNvSpPr>
            <a:spLocks noGrp="1" noRot="1" noChangeAspect="1" noChangeArrowheads="1"/>
          </p:cNvSpPr>
          <p:nvPr>
            <p:ph type="sldImg"/>
          </p:nvPr>
        </p:nvSpPr>
        <p:spPr>
          <a:solidFill>
            <a:srgbClr val="FFFFFF"/>
          </a:solidFill>
          <a:ln/>
        </p:spPr>
      </p:sp>
      <p:sp>
        <p:nvSpPr>
          <p:cNvPr id="993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April 13, 2015</a:t>
            </a:r>
            <a:endParaRPr lang="en-US" b="1">
              <a:solidFill>
                <a:srgbClr val="FF0000"/>
              </a:solidFill>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F9EFCD6-9EE5-114D-847B-B4C165C88806}" type="slidenum">
              <a:rPr lang="en-US" sz="1200"/>
              <a:pPr/>
              <a:t>33</a:t>
            </a:fld>
            <a:endParaRPr lang="en-US" sz="1200"/>
          </a:p>
        </p:txBody>
      </p:sp>
      <p:sp>
        <p:nvSpPr>
          <p:cNvPr id="44034" name="Rectangle 2"/>
          <p:cNvSpPr>
            <a:spLocks noGrp="1" noRot="1" noChangeAspect="1" noChangeArrowheads="1"/>
          </p:cNvSpPr>
          <p:nvPr>
            <p:ph type="sldImg"/>
          </p:nvPr>
        </p:nvSpPr>
        <p:spPr>
          <a:solidFill>
            <a:srgbClr val="FFFFFF"/>
          </a:solidFill>
          <a:ln/>
        </p:spPr>
      </p:sp>
      <p:sp>
        <p:nvSpPr>
          <p:cNvPr id="440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charset="0"/>
                <a:ea typeface="ＭＳ Ｐゴシック" charset="0"/>
                <a:cs typeface="ＭＳ Ｐゴシック" charset="0"/>
              </a:rPr>
              <a:t>February 6, 2013</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461F32C9-0B48-F74A-863B-1DF98C3D12BB}" type="slidenum">
              <a:rPr lang="en-US" sz="1200"/>
              <a:pPr>
                <a:defRPr/>
              </a:pPr>
              <a:t>35</a:t>
            </a:fld>
            <a:endParaRPr lang="en-US" sz="1200"/>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5F00BCE-DEB5-A147-8617-33C875096A83}" type="slidenum">
              <a:rPr lang="en-US" sz="1200"/>
              <a:pPr/>
              <a:t>3</a:t>
            </a:fld>
            <a:endParaRPr lang="en-US" sz="1200"/>
          </a:p>
        </p:txBody>
      </p:sp>
      <p:sp>
        <p:nvSpPr>
          <p:cNvPr id="69634" name="Rectangle 2"/>
          <p:cNvSpPr>
            <a:spLocks noGrp="1" noRot="1" noChangeAspect="1" noChangeArrowheads="1"/>
          </p:cNvSpPr>
          <p:nvPr>
            <p:ph type="sldImg"/>
          </p:nvPr>
        </p:nvSpPr>
        <p:spPr>
          <a:solidFill>
            <a:srgbClr val="FFFFFF"/>
          </a:solidFill>
          <a:ln/>
        </p:spPr>
      </p:sp>
      <p:sp>
        <p:nvSpPr>
          <p:cNvPr id="696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March 8, 2015</a:t>
            </a:r>
            <a:endParaRPr lang="en-US" b="1">
              <a:solidFill>
                <a:srgbClr val="FF0000"/>
              </a:solidFill>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3D4AFC3-BBDB-AD4F-860E-0912BFF47272}" type="slidenum">
              <a:rPr lang="en-US"/>
              <a:pPr>
                <a:defRPr/>
              </a:pPr>
              <a:t>36</a:t>
            </a:fld>
            <a:endParaRPr lang="en-US"/>
          </a:p>
        </p:txBody>
      </p:sp>
      <p:sp>
        <p:nvSpPr>
          <p:cNvPr id="8970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97027"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3D4AFC3-BBDB-AD4F-860E-0912BFF47272}" type="slidenum">
              <a:rPr lang="en-US"/>
              <a:pPr>
                <a:defRPr/>
              </a:pPr>
              <a:t>37</a:t>
            </a:fld>
            <a:endParaRPr lang="en-US"/>
          </a:p>
        </p:txBody>
      </p:sp>
      <p:sp>
        <p:nvSpPr>
          <p:cNvPr id="8970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97027"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3D4AFC3-BBDB-AD4F-860E-0912BFF47272}" type="slidenum">
              <a:rPr lang="en-US"/>
              <a:pPr>
                <a:defRPr/>
              </a:pPr>
              <a:t>40</a:t>
            </a:fld>
            <a:endParaRPr lang="en-US"/>
          </a:p>
        </p:txBody>
      </p:sp>
      <p:sp>
        <p:nvSpPr>
          <p:cNvPr id="8970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97027"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87833C46-4DFB-0842-9843-9A1344E9CF3C}" type="slidenum">
              <a:rPr lang="en-US" sz="1200"/>
              <a:pPr>
                <a:defRPr/>
              </a:pPr>
              <a:t>42</a:t>
            </a:fld>
            <a:endParaRPr lang="en-US" sz="1200"/>
          </a:p>
        </p:txBody>
      </p:sp>
      <p:sp>
        <p:nvSpPr>
          <p:cNvPr id="110594" name="Rectangle 2"/>
          <p:cNvSpPr>
            <a:spLocks noGrp="1" noRot="1" noChangeAspect="1" noChangeArrowheads="1"/>
          </p:cNvSpPr>
          <p:nvPr>
            <p:ph type="sldImg"/>
          </p:nvPr>
        </p:nvSpPr>
        <p:spPr>
          <a:solidFill>
            <a:srgbClr val="FFFFFF"/>
          </a:solidFill>
          <a:ln/>
        </p:spPr>
      </p:sp>
      <p:sp>
        <p:nvSpPr>
          <p:cNvPr id="110595"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a:t>June 4, 2012</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8F41EED-2E0C-1047-A273-95B6E2F74073}" type="slidenum">
              <a:rPr lang="en-US" sz="1200"/>
              <a:pPr/>
              <a:t>43</a:t>
            </a:fld>
            <a:endParaRPr lang="en-US" sz="1200"/>
          </a:p>
        </p:txBody>
      </p:sp>
      <p:sp>
        <p:nvSpPr>
          <p:cNvPr id="187394" name="Rectangle 2"/>
          <p:cNvSpPr>
            <a:spLocks noGrp="1" noRot="1" noChangeAspect="1" noChangeArrowheads="1"/>
          </p:cNvSpPr>
          <p:nvPr>
            <p:ph type="sldImg"/>
          </p:nvPr>
        </p:nvSpPr>
        <p:spPr>
          <a:solidFill>
            <a:srgbClr val="FFFFFF"/>
          </a:solidFill>
          <a:ln/>
        </p:spPr>
      </p:sp>
      <p:sp>
        <p:nvSpPr>
          <p:cNvPr id="1873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charset="0"/>
                <a:ea typeface="ＭＳ Ｐゴシック" charset="0"/>
                <a:cs typeface="ＭＳ Ｐゴシック" charset="0"/>
              </a:rPr>
              <a:t>October 21, 2014</a:t>
            </a:r>
            <a:endParaRPr lang="en-US" b="1">
              <a:solidFill>
                <a:srgbClr val="FF0000"/>
              </a:solidFill>
              <a:latin typeface="Times"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3D4AFC3-BBDB-AD4F-860E-0912BFF47272}" type="slidenum">
              <a:rPr lang="en-US"/>
              <a:pPr>
                <a:defRPr/>
              </a:pPr>
              <a:t>44</a:t>
            </a:fld>
            <a:endParaRPr lang="en-US"/>
          </a:p>
        </p:txBody>
      </p:sp>
      <p:sp>
        <p:nvSpPr>
          <p:cNvPr id="8970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97027"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Rot="1" noChangeAspect="1" noChangeArrowheads="1" noTextEdit="1"/>
          </p:cNvSpPr>
          <p:nvPr>
            <p:ph type="sldImg"/>
          </p:nvPr>
        </p:nvSpPr>
        <p:spPr>
          <a:ln/>
        </p:spPr>
      </p:sp>
      <p:sp>
        <p:nvSpPr>
          <p:cNvPr id="12595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June 9, 2014</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p:cNvSpPr>
          <p:nvPr>
            <p:ph type="sldImg"/>
          </p:nvPr>
        </p:nvSpPr>
        <p:spPr>
          <a:ln/>
        </p:spPr>
      </p:sp>
      <p:sp>
        <p:nvSpPr>
          <p:cNvPr id="1280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June 9, 2014</a:t>
            </a: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p:cNvSpPr>
            <a:spLocks noGrp="1" noRot="1" noChangeAspect="1"/>
          </p:cNvSpPr>
          <p:nvPr>
            <p:ph type="sldImg"/>
          </p:nvPr>
        </p:nvSpPr>
        <p:spPr>
          <a:ln/>
        </p:spPr>
      </p:sp>
      <p:sp>
        <p:nvSpPr>
          <p:cNvPr id="1300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June 9, 2014</a:t>
            </a: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p:cNvSpPr>
          <p:nvPr>
            <p:ph type="sldImg"/>
          </p:nvPr>
        </p:nvSpPr>
        <p:spPr>
          <a:ln/>
        </p:spPr>
      </p:sp>
      <p:sp>
        <p:nvSpPr>
          <p:cNvPr id="110594"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sz="1200" kern="1200" smtClean="0">
                <a:solidFill>
                  <a:schemeClr val="tx1"/>
                </a:solidFill>
                <a:effectLst/>
                <a:latin typeface="Times" charset="0"/>
                <a:ea typeface="ＭＳ Ｐゴシック" charset="0"/>
                <a:cs typeface="ＭＳ Ｐゴシック" charset="0"/>
              </a:rPr>
              <a:t>Prevents </a:t>
            </a:r>
            <a:r>
              <a:rPr lang="en-US" sz="1200" kern="1200" dirty="0" smtClean="0">
                <a:solidFill>
                  <a:schemeClr val="tx1"/>
                </a:solidFill>
                <a:effectLst/>
                <a:latin typeface="Times" charset="0"/>
                <a:ea typeface="ＭＳ Ｐゴシック" charset="0"/>
                <a:cs typeface="ＭＳ Ｐゴシック" charset="0"/>
              </a:rPr>
              <a:t>FDA from requiring the labeling of bioengineered foods only on the grounds that the foods are bioengineered. Dairy products from animals fed bioengineered foods and foods developed using bioengineered processing aids or enzymes could still be </a:t>
            </a:r>
            <a:r>
              <a:rPr lang="en-US" sz="1200" kern="1200" dirty="0" err="1" smtClean="0">
                <a:solidFill>
                  <a:schemeClr val="tx1"/>
                </a:solidFill>
                <a:effectLst/>
                <a:latin typeface="Times" charset="0"/>
                <a:ea typeface="ＭＳ Ｐゴシック" charset="0"/>
                <a:cs typeface="ＭＳ Ｐゴシック" charset="0"/>
              </a:rPr>
              <a:t>labelled</a:t>
            </a:r>
            <a:r>
              <a:rPr lang="en-US" sz="1200" kern="1200" dirty="0" smtClean="0">
                <a:solidFill>
                  <a:schemeClr val="tx1"/>
                </a:solidFill>
                <a:effectLst/>
                <a:latin typeface="Times" charset="0"/>
                <a:ea typeface="ＭＳ Ｐゴシック" charset="0"/>
                <a:cs typeface="ＭＳ Ｐゴシック" charset="0"/>
              </a:rPr>
              <a:t> as non-bioengineered. Prevents states from issuing their own food labeling requirements for bioengineered foods</a:t>
            </a:r>
            <a:r>
              <a:rPr lang="en-US" dirty="0" smtClean="0">
                <a:effectLst/>
              </a:rPr>
              <a:t>   </a:t>
            </a:r>
            <a:endParaRPr lang="en-US" dirty="0"/>
          </a:p>
        </p:txBody>
      </p:sp>
      <p:sp>
        <p:nvSpPr>
          <p:cNvPr id="110595"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C3B3EE28-4FBD-3A40-B2C9-FFA81AA865BB}" type="slidenum">
              <a:rPr lang="en-US" sz="1200"/>
              <a:pPr>
                <a:defRPr/>
              </a:pPr>
              <a:t>51</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32A75130-7FBC-614D-AD98-0BD564EA0707}" type="slidenum">
              <a:rPr lang="en-US" sz="1200"/>
              <a:pPr/>
              <a:t>4</a:t>
            </a:fld>
            <a:endParaRPr lang="en-US" sz="1200"/>
          </a:p>
        </p:txBody>
      </p:sp>
      <p:sp>
        <p:nvSpPr>
          <p:cNvPr id="32770" name="Rectangle 2"/>
          <p:cNvSpPr>
            <a:spLocks noGrp="1" noRot="1" noChangeAspect="1" noChangeArrowheads="1"/>
          </p:cNvSpPr>
          <p:nvPr>
            <p:ph type="sldImg"/>
          </p:nvPr>
        </p:nvSpPr>
        <p:spPr>
          <a:solidFill>
            <a:srgbClr val="FFFFFF"/>
          </a:solidFill>
          <a:ln/>
        </p:spPr>
      </p:sp>
      <p:sp>
        <p:nvSpPr>
          <p:cNvPr id="327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February 2, 2015</a:t>
            </a:r>
            <a:endParaRPr lang="en-US" b="1">
              <a:solidFill>
                <a:srgbClr val="FF0000"/>
              </a:solidFill>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10D871C3-7F22-B64B-A870-8E9398B086CE}" type="slidenum">
              <a:rPr lang="en-US" sz="1200"/>
              <a:pPr>
                <a:defRPr/>
              </a:pPr>
              <a:t>52</a:t>
            </a:fld>
            <a:endParaRPr lang="en-US" sz="1200"/>
          </a:p>
        </p:txBody>
      </p:sp>
      <p:sp>
        <p:nvSpPr>
          <p:cNvPr id="73730" name="Rectangle 2"/>
          <p:cNvSpPr>
            <a:spLocks noGrp="1" noRot="1" noChangeAspect="1" noChangeArrowheads="1"/>
          </p:cNvSpPr>
          <p:nvPr>
            <p:ph type="sldImg"/>
          </p:nvPr>
        </p:nvSpPr>
        <p:spPr>
          <a:solidFill>
            <a:srgbClr val="FFFFFF"/>
          </a:solidFill>
          <a:ln/>
        </p:spPr>
      </p:sp>
      <p:sp>
        <p:nvSpPr>
          <p:cNvPr id="73731"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a:t>February 23, 2015</a:t>
            </a:r>
            <a:endParaRPr lang="en-US" b="1">
              <a:solidFill>
                <a:srgbClr val="FF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98617A81-180E-8743-A0BF-BD36841CC94F}" type="slidenum">
              <a:rPr lang="en-US" sz="1200"/>
              <a:pPr>
                <a:defRPr/>
              </a:pPr>
              <a:t>53</a:t>
            </a:fld>
            <a:endParaRPr lang="en-US" sz="1200"/>
          </a:p>
        </p:txBody>
      </p:sp>
      <p:sp>
        <p:nvSpPr>
          <p:cNvPr id="122882" name="Rectangle 2"/>
          <p:cNvSpPr>
            <a:spLocks noGrp="1" noRot="1" noChangeAspect="1" noChangeArrowheads="1"/>
          </p:cNvSpPr>
          <p:nvPr>
            <p:ph type="sldImg"/>
          </p:nvPr>
        </p:nvSpPr>
        <p:spPr>
          <a:solidFill>
            <a:srgbClr val="FFFFFF"/>
          </a:solidFill>
          <a:ln/>
        </p:spPr>
      </p:sp>
      <p:sp>
        <p:nvSpPr>
          <p:cNvPr id="122883"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a:t>May 18, 2015</a:t>
            </a:r>
            <a:endParaRPr lang="en-US" b="1">
              <a:solidFill>
                <a:srgbClr val="FF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0F56C44E-C961-944E-970A-D7E160689F12}" type="slidenum">
              <a:rPr lang="en-US" sz="1200"/>
              <a:pPr/>
              <a:t>54</a:t>
            </a:fld>
            <a:endParaRPr lang="en-US" sz="1200"/>
          </a:p>
        </p:txBody>
      </p:sp>
      <p:sp>
        <p:nvSpPr>
          <p:cNvPr id="15362" name="Rectangle 2"/>
          <p:cNvSpPr>
            <a:spLocks noGrp="1" noRot="1" noChangeAspect="1" noChangeArrowheads="1"/>
          </p:cNvSpPr>
          <p:nvPr>
            <p:ph type="sldImg"/>
          </p:nvPr>
        </p:nvSpPr>
        <p:spPr>
          <a:solidFill>
            <a:srgbClr val="FFFFFF"/>
          </a:solidFill>
          <a:ln/>
        </p:spPr>
      </p:sp>
      <p:sp>
        <p:nvSpPr>
          <p:cNvPr id="1536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charset="0"/>
                <a:ea typeface="ＭＳ Ｐゴシック" charset="0"/>
                <a:cs typeface="ＭＳ Ｐゴシック" charset="0"/>
              </a:rPr>
              <a:t>March 21, 2016</a:t>
            </a:r>
            <a:endParaRPr lang="en-US" b="1">
              <a:solidFill>
                <a:srgbClr val="FF0000"/>
              </a:solidFill>
              <a:latin typeface="Times"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984C58F1-6172-5E41-84B6-77E79C1BA9EF}" type="slidenum">
              <a:rPr lang="en-US" sz="1200"/>
              <a:pPr algn="r"/>
              <a:t>56</a:t>
            </a:fld>
            <a:endParaRPr lang="en-US" sz="1200"/>
          </a:p>
        </p:txBody>
      </p:sp>
      <p:sp>
        <p:nvSpPr>
          <p:cNvPr id="242690" name="Rectangle 2"/>
          <p:cNvSpPr>
            <a:spLocks noGrp="1" noRot="1" noChangeAspect="1" noChangeArrowheads="1" noTextEdit="1"/>
          </p:cNvSpPr>
          <p:nvPr>
            <p:ph type="sldImg"/>
          </p:nvPr>
        </p:nvSpPr>
        <p:spPr>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charset="0"/>
              </a:rPr>
              <a:t>February 16, 2012</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581D0D2-50F7-0A41-91A5-96055DC01F3A}" type="slidenum">
              <a:rPr lang="en-US"/>
              <a:pPr>
                <a:defRPr/>
              </a:pPr>
              <a:t>10</a:t>
            </a:fld>
            <a:endParaRPr lang="en-US"/>
          </a:p>
        </p:txBody>
      </p:sp>
      <p:sp>
        <p:nvSpPr>
          <p:cNvPr id="4618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61827"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defRPr/>
            </a:pPr>
            <a:fld id="{30240BAC-35C5-684C-8794-DE2E99ACBD8C}" type="slidenum">
              <a:rPr lang="en-US" sz="1200">
                <a:latin typeface="Arial" charset="0"/>
              </a:rPr>
              <a:pPr eaLnBrk="1" hangingPunct="1">
                <a:defRPr/>
              </a:pPr>
              <a:t>15</a:t>
            </a:fld>
            <a:endParaRPr lang="en-US" sz="1200">
              <a:latin typeface="Arial" charset="0"/>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a:latin typeface="Arial" charset="0"/>
              </a:rPr>
              <a:t>August 20, 2014</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5CC41C4-5E31-5648-8928-64A057FD3A00}" type="slidenum">
              <a:rPr lang="en-US" sz="1200"/>
              <a:pPr/>
              <a:t>17</a:t>
            </a:fld>
            <a:endParaRPr lang="en-US" sz="1200"/>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March 25, 2014</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21C2FDC-2D14-AF47-81EE-7121B7635545}" type="slidenum">
              <a:rPr lang="en-US" smtClean="0"/>
              <a:pPr>
                <a:defRPr/>
              </a:pPr>
              <a:t>18</a:t>
            </a:fld>
            <a:endParaRPr lang="en-US"/>
          </a:p>
        </p:txBody>
      </p:sp>
    </p:spTree>
    <p:extLst>
      <p:ext uri="{BB962C8B-B14F-4D97-AF65-F5344CB8AC3E}">
        <p14:creationId xmlns:p14="http://schemas.microsoft.com/office/powerpoint/2010/main" val="1622872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noTextEdit="1"/>
          </p:cNvSpPr>
          <p:nvPr>
            <p:ph type="sldImg"/>
          </p:nvPr>
        </p:nvSpPr>
        <p:spPr>
          <a:ln/>
        </p:spPr>
      </p:sp>
      <p:sp>
        <p:nvSpPr>
          <p:cNvPr id="5632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PH">
                <a:ea typeface="ＭＳ Ｐゴシック" charset="0"/>
                <a:cs typeface="ＭＳ Ｐゴシック" charset="0"/>
              </a:rPr>
              <a:t>A record 18 million farmers in 28 countries planted 175.3 million hectares (million acres) in 2013, a sustained increase of 3% or 5 million hectares (million acres) over 2012. </a:t>
            </a:r>
          </a:p>
          <a:p>
            <a:r>
              <a:rPr lang="en-PH">
                <a:ea typeface="ＭＳ Ｐゴシック" charset="0"/>
                <a:cs typeface="ＭＳ Ｐゴシック" charset="0"/>
              </a:rPr>
              <a:t>Ind = 81.2, Dev = 94.1, total = 175.3</a:t>
            </a:r>
            <a:endParaRPr lang="en-GB">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1EE67EA-C9A0-3144-9D89-D15B357C314F}" type="slidenum">
              <a:rPr lang="en-US" sz="1200">
                <a:latin typeface="Calibri" charset="0"/>
              </a:rPr>
              <a:pPr eaLnBrk="1" hangingPunct="1"/>
              <a:t>20</a:t>
            </a:fld>
            <a:endParaRPr lang="en-US" sz="1200">
              <a:latin typeface="Calibri" charset="0"/>
            </a:endParaRPr>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5"/>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AA6EB2-5317-6A4E-8239-44FBB4A7C708}" type="slidenum">
              <a:rPr lang="en-US"/>
              <a:pPr>
                <a:defRPr/>
              </a:pPr>
              <a:t>‹#›</a:t>
            </a:fld>
            <a:endParaRPr lang="en-US"/>
          </a:p>
        </p:txBody>
      </p:sp>
    </p:spTree>
    <p:extLst>
      <p:ext uri="{BB962C8B-B14F-4D97-AF65-F5344CB8AC3E}">
        <p14:creationId xmlns:p14="http://schemas.microsoft.com/office/powerpoint/2010/main" val="714871379"/>
      </p:ext>
    </p:extLst>
  </p:cSld>
  <p:clrMapOvr>
    <a:masterClrMapping/>
  </p:clrMapOvr>
  <p:transition xmlns:p14="http://schemas.microsoft.com/office/powerpoint/2010/mai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5853EB-7F02-D54D-98B0-38242E61679E}" type="slidenum">
              <a:rPr lang="en-US"/>
              <a:pPr>
                <a:defRPr/>
              </a:pPr>
              <a:t>‹#›</a:t>
            </a:fld>
            <a:endParaRPr lang="en-US"/>
          </a:p>
        </p:txBody>
      </p:sp>
    </p:spTree>
    <p:extLst>
      <p:ext uri="{BB962C8B-B14F-4D97-AF65-F5344CB8AC3E}">
        <p14:creationId xmlns:p14="http://schemas.microsoft.com/office/powerpoint/2010/main" val="3449209491"/>
      </p:ext>
    </p:extLst>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7"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0C7DF1-D041-6843-A369-08231E2C56AD}" type="slidenum">
              <a:rPr lang="en-US"/>
              <a:pPr>
                <a:defRPr/>
              </a:pPr>
              <a:t>‹#›</a:t>
            </a:fld>
            <a:endParaRPr lang="en-US"/>
          </a:p>
        </p:txBody>
      </p:sp>
    </p:spTree>
    <p:extLst>
      <p:ext uri="{BB962C8B-B14F-4D97-AF65-F5344CB8AC3E}">
        <p14:creationId xmlns:p14="http://schemas.microsoft.com/office/powerpoint/2010/main" val="242325648"/>
      </p:ext>
    </p:extLst>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7CF8B4-1855-2447-BD25-D3C19E81404C}" type="slidenum">
              <a:rPr lang="en-US"/>
              <a:pPr>
                <a:defRPr/>
              </a:pPr>
              <a:t>‹#›</a:t>
            </a:fld>
            <a:endParaRPr lang="en-US"/>
          </a:p>
        </p:txBody>
      </p:sp>
    </p:spTree>
    <p:extLst>
      <p:ext uri="{BB962C8B-B14F-4D97-AF65-F5344CB8AC3E}">
        <p14:creationId xmlns:p14="http://schemas.microsoft.com/office/powerpoint/2010/main" val="2274101808"/>
      </p:ext>
    </p:extLst>
  </p:cSld>
  <p:clrMapOvr>
    <a:masterClrMapping/>
  </p:clrMapOvr>
  <p:transition xmlns:p14="http://schemas.microsoft.com/office/powerpoint/2010/mai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431E04-A1EE-A345-BC6B-47C865FBF0FE}" type="slidenum">
              <a:rPr lang="en-US"/>
              <a:pPr>
                <a:defRPr/>
              </a:pPr>
              <a:t>‹#›</a:t>
            </a:fld>
            <a:endParaRPr lang="en-US"/>
          </a:p>
        </p:txBody>
      </p:sp>
    </p:spTree>
    <p:extLst>
      <p:ext uri="{BB962C8B-B14F-4D97-AF65-F5344CB8AC3E}">
        <p14:creationId xmlns:p14="http://schemas.microsoft.com/office/powerpoint/2010/main" val="2895526792"/>
      </p:ext>
    </p:extLst>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25"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2388EC-E5C4-774C-AE8C-2297065BF084}" type="slidenum">
              <a:rPr lang="en-US"/>
              <a:pPr>
                <a:defRPr/>
              </a:pPr>
              <a:t>‹#›</a:t>
            </a:fld>
            <a:endParaRPr lang="en-US"/>
          </a:p>
        </p:txBody>
      </p:sp>
    </p:spTree>
    <p:extLst>
      <p:ext uri="{BB962C8B-B14F-4D97-AF65-F5344CB8AC3E}">
        <p14:creationId xmlns:p14="http://schemas.microsoft.com/office/powerpoint/2010/main" val="2154562918"/>
      </p:ext>
    </p:extLst>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1A29A42-6E09-E740-AB53-6BD507B082C1}" type="slidenum">
              <a:rPr lang="en-US"/>
              <a:pPr>
                <a:defRPr/>
              </a:pPr>
              <a:t>‹#›</a:t>
            </a:fld>
            <a:endParaRPr lang="en-US"/>
          </a:p>
        </p:txBody>
      </p:sp>
    </p:spTree>
    <p:extLst>
      <p:ext uri="{BB962C8B-B14F-4D97-AF65-F5344CB8AC3E}">
        <p14:creationId xmlns:p14="http://schemas.microsoft.com/office/powerpoint/2010/main" val="3358686391"/>
      </p:ext>
    </p:extLst>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61AF8AC-1CC1-2247-ADC8-A3A80407F367}" type="slidenum">
              <a:rPr lang="en-US"/>
              <a:pPr>
                <a:defRPr/>
              </a:pPr>
              <a:t>‹#›</a:t>
            </a:fld>
            <a:endParaRPr lang="en-US"/>
          </a:p>
        </p:txBody>
      </p:sp>
    </p:spTree>
    <p:extLst>
      <p:ext uri="{BB962C8B-B14F-4D97-AF65-F5344CB8AC3E}">
        <p14:creationId xmlns:p14="http://schemas.microsoft.com/office/powerpoint/2010/main" val="2670507007"/>
      </p:ext>
    </p:extLst>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A8DA85D-F52F-DB43-8AA3-ADD59283F316}" type="slidenum">
              <a:rPr lang="en-US"/>
              <a:pPr>
                <a:defRPr/>
              </a:pPr>
              <a:t>‹#›</a:t>
            </a:fld>
            <a:endParaRPr lang="en-US"/>
          </a:p>
        </p:txBody>
      </p:sp>
    </p:spTree>
    <p:extLst>
      <p:ext uri="{BB962C8B-B14F-4D97-AF65-F5344CB8AC3E}">
        <p14:creationId xmlns:p14="http://schemas.microsoft.com/office/powerpoint/2010/main" val="2870231015"/>
      </p:ext>
    </p:extLst>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B9074C-15CE-5445-BAA9-C5A621EE8E71}" type="slidenum">
              <a:rPr lang="en-US"/>
              <a:pPr>
                <a:defRPr/>
              </a:pPr>
              <a:t>‹#›</a:t>
            </a:fld>
            <a:endParaRPr lang="en-US"/>
          </a:p>
        </p:txBody>
      </p:sp>
    </p:spTree>
    <p:extLst>
      <p:ext uri="{BB962C8B-B14F-4D97-AF65-F5344CB8AC3E}">
        <p14:creationId xmlns:p14="http://schemas.microsoft.com/office/powerpoint/2010/main" val="1190302818"/>
      </p:ext>
    </p:extLst>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F1600D-974B-5144-ABF0-19EA4E61C2A5}" type="slidenum">
              <a:rPr lang="en-US"/>
              <a:pPr>
                <a:defRPr/>
              </a:pPr>
              <a:t>‹#›</a:t>
            </a:fld>
            <a:endParaRPr lang="en-US"/>
          </a:p>
        </p:txBody>
      </p:sp>
    </p:spTree>
    <p:extLst>
      <p:ext uri="{BB962C8B-B14F-4D97-AF65-F5344CB8AC3E}">
        <p14:creationId xmlns:p14="http://schemas.microsoft.com/office/powerpoint/2010/main" val="23937502"/>
      </p:ext>
    </p:extLst>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hlink">
                <a:gamma/>
                <a:shade val="46275"/>
                <a:invGamma/>
              </a:schemeClr>
            </a:gs>
            <a:gs pos="100000">
              <a:schemeClr val="hlink"/>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04A09BE9-83BB-BF4A-A2AC-57C4F209E6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p:fade/>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charset="0"/>
          <a:ea typeface="ＭＳ Ｐゴシック" charset="0"/>
        </a:defRPr>
      </a:lvl6pPr>
      <a:lvl7pPr marL="914400" algn="ctr" rtl="0" eaLnBrk="0" fontAlgn="base" hangingPunct="0">
        <a:spcBef>
          <a:spcPct val="0"/>
        </a:spcBef>
        <a:spcAft>
          <a:spcPct val="0"/>
        </a:spcAft>
        <a:defRPr sz="4400">
          <a:solidFill>
            <a:schemeClr val="tx2"/>
          </a:solidFill>
          <a:latin typeface="Times" charset="0"/>
          <a:ea typeface="ＭＳ Ｐゴシック" charset="0"/>
        </a:defRPr>
      </a:lvl7pPr>
      <a:lvl8pPr marL="1371600" algn="ctr" rtl="0" eaLnBrk="0" fontAlgn="base" hangingPunct="0">
        <a:spcBef>
          <a:spcPct val="0"/>
        </a:spcBef>
        <a:spcAft>
          <a:spcPct val="0"/>
        </a:spcAft>
        <a:defRPr sz="4400">
          <a:solidFill>
            <a:schemeClr val="tx2"/>
          </a:solidFill>
          <a:latin typeface="Times" charset="0"/>
          <a:ea typeface="ＭＳ Ｐゴシック" charset="0"/>
        </a:defRPr>
      </a:lvl8pPr>
      <a:lvl9pPr marL="1828800" algn="ctr"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3.jpe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image" Target="../media/image32.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 Id="rId3"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35.emf"/><Relationship Id="rId5" Type="http://schemas.openxmlformats.org/officeDocument/2006/relationships/image" Target="../media/image36.emf"/><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37.jpg"/><Relationship Id="rId5" Type="http://schemas.openxmlformats.org/officeDocument/2006/relationships/image" Target="../media/image38.jpeg"/><Relationship Id="rId6" Type="http://schemas.openxmlformats.org/officeDocument/2006/relationships/image" Target="../media/image39.jpeg"/><Relationship Id="rId7" Type="http://schemas.openxmlformats.org/officeDocument/2006/relationships/image" Target="../media/image40.jpg"/><Relationship Id="rId8" Type="http://schemas.openxmlformats.org/officeDocument/2006/relationships/image" Target="../media/image41.jpeg"/><Relationship Id="rId9" Type="http://schemas.openxmlformats.org/officeDocument/2006/relationships/image" Target="../media/image42.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4.jpeg"/><Relationship Id="rId1" Type="http://schemas.openxmlformats.org/officeDocument/2006/relationships/slideLayout" Target="../slideLayouts/slideLayout7.xml"/><Relationship Id="rId2"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50.jpeg"/><Relationship Id="rId6" Type="http://schemas.openxmlformats.org/officeDocument/2006/relationships/image" Target="../media/image3.jpeg"/><Relationship Id="rId7" Type="http://schemas.openxmlformats.org/officeDocument/2006/relationships/image" Target="../media/image51.jpeg"/><Relationship Id="rId8" Type="http://schemas.openxmlformats.org/officeDocument/2006/relationships/image" Target="../media/image52.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hyperlink" Target="http://www.amigaproject.eu/" TargetMode="External"/><Relationship Id="rId4" Type="http://schemas.openxmlformats.org/officeDocument/2006/relationships/image" Target="../media/image57.jpeg"/><Relationship Id="rId5"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image" Target="../media/image56.jpe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58.jpeg"/><Relationship Id="rId5" Type="http://schemas.openxmlformats.org/officeDocument/2006/relationships/image" Target="../media/image59.jpe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3.jpeg"/><Relationship Id="rId5" Type="http://schemas.openxmlformats.org/officeDocument/2006/relationships/image" Target="../media/image62.jpg"/><Relationship Id="rId6" Type="http://schemas.openxmlformats.org/officeDocument/2006/relationships/image" Target="../media/image63.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jpeg"/><Relationship Id="rId5" Type="http://schemas.openxmlformats.org/officeDocument/2006/relationships/image" Target="../media/image36.emf"/><Relationship Id="rId1" Type="http://schemas.openxmlformats.org/officeDocument/2006/relationships/slideLayout" Target="../slideLayouts/slideLayout7.xml"/><Relationship Id="rId2" Type="http://schemas.openxmlformats.org/officeDocument/2006/relationships/image" Target="../media/image25.emf"/></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64.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5" Type="http://schemas.openxmlformats.org/officeDocument/2006/relationships/image" Target="../media/image3.jpeg"/><Relationship Id="rId6" Type="http://schemas.openxmlformats.org/officeDocument/2006/relationships/hyperlink" Target="http://www.genengnews.com/news/bnitem_print.aspx?name=69131238" TargetMode="External"/><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png"/><Relationship Id="rId3"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33.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71.jpe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jpeg"/></Relationships>
</file>

<file path=ppt/slides/_rels/slide38.xml.rels><?xml version="1.0" encoding="UTF-8" standalone="yes"?>
<Relationships xmlns="http://schemas.openxmlformats.org/package/2006/relationships"><Relationship Id="rId3" Type="http://schemas.openxmlformats.org/officeDocument/2006/relationships/image" Target="../media/image72.jpg"/><Relationship Id="rId4" Type="http://schemas.openxmlformats.org/officeDocument/2006/relationships/image" Target="../media/image73.jpg"/><Relationship Id="rId5" Type="http://schemas.openxmlformats.org/officeDocument/2006/relationships/image" Target="../media/image74.png"/><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png"/><Relationship Id="rId3"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jpeg"/></Relationships>
</file>

<file path=ppt/slides/_rels/slide41.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78.png"/><Relationship Id="rId5" Type="http://schemas.openxmlformats.org/officeDocument/2006/relationships/image" Target="../media/image79.png"/><Relationship Id="rId6" Type="http://schemas.openxmlformats.org/officeDocument/2006/relationships/image" Target="../media/image80.png"/><Relationship Id="rId7" Type="http://schemas.openxmlformats.org/officeDocument/2006/relationships/image" Target="../media/image81.png"/><Relationship Id="rId8" Type="http://schemas.openxmlformats.org/officeDocument/2006/relationships/image" Target="../media/image82.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85.png"/><Relationship Id="rId7" Type="http://schemas.openxmlformats.org/officeDocument/2006/relationships/image" Target="../media/image86.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jpeg"/></Relationships>
</file>

<file path=ppt/slides/_rels/slide45.xml.rels><?xml version="1.0" encoding="UTF-8" standalone="yes"?>
<Relationships xmlns="http://schemas.openxmlformats.org/package/2006/relationships"><Relationship Id="rId3" Type="http://schemas.openxmlformats.org/officeDocument/2006/relationships/image" Target="../media/image88.tiff"/><Relationship Id="rId4" Type="http://schemas.openxmlformats.org/officeDocument/2006/relationships/image" Target="../media/image89.tiff"/><Relationship Id="rId5"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image" Target="../media/image87.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0.tiff"/><Relationship Id="rId3" Type="http://schemas.openxmlformats.org/officeDocument/2006/relationships/image" Target="../media/image3.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3.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7" Type="http://schemas.openxmlformats.org/officeDocument/2006/relationships/image" Target="../media/image11.png"/><Relationship Id="rId8" Type="http://schemas.openxmlformats.org/officeDocument/2006/relationships/image" Target="../media/image12.jpeg"/><Relationship Id="rId9" Type="http://schemas.openxmlformats.org/officeDocument/2006/relationships/image" Target="../media/image13.jpeg"/><Relationship Id="rId10"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1.tiff"/><Relationship Id="rId3" Type="http://schemas.openxmlformats.org/officeDocument/2006/relationships/image" Target="../media/image3.jpeg"/></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92.tiff"/><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52.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94.pn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95.jp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55.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image" Target="../media/image96.png"/></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98.jpe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6" Type="http://schemas.openxmlformats.org/officeDocument/2006/relationships/image" Target="../media/image18.jpeg"/><Relationship Id="rId7" Type="http://schemas.openxmlformats.org/officeDocument/2006/relationships/image" Target="../media/image19.jpeg"/><Relationship Id="rId8" Type="http://schemas.openxmlformats.org/officeDocument/2006/relationships/image" Target="../media/image20.jpeg"/><Relationship Id="rId9" Type="http://schemas.openxmlformats.org/officeDocument/2006/relationships/image" Target="../media/image21.jpeg"/><Relationship Id="rId10"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emf"/><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emf"/><Relationship Id="rId5" Type="http://schemas.openxmlformats.org/officeDocument/2006/relationships/image" Target="../media/image27.wmf"/><Relationship Id="rId1" Type="http://schemas.openxmlformats.org/officeDocument/2006/relationships/slideLayout" Target="../slideLayouts/slideLayout7.xml"/><Relationship Id="rId2"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alphaModFix amt="34000"/>
          </a:blip>
          <a:stretch>
            <a:fillRect/>
          </a:stretch>
        </p:blipFill>
        <p:spPr>
          <a:xfrm>
            <a:off x="0" y="0"/>
            <a:ext cx="10287000" cy="6842912"/>
          </a:xfrm>
          <a:prstGeom prst="rect">
            <a:avLst/>
          </a:prstGeom>
        </p:spPr>
      </p:pic>
      <p:sp>
        <p:nvSpPr>
          <p:cNvPr id="3" name="WordArt 12"/>
          <p:cNvSpPr>
            <a:spLocks noChangeArrowheads="1" noChangeShapeType="1" noTextEdit="1"/>
          </p:cNvSpPr>
          <p:nvPr/>
        </p:nvSpPr>
        <p:spPr bwMode="auto">
          <a:xfrm>
            <a:off x="396680" y="77032"/>
            <a:ext cx="9640004" cy="1985962"/>
          </a:xfrm>
          <a:prstGeom prst="rect">
            <a:avLst/>
          </a:prstGeom>
          <a:effectLst>
            <a:glow rad="139700">
              <a:schemeClr val="accent4">
                <a:satMod val="175000"/>
                <a:alpha val="40000"/>
              </a:schemeClr>
            </a:glow>
            <a:innerShdw blurRad="63500" dist="50800" dir="13500000">
              <a:prstClr val="black">
                <a:alpha val="50000"/>
              </a:prstClr>
            </a:innerShdw>
          </a:effectLst>
        </p:spPr>
        <p:txBody>
          <a:bodyPr wrap="none" fromWordArt="1">
            <a:prstTxWarp prst="textDoubleWave1">
              <a:avLst>
                <a:gd name="adj1" fmla="val 6500"/>
                <a:gd name="adj2" fmla="val 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a:cs typeface="Arial Black"/>
              </a:rPr>
              <a:t>ANGST in </a:t>
            </a:r>
            <a:r>
              <a:rPr lang="en-US" sz="6600" b="1" spc="50" dirty="0" smtClean="0">
                <a:ln w="11430"/>
                <a:solidFill>
                  <a:srgbClr val="0909F6"/>
                </a:solidFill>
                <a:effectLst>
                  <a:outerShdw blurRad="76200" dist="50800" dir="5400000" algn="tl" rotWithShape="0">
                    <a:srgbClr val="000000">
                      <a:alpha val="65000"/>
                    </a:srgbClr>
                  </a:outerShdw>
                </a:effectLst>
                <a:latin typeface="Arial Black"/>
                <a:cs typeface="Arial Black"/>
              </a:rPr>
              <a:t>the</a:t>
            </a:r>
            <a:r>
              <a:rPr lang="en-US" sz="6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a:cs typeface="Arial Black"/>
              </a:rPr>
              <a:t> GROCERY AISLE </a:t>
            </a:r>
          </a:p>
          <a:p>
            <a:pPr algn="ct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a:cs typeface="Arial Black"/>
              </a:rPr>
              <a:t>The Debate over Genetically Modified Foods </a:t>
            </a:r>
          </a:p>
          <a:p>
            <a:pPr algn="ctr"/>
            <a:endParaRPr lang="en-US" sz="4000" b="1"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a:ea typeface="Impact"/>
              <a:cs typeface="Arial Black"/>
            </a:endParaRPr>
          </a:p>
        </p:txBody>
      </p:sp>
      <p:sp>
        <p:nvSpPr>
          <p:cNvPr id="4" name="Text Box 5"/>
          <p:cNvSpPr txBox="1">
            <a:spLocks noChangeArrowheads="1"/>
          </p:cNvSpPr>
          <p:nvPr/>
        </p:nvSpPr>
        <p:spPr bwMode="auto">
          <a:xfrm>
            <a:off x="4565554" y="5333142"/>
            <a:ext cx="559253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i="1" dirty="0">
                <a:solidFill>
                  <a:srgbClr val="0909F6"/>
                </a:solidFill>
                <a:effectLst>
                  <a:outerShdw blurRad="38100" dist="38100" dir="2700000" algn="tl">
                    <a:srgbClr val="000000"/>
                  </a:outerShdw>
                </a:effectLst>
                <a:latin typeface="Chalkboard"/>
                <a:cs typeface="Chalkboard"/>
              </a:rPr>
              <a:t>Peggy G. Lemaux</a:t>
            </a:r>
          </a:p>
          <a:p>
            <a:pPr>
              <a:defRPr/>
            </a:pPr>
            <a:r>
              <a:rPr lang="en-US" sz="2000" b="1" i="1" dirty="0">
                <a:solidFill>
                  <a:srgbClr val="0909F6"/>
                </a:solidFill>
                <a:effectLst>
                  <a:outerShdw blurRad="38100" dist="38100" dir="2700000" algn="tl">
                    <a:srgbClr val="000000"/>
                  </a:outerShdw>
                </a:effectLst>
                <a:latin typeface="Chalkboard"/>
                <a:cs typeface="Chalkboard"/>
              </a:rPr>
              <a:t>University of California, Berkeley</a:t>
            </a:r>
          </a:p>
          <a:p>
            <a:pPr>
              <a:defRPr/>
            </a:pPr>
            <a:r>
              <a:rPr lang="en-US" sz="2000" b="1" i="1" dirty="0">
                <a:solidFill>
                  <a:srgbClr val="0909F6"/>
                </a:solidFill>
                <a:effectLst>
                  <a:outerShdw blurRad="38100" dist="38100" dir="2700000" algn="tl">
                    <a:srgbClr val="000000"/>
                  </a:outerShdw>
                </a:effectLst>
                <a:latin typeface="Chalkboard"/>
                <a:cs typeface="Chalkboard"/>
              </a:rPr>
              <a:t>http</a:t>
            </a:r>
            <a:r>
              <a:rPr lang="en-US" sz="2000" b="1" i="1">
                <a:solidFill>
                  <a:srgbClr val="0909F6"/>
                </a:solidFill>
                <a:effectLst>
                  <a:outerShdw blurRad="38100" dist="38100" dir="2700000" algn="tl">
                    <a:srgbClr val="000000"/>
                  </a:outerShdw>
                </a:effectLst>
                <a:latin typeface="Chalkboard"/>
                <a:cs typeface="Chalkboard"/>
              </a:rPr>
              <a:t>:</a:t>
            </a:r>
            <a:r>
              <a:rPr lang="en-US" sz="2000" b="1" i="1" smtClean="0">
                <a:solidFill>
                  <a:srgbClr val="0909F6"/>
                </a:solidFill>
                <a:effectLst>
                  <a:outerShdw blurRad="38100" dist="38100" dir="2700000" algn="tl">
                    <a:srgbClr val="000000"/>
                  </a:outerShdw>
                </a:effectLst>
                <a:latin typeface="Chalkboard"/>
                <a:cs typeface="Chalkboard"/>
              </a:rPr>
              <a:t>//ucbiotech.org</a:t>
            </a:r>
            <a:endParaRPr lang="en-US" sz="2000" b="1" i="1" dirty="0">
              <a:solidFill>
                <a:srgbClr val="0909F6"/>
              </a:solidFill>
              <a:effectLst>
                <a:outerShdw blurRad="38100" dist="38100" dir="2700000" algn="tl">
                  <a:srgbClr val="000000"/>
                </a:outerShdw>
              </a:effectLst>
              <a:latin typeface="Chalkboard"/>
              <a:cs typeface="Chalkboard"/>
            </a:endParaRPr>
          </a:p>
          <a:p>
            <a:pPr>
              <a:defRPr/>
            </a:pPr>
            <a:r>
              <a:rPr lang="en-US" sz="2000" b="1" i="1" dirty="0">
                <a:solidFill>
                  <a:srgbClr val="0909F6"/>
                </a:solidFill>
                <a:effectLst>
                  <a:outerShdw blurRad="38100" dist="38100" dir="2700000" algn="tl">
                    <a:srgbClr val="000000"/>
                  </a:outerShdw>
                </a:effectLst>
                <a:latin typeface="Chalkboard"/>
                <a:cs typeface="Chalkboard"/>
              </a:rPr>
              <a:t>http://</a:t>
            </a:r>
            <a:r>
              <a:rPr lang="en-US" sz="2000" b="1" i="1" dirty="0" err="1">
                <a:solidFill>
                  <a:srgbClr val="0909F6"/>
                </a:solidFill>
                <a:effectLst>
                  <a:outerShdw blurRad="38100" dist="38100" dir="2700000" algn="tl">
                    <a:srgbClr val="000000"/>
                  </a:outerShdw>
                </a:effectLst>
                <a:latin typeface="Chalkboard"/>
                <a:cs typeface="Chalkboard"/>
              </a:rPr>
              <a:t>pmb.berkeley.edu</a:t>
            </a:r>
            <a:r>
              <a:rPr lang="en-US" sz="2000" b="1" i="1" dirty="0">
                <a:solidFill>
                  <a:srgbClr val="0909F6"/>
                </a:solidFill>
                <a:effectLst>
                  <a:outerShdw blurRad="38100" dist="38100" dir="2700000" algn="tl">
                    <a:srgbClr val="000000"/>
                  </a:outerShdw>
                </a:effectLst>
                <a:latin typeface="Chalkboard"/>
                <a:cs typeface="Chalkboard"/>
              </a:rPr>
              <a:t>/profile/plemaux#a1</a:t>
            </a:r>
          </a:p>
        </p:txBody>
      </p:sp>
    </p:spTree>
    <p:extLst>
      <p:ext uri="{BB962C8B-B14F-4D97-AF65-F5344CB8AC3E}">
        <p14:creationId xmlns:p14="http://schemas.microsoft.com/office/powerpoint/2010/main" val="63013177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193" y="104775"/>
            <a:ext cx="7939088" cy="6630988"/>
          </a:xfrm>
          <a:prstGeom prst="rect">
            <a:avLst/>
          </a:prstGeom>
          <a:solidFill>
            <a:srgbClr val="E5EAED"/>
          </a:solidFill>
          <a:ln>
            <a:noFill/>
          </a:ln>
          <a:extLst/>
        </p:spPr>
      </p:pic>
      <p:pic>
        <p:nvPicPr>
          <p:cNvPr id="317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1875" y="6073775"/>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4788" name="Text Box 4"/>
          <p:cNvSpPr txBox="1">
            <a:spLocks noChangeArrowheads="1"/>
          </p:cNvSpPr>
          <p:nvPr/>
        </p:nvSpPr>
        <p:spPr bwMode="auto">
          <a:xfrm>
            <a:off x="4400644" y="5146396"/>
            <a:ext cx="3776662" cy="461665"/>
          </a:xfrm>
          <a:prstGeom prst="rect">
            <a:avLst/>
          </a:prstGeom>
          <a:solidFill>
            <a:srgbClr val="FFFFFF"/>
          </a:solidFill>
          <a:ln w="12700" cmpd="sng">
            <a:solidFill>
              <a:srgbClr val="000090"/>
            </a:solidFill>
            <a:miter lim="800000"/>
            <a:headEnd/>
            <a:tailEnd/>
          </a:ln>
          <a:effectLst/>
          <a:extLst/>
        </p:spPr>
        <p:txBody>
          <a:bodyPr>
            <a:spAutoFit/>
          </a:bodyPr>
          <a:lstStyle/>
          <a:p>
            <a:pPr algn="ctr">
              <a:spcBef>
                <a:spcPct val="50000"/>
              </a:spcBef>
              <a:defRPr/>
            </a:pPr>
            <a:r>
              <a:rPr lang="en-US" b="1" dirty="0">
                <a:solidFill>
                  <a:srgbClr val="000090"/>
                </a:solidFill>
                <a:latin typeface="Chalkboard"/>
                <a:cs typeface="Chalkboard"/>
              </a:rPr>
              <a:t>Yield </a:t>
            </a:r>
            <a:r>
              <a:rPr lang="en-US" b="1" dirty="0" smtClean="0">
                <a:solidFill>
                  <a:srgbClr val="000090"/>
                </a:solidFill>
                <a:latin typeface="Chalkboard"/>
                <a:cs typeface="Chalkboard"/>
              </a:rPr>
              <a:t>increase </a:t>
            </a:r>
            <a:r>
              <a:rPr lang="en-US" b="1" dirty="0">
                <a:solidFill>
                  <a:srgbClr val="000090"/>
                </a:solidFill>
                <a:latin typeface="Chalkboard"/>
                <a:cs typeface="Chalkboard"/>
              </a:rPr>
              <a:t>by y</a:t>
            </a:r>
            <a:r>
              <a:rPr lang="en-US" b="1" dirty="0" smtClean="0">
                <a:solidFill>
                  <a:srgbClr val="000090"/>
                </a:solidFill>
                <a:latin typeface="Chalkboard"/>
                <a:cs typeface="Chalkboard"/>
              </a:rPr>
              <a:t>ear</a:t>
            </a:r>
            <a:endParaRPr lang="en-US" b="1" dirty="0">
              <a:solidFill>
                <a:srgbClr val="000090"/>
              </a:solidFill>
              <a:latin typeface="Chalkboard"/>
              <a:cs typeface="Chalkboard"/>
            </a:endParaRPr>
          </a:p>
        </p:txBody>
      </p:sp>
      <p:sp>
        <p:nvSpPr>
          <p:cNvPr id="374789" name="Line 5"/>
          <p:cNvSpPr>
            <a:spLocks noChangeShapeType="1"/>
          </p:cNvSpPr>
          <p:nvPr/>
        </p:nvSpPr>
        <p:spPr bwMode="auto">
          <a:xfrm>
            <a:off x="5143500" y="2844800"/>
            <a:ext cx="0" cy="584200"/>
          </a:xfrm>
          <a:prstGeom prst="line">
            <a:avLst/>
          </a:prstGeom>
          <a:noFill/>
          <a:ln w="57150">
            <a:solidFill>
              <a:srgbClr val="00009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74790" name="Line 6"/>
          <p:cNvSpPr>
            <a:spLocks noChangeShapeType="1"/>
          </p:cNvSpPr>
          <p:nvPr/>
        </p:nvSpPr>
        <p:spPr bwMode="auto">
          <a:xfrm flipH="1">
            <a:off x="7548563" y="58738"/>
            <a:ext cx="14287" cy="627062"/>
          </a:xfrm>
          <a:prstGeom prst="line">
            <a:avLst/>
          </a:prstGeom>
          <a:noFill/>
          <a:ln w="57150">
            <a:solidFill>
              <a:srgbClr val="00009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pic>
        <p:nvPicPr>
          <p:cNvPr id="31750"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11400" y="1565275"/>
            <a:ext cx="1171575" cy="1036638"/>
          </a:xfrm>
          <a:prstGeom prst="rect">
            <a:avLst/>
          </a:prstGeom>
          <a:noFill/>
          <a:ln w="63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1751"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78225" y="1874838"/>
            <a:ext cx="1328738" cy="989012"/>
          </a:xfrm>
          <a:prstGeom prst="rect">
            <a:avLst/>
          </a:prstGeom>
          <a:noFill/>
          <a:ln w="6350">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31752"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06975" y="1519238"/>
            <a:ext cx="1343025" cy="890587"/>
          </a:xfrm>
          <a:prstGeom prst="rect">
            <a:avLst/>
          </a:prstGeom>
          <a:noFill/>
          <a:ln w="6350">
            <a:solidFill>
              <a:srgbClr val="008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4"/>
          <p:cNvSpPr txBox="1">
            <a:spLocks noChangeArrowheads="1"/>
          </p:cNvSpPr>
          <p:nvPr/>
        </p:nvSpPr>
        <p:spPr bwMode="auto">
          <a:xfrm>
            <a:off x="2698420" y="94570"/>
            <a:ext cx="5149407" cy="553998"/>
          </a:xfrm>
          <a:prstGeom prst="rect">
            <a:avLst/>
          </a:prstGeom>
          <a:solidFill>
            <a:srgbClr val="FEFCFC"/>
          </a:solidFill>
          <a:ln w="12700" cmpd="sng">
            <a:solidFill>
              <a:srgbClr val="000090"/>
            </a:solidFill>
          </a:ln>
          <a:effectLst/>
          <a:extLst/>
        </p:spPr>
        <p:txBody>
          <a:bodyPr wrap="none">
            <a:spAutoFit/>
          </a:bodyPr>
          <a:lstStyle/>
          <a:p>
            <a:pPr algn="ctr" eaLnBrk="1" hangingPunct="1">
              <a:defRPr/>
            </a:pPr>
            <a:r>
              <a:rPr lang="en-US" sz="3000" b="1" dirty="0">
                <a:solidFill>
                  <a:srgbClr val="000090"/>
                </a:solidFill>
                <a:latin typeface="Chalkboard"/>
                <a:cs typeface="Chalkboard"/>
              </a:rPr>
              <a:t>N</a:t>
            </a:r>
            <a:r>
              <a:rPr lang="en-US" sz="3000" b="1" dirty="0" smtClean="0">
                <a:solidFill>
                  <a:srgbClr val="000090"/>
                </a:solidFill>
                <a:latin typeface="Chalkboard"/>
                <a:cs typeface="Chalkboard"/>
              </a:rPr>
              <a:t>ew </a:t>
            </a:r>
            <a:r>
              <a:rPr lang="en-US" sz="3000" b="1" dirty="0">
                <a:solidFill>
                  <a:srgbClr val="000090"/>
                </a:solidFill>
                <a:latin typeface="Chalkboard"/>
                <a:cs typeface="Chalkboard"/>
              </a:rPr>
              <a:t>ways to do breeding…</a:t>
            </a:r>
          </a:p>
        </p:txBody>
      </p:sp>
      <p:grpSp>
        <p:nvGrpSpPr>
          <p:cNvPr id="8" name="Group 7"/>
          <p:cNvGrpSpPr/>
          <p:nvPr/>
        </p:nvGrpSpPr>
        <p:grpSpPr>
          <a:xfrm>
            <a:off x="786655" y="713107"/>
            <a:ext cx="9373985" cy="5903788"/>
            <a:chOff x="651544" y="624012"/>
            <a:chExt cx="9373985" cy="5903788"/>
          </a:xfrm>
        </p:grpSpPr>
        <p:grpSp>
          <p:nvGrpSpPr>
            <p:cNvPr id="4" name="Group 3"/>
            <p:cNvGrpSpPr>
              <a:grpSpLocks/>
            </p:cNvGrpSpPr>
            <p:nvPr/>
          </p:nvGrpSpPr>
          <p:grpSpPr bwMode="auto">
            <a:xfrm>
              <a:off x="651544" y="624012"/>
              <a:ext cx="8914301" cy="5682022"/>
              <a:chOff x="671718" y="638459"/>
              <a:chExt cx="8909249" cy="5681712"/>
            </a:xfrm>
          </p:grpSpPr>
          <p:sp>
            <p:nvSpPr>
              <p:cNvPr id="1036292" name="Text Box 4"/>
              <p:cNvSpPr txBox="1">
                <a:spLocks noChangeArrowheads="1"/>
              </p:cNvSpPr>
              <p:nvPr/>
            </p:nvSpPr>
            <p:spPr bwMode="auto">
              <a:xfrm>
                <a:off x="992790" y="638459"/>
                <a:ext cx="8588177" cy="954055"/>
              </a:xfrm>
              <a:prstGeom prst="rect">
                <a:avLst/>
              </a:prstGeom>
              <a:solidFill>
                <a:srgbClr val="FEFCFC"/>
              </a:solidFill>
              <a:ln w="12700" cmpd="sng">
                <a:solidFill>
                  <a:srgbClr val="00009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1" hangingPunct="1">
                  <a:defRPr/>
                </a:pPr>
                <a:r>
                  <a:rPr lang="en-US" sz="2800" b="1" dirty="0" smtClean="0">
                    <a:solidFill>
                      <a:srgbClr val="000090"/>
                    </a:solidFill>
                    <a:latin typeface="Chalkboard"/>
                    <a:cs typeface="Chalkboard"/>
                  </a:rPr>
                  <a:t>Uses table </a:t>
                </a:r>
                <a:r>
                  <a:rPr lang="en-US" sz="2800" b="1" dirty="0">
                    <a:solidFill>
                      <a:srgbClr val="000090"/>
                    </a:solidFill>
                    <a:latin typeface="Chalkboard"/>
                    <a:cs typeface="Chalkboard"/>
                  </a:rPr>
                  <a:t>of contents </a:t>
                </a:r>
                <a:r>
                  <a:rPr lang="en-US" sz="2800" b="1" dirty="0" smtClean="0">
                    <a:solidFill>
                      <a:srgbClr val="000090"/>
                    </a:solidFill>
                    <a:latin typeface="Chalkboard"/>
                    <a:cs typeface="Chalkboard"/>
                  </a:rPr>
                  <a:t>of genes (genomics) for </a:t>
                </a:r>
              </a:p>
              <a:p>
                <a:pPr algn="ctr" eaLnBrk="1" hangingPunct="1">
                  <a:defRPr/>
                </a:pPr>
                <a:r>
                  <a:rPr lang="en-US" sz="2800" b="1" u="sng" dirty="0" smtClean="0">
                    <a:solidFill>
                      <a:srgbClr val="000090"/>
                    </a:solidFill>
                    <a:latin typeface="Chalkboard"/>
                    <a:cs typeface="Chalkboard"/>
                  </a:rPr>
                  <a:t>marker </a:t>
                </a:r>
                <a:r>
                  <a:rPr lang="en-US" sz="2800" b="1" u="sng" dirty="0">
                    <a:solidFill>
                      <a:srgbClr val="000090"/>
                    </a:solidFill>
                    <a:latin typeface="Chalkboard"/>
                    <a:cs typeface="Chalkboard"/>
                  </a:rPr>
                  <a:t>assisted selection</a:t>
                </a:r>
              </a:p>
            </p:txBody>
          </p:sp>
          <p:grpSp>
            <p:nvGrpSpPr>
              <p:cNvPr id="37893" name="Group 2"/>
              <p:cNvGrpSpPr>
                <a:grpSpLocks/>
              </p:cNvGrpSpPr>
              <p:nvPr/>
            </p:nvGrpSpPr>
            <p:grpSpPr bwMode="auto">
              <a:xfrm>
                <a:off x="671718" y="1618495"/>
                <a:ext cx="8630325" cy="4701676"/>
                <a:chOff x="671718" y="1618495"/>
                <a:chExt cx="8630325" cy="4701676"/>
              </a:xfrm>
            </p:grpSpPr>
            <p:sp>
              <p:nvSpPr>
                <p:cNvPr id="1036290" name="Text Box 2"/>
                <p:cNvSpPr txBox="1">
                  <a:spLocks noChangeArrowheads="1"/>
                </p:cNvSpPr>
                <p:nvPr/>
              </p:nvSpPr>
              <p:spPr bwMode="auto">
                <a:xfrm>
                  <a:off x="6582891" y="5618533"/>
                  <a:ext cx="2719152" cy="701638"/>
                </a:xfrm>
                <a:prstGeom prst="rect">
                  <a:avLst/>
                </a:prstGeom>
                <a:noFill/>
                <a:ln w="9525" cmpd="sng">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sz="2000" b="1" dirty="0">
                      <a:solidFill>
                        <a:srgbClr val="000090"/>
                      </a:solidFill>
                      <a:latin typeface="Chalkboard"/>
                      <a:cs typeface="Chalkboard"/>
                    </a:rPr>
                    <a:t>1700 books</a:t>
                  </a:r>
                </a:p>
                <a:p>
                  <a:pPr algn="ctr" eaLnBrk="1" hangingPunct="1">
                    <a:defRPr/>
                  </a:pPr>
                  <a:r>
                    <a:rPr lang="en-US" sz="2000" b="1" dirty="0">
                      <a:solidFill>
                        <a:srgbClr val="000090"/>
                      </a:solidFill>
                      <a:latin typeface="Chalkboard"/>
                      <a:cs typeface="Chalkboard"/>
                    </a:rPr>
                    <a:t>(or 1.7 million pages)</a:t>
                  </a:r>
                </a:p>
              </p:txBody>
            </p:sp>
            <p:sp>
              <p:nvSpPr>
                <p:cNvPr id="1036291" name="Text Box 3"/>
                <p:cNvSpPr txBox="1">
                  <a:spLocks noChangeArrowheads="1"/>
                </p:cNvSpPr>
                <p:nvPr/>
              </p:nvSpPr>
              <p:spPr bwMode="auto">
                <a:xfrm>
                  <a:off x="671718" y="1812368"/>
                  <a:ext cx="3588497" cy="461640"/>
                </a:xfrm>
                <a:prstGeom prst="rect">
                  <a:avLst/>
                </a:prstGeom>
                <a:solidFill>
                  <a:srgbClr val="FEFCFC"/>
                </a:solidFill>
                <a:ln w="9525" cmpd="sng">
                  <a:solidFill>
                    <a:srgbClr val="00009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dirty="0">
                      <a:solidFill>
                        <a:srgbClr val="000090"/>
                      </a:solidFill>
                      <a:latin typeface="Chalkboard"/>
                      <a:cs typeface="Chalkboard"/>
                    </a:rPr>
                    <a:t>...CTGACCTAATGCCGTA...</a:t>
                  </a:r>
                </a:p>
              </p:txBody>
            </p:sp>
            <p:sp>
              <p:nvSpPr>
                <p:cNvPr id="1036296" name="Line 8"/>
                <p:cNvSpPr>
                  <a:spLocks noChangeShapeType="1"/>
                </p:cNvSpPr>
                <p:nvPr/>
              </p:nvSpPr>
              <p:spPr bwMode="auto">
                <a:xfrm>
                  <a:off x="2458034" y="2258432"/>
                  <a:ext cx="0" cy="512735"/>
                </a:xfrm>
                <a:prstGeom prst="line">
                  <a:avLst/>
                </a:prstGeom>
                <a:noFill/>
                <a:ln w="9525" cmpd="sng">
                  <a:solidFill>
                    <a:srgbClr val="5A3A0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90"/>
                    </a:solidFill>
                    <a:latin typeface="Chalkboard"/>
                    <a:cs typeface="Chalkboard"/>
                  </a:endParaRPr>
                </a:p>
              </p:txBody>
            </p:sp>
            <p:pic>
              <p:nvPicPr>
                <p:cNvPr id="37898" name="Picture 9" descr="Genome analogy_3_TO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563" y="2514141"/>
                  <a:ext cx="3536950" cy="2832100"/>
                </a:xfrm>
                <a:prstGeom prst="rect">
                  <a:avLst/>
                </a:prstGeom>
                <a:noFill/>
                <a:ln w="9525" cmpd="sng">
                  <a:noFill/>
                  <a:miter lim="800000"/>
                  <a:headEnd/>
                  <a:tailEnd/>
                </a:ln>
                <a:extLst>
                  <a:ext uri="{909E8E84-426E-40dd-AFC4-6F175D3DCCD1}">
                    <a14:hiddenFill xmlns:a14="http://schemas.microsoft.com/office/drawing/2010/main">
                      <a:solidFill>
                        <a:srgbClr val="FFFFFF"/>
                      </a:solidFill>
                    </a14:hiddenFill>
                  </a:ext>
                </a:extLst>
              </p:spPr>
            </p:pic>
            <p:grpSp>
              <p:nvGrpSpPr>
                <p:cNvPr id="37899" name="Group 1"/>
                <p:cNvGrpSpPr>
                  <a:grpSpLocks/>
                </p:cNvGrpSpPr>
                <p:nvPr/>
              </p:nvGrpSpPr>
              <p:grpSpPr bwMode="auto">
                <a:xfrm>
                  <a:off x="4094605" y="1618495"/>
                  <a:ext cx="4004820" cy="3860800"/>
                  <a:chOff x="4094605" y="1387567"/>
                  <a:chExt cx="4004820" cy="3860800"/>
                </a:xfrm>
              </p:grpSpPr>
              <p:pic>
                <p:nvPicPr>
                  <p:cNvPr id="37900" name="Picture 10" descr="Genome analogy_1_st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0775" y="1387567"/>
                    <a:ext cx="628650" cy="3860800"/>
                  </a:xfrm>
                  <a:prstGeom prst="rect">
                    <a:avLst/>
                  </a:prstGeom>
                  <a:noFill/>
                  <a:ln w="9525" cmpd="sng">
                    <a:solidFill>
                      <a:srgbClr val="5A3A05"/>
                    </a:solidFill>
                    <a:miter lim="800000"/>
                    <a:headEnd/>
                    <a:tailEnd/>
                  </a:ln>
                  <a:extLst>
                    <a:ext uri="{909E8E84-426E-40dd-AFC4-6F175D3DCCD1}">
                      <a14:hiddenFill xmlns:a14="http://schemas.microsoft.com/office/drawing/2010/main">
                        <a:solidFill>
                          <a:srgbClr val="FFFFFF"/>
                        </a:solidFill>
                      </a14:hiddenFill>
                    </a:ext>
                  </a:extLst>
                </p:spPr>
              </p:pic>
              <p:sp>
                <p:nvSpPr>
                  <p:cNvPr id="1036299" name="Line 11"/>
                  <p:cNvSpPr>
                    <a:spLocks noChangeShapeType="1"/>
                  </p:cNvSpPr>
                  <p:nvPr/>
                </p:nvSpPr>
                <p:spPr bwMode="auto">
                  <a:xfrm flipV="1">
                    <a:off x="4094605" y="1652875"/>
                    <a:ext cx="3219170" cy="1220722"/>
                  </a:xfrm>
                  <a:prstGeom prst="line">
                    <a:avLst/>
                  </a:prstGeom>
                  <a:noFill/>
                  <a:ln w="9525" cmpd="sng">
                    <a:solidFill>
                      <a:srgbClr val="00009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90"/>
                      </a:solidFill>
                      <a:latin typeface="Chalkboard"/>
                      <a:cs typeface="Chalkboard"/>
                    </a:endParaRPr>
                  </a:p>
                </p:txBody>
              </p:sp>
              <p:sp>
                <p:nvSpPr>
                  <p:cNvPr id="1036300" name="Line 12"/>
                  <p:cNvSpPr>
                    <a:spLocks noChangeShapeType="1"/>
                  </p:cNvSpPr>
                  <p:nvPr/>
                </p:nvSpPr>
                <p:spPr bwMode="auto">
                  <a:xfrm flipV="1">
                    <a:off x="4094605" y="1975119"/>
                    <a:ext cx="3219170" cy="1058807"/>
                  </a:xfrm>
                  <a:prstGeom prst="line">
                    <a:avLst/>
                  </a:prstGeom>
                  <a:noFill/>
                  <a:ln w="9525" cmpd="sng">
                    <a:solidFill>
                      <a:srgbClr val="00009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90"/>
                      </a:solidFill>
                      <a:latin typeface="Chalkboard"/>
                      <a:cs typeface="Chalkboard"/>
                    </a:endParaRPr>
                  </a:p>
                </p:txBody>
              </p:sp>
              <p:sp>
                <p:nvSpPr>
                  <p:cNvPr id="1036301" name="Line 13"/>
                  <p:cNvSpPr>
                    <a:spLocks noChangeShapeType="1"/>
                  </p:cNvSpPr>
                  <p:nvPr/>
                </p:nvSpPr>
                <p:spPr bwMode="auto">
                  <a:xfrm flipV="1">
                    <a:off x="4104129" y="2308477"/>
                    <a:ext cx="3209646" cy="896890"/>
                  </a:xfrm>
                  <a:prstGeom prst="line">
                    <a:avLst/>
                  </a:prstGeom>
                  <a:noFill/>
                  <a:ln w="9525" cmpd="sng">
                    <a:solidFill>
                      <a:srgbClr val="00009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90"/>
                      </a:solidFill>
                      <a:latin typeface="Chalkboard"/>
                      <a:cs typeface="Chalkboard"/>
                    </a:endParaRPr>
                  </a:p>
                </p:txBody>
              </p:sp>
              <p:sp>
                <p:nvSpPr>
                  <p:cNvPr id="1036302" name="Line 14"/>
                  <p:cNvSpPr>
                    <a:spLocks noChangeShapeType="1"/>
                  </p:cNvSpPr>
                  <p:nvPr/>
                </p:nvSpPr>
                <p:spPr bwMode="auto">
                  <a:xfrm flipV="1">
                    <a:off x="4094605" y="2691044"/>
                    <a:ext cx="3219170" cy="714337"/>
                  </a:xfrm>
                  <a:prstGeom prst="line">
                    <a:avLst/>
                  </a:prstGeom>
                  <a:noFill/>
                  <a:ln w="9525" cmpd="sng">
                    <a:solidFill>
                      <a:srgbClr val="00009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90"/>
                      </a:solidFill>
                      <a:latin typeface="Chalkboard"/>
                      <a:cs typeface="Chalkboard"/>
                    </a:endParaRPr>
                  </a:p>
                </p:txBody>
              </p:sp>
              <p:sp>
                <p:nvSpPr>
                  <p:cNvPr id="1036303" name="Line 15"/>
                  <p:cNvSpPr>
                    <a:spLocks noChangeShapeType="1"/>
                  </p:cNvSpPr>
                  <p:nvPr/>
                </p:nvSpPr>
                <p:spPr bwMode="auto">
                  <a:xfrm flipV="1">
                    <a:off x="4104129" y="3094248"/>
                    <a:ext cx="3209646" cy="504798"/>
                  </a:xfrm>
                  <a:prstGeom prst="line">
                    <a:avLst/>
                  </a:prstGeom>
                  <a:noFill/>
                  <a:ln w="9525" cmpd="sng">
                    <a:solidFill>
                      <a:srgbClr val="00009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90"/>
                      </a:solidFill>
                      <a:latin typeface="Chalkboard"/>
                      <a:cs typeface="Chalkboard"/>
                    </a:endParaRPr>
                  </a:p>
                </p:txBody>
              </p:sp>
              <p:sp>
                <p:nvSpPr>
                  <p:cNvPr id="1036304" name="Line 16"/>
                  <p:cNvSpPr>
                    <a:spLocks noChangeShapeType="1"/>
                  </p:cNvSpPr>
                  <p:nvPr/>
                </p:nvSpPr>
                <p:spPr bwMode="auto">
                  <a:xfrm flipV="1">
                    <a:off x="4094605" y="3527611"/>
                    <a:ext cx="3219170" cy="242875"/>
                  </a:xfrm>
                  <a:prstGeom prst="line">
                    <a:avLst/>
                  </a:prstGeom>
                  <a:noFill/>
                  <a:ln w="9525" cmpd="sng">
                    <a:solidFill>
                      <a:srgbClr val="00009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90"/>
                      </a:solidFill>
                      <a:latin typeface="Chalkboard"/>
                      <a:cs typeface="Chalkboard"/>
                    </a:endParaRPr>
                  </a:p>
                </p:txBody>
              </p:sp>
              <p:sp>
                <p:nvSpPr>
                  <p:cNvPr id="1036305" name="Line 17"/>
                  <p:cNvSpPr>
                    <a:spLocks noChangeShapeType="1"/>
                  </p:cNvSpPr>
                  <p:nvPr/>
                </p:nvSpPr>
                <p:spPr bwMode="auto">
                  <a:xfrm>
                    <a:off x="4104129" y="3960976"/>
                    <a:ext cx="3209646" cy="303196"/>
                  </a:xfrm>
                  <a:prstGeom prst="line">
                    <a:avLst/>
                  </a:prstGeom>
                  <a:noFill/>
                  <a:ln w="9525" cmpd="sng">
                    <a:solidFill>
                      <a:srgbClr val="00009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90"/>
                      </a:solidFill>
                      <a:latin typeface="Chalkboard"/>
                      <a:cs typeface="Chalkboard"/>
                    </a:endParaRPr>
                  </a:p>
                </p:txBody>
              </p:sp>
              <p:sp>
                <p:nvSpPr>
                  <p:cNvPr id="1036306" name="Line 18"/>
                  <p:cNvSpPr>
                    <a:spLocks noChangeShapeType="1"/>
                  </p:cNvSpPr>
                  <p:nvPr/>
                </p:nvSpPr>
                <p:spPr bwMode="auto">
                  <a:xfrm>
                    <a:off x="4105716" y="4153053"/>
                    <a:ext cx="3208059" cy="634966"/>
                  </a:xfrm>
                  <a:prstGeom prst="line">
                    <a:avLst/>
                  </a:prstGeom>
                  <a:noFill/>
                  <a:ln w="9525" cmpd="sng">
                    <a:solidFill>
                      <a:srgbClr val="00009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90"/>
                      </a:solidFill>
                      <a:latin typeface="Chalkboard"/>
                      <a:cs typeface="Chalkboard"/>
                    </a:endParaRPr>
                  </a:p>
                </p:txBody>
              </p:sp>
            </p:grpSp>
          </p:grpSp>
        </p:grpSp>
        <p:grpSp>
          <p:nvGrpSpPr>
            <p:cNvPr id="6" name="Group 5"/>
            <p:cNvGrpSpPr/>
            <p:nvPr/>
          </p:nvGrpSpPr>
          <p:grpSpPr>
            <a:xfrm>
              <a:off x="8319891" y="2716038"/>
              <a:ext cx="1705638" cy="3811762"/>
              <a:chOff x="8319891" y="2716038"/>
              <a:chExt cx="1705638" cy="3811762"/>
            </a:xfrm>
          </p:grpSpPr>
          <p:pic>
            <p:nvPicPr>
              <p:cNvPr id="3788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6925" y="5791200"/>
                <a:ext cx="327025" cy="736600"/>
              </a:xfrm>
              <a:prstGeom prst="rect">
                <a:avLst/>
              </a:prstGeom>
              <a:noFill/>
              <a:ln w="9525" cmpd="sng">
                <a:solidFill>
                  <a:srgbClr val="5A3A05"/>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319891" y="2716038"/>
                <a:ext cx="1705638" cy="1569660"/>
              </a:xfrm>
              <a:prstGeom prst="rect">
                <a:avLst/>
              </a:prstGeom>
              <a:solidFill>
                <a:schemeClr val="bg1"/>
              </a:solidFill>
              <a:ln w="9525" cmpd="sng">
                <a:solidFill>
                  <a:srgbClr val="5A3A05"/>
                </a:solidFill>
              </a:ln>
            </p:spPr>
            <p:txBody>
              <a:bodyPr wrap="square" rtlCol="0">
                <a:spAutoFit/>
              </a:bodyPr>
              <a:lstStyle/>
              <a:p>
                <a:pPr algn="ctr"/>
                <a:r>
                  <a:rPr lang="en-US" b="1" dirty="0" smtClean="0">
                    <a:solidFill>
                      <a:srgbClr val="000090"/>
                    </a:solidFill>
                    <a:latin typeface="Chalkboard"/>
                    <a:cs typeface="Chalkboard"/>
                  </a:rPr>
                  <a:t>Increases speed of breeding process</a:t>
                </a:r>
                <a:endParaRPr lang="en-US" b="1" dirty="0">
                  <a:solidFill>
                    <a:srgbClr val="000090"/>
                  </a:solidFill>
                  <a:latin typeface="Chalkboard"/>
                  <a:cs typeface="Chalkboard"/>
                </a:endParaRPr>
              </a:p>
            </p:txBody>
          </p:sp>
        </p:grpSp>
      </p:grpSp>
      <p:sp>
        <p:nvSpPr>
          <p:cNvPr id="25" name="Text Box 6"/>
          <p:cNvSpPr txBox="1">
            <a:spLocks noChangeArrowheads="1"/>
          </p:cNvSpPr>
          <p:nvPr/>
        </p:nvSpPr>
        <p:spPr bwMode="auto">
          <a:xfrm>
            <a:off x="108089" y="5940848"/>
            <a:ext cx="6620430" cy="461665"/>
          </a:xfrm>
          <a:prstGeom prst="rect">
            <a:avLst/>
          </a:prstGeom>
          <a:solidFill>
            <a:schemeClr val="bg1"/>
          </a:solidFill>
          <a:ln w="28575">
            <a:solidFill>
              <a:srgbClr val="000066"/>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en-US" b="1" dirty="0" smtClean="0">
                <a:solidFill>
                  <a:srgbClr val="000090"/>
                </a:solidFill>
                <a:latin typeface="Chalkboard"/>
                <a:cs typeface="Chalkboard"/>
              </a:rPr>
              <a:t>Genetic modification that </a:t>
            </a:r>
            <a:r>
              <a:rPr lang="en-US" b="1" u="sng" dirty="0" smtClean="0">
                <a:solidFill>
                  <a:srgbClr val="000090"/>
                </a:solidFill>
                <a:latin typeface="Chalkboard"/>
                <a:cs typeface="Chalkboard"/>
              </a:rPr>
              <a:t>is not</a:t>
            </a:r>
            <a:r>
              <a:rPr lang="en-US" b="1" dirty="0" smtClean="0">
                <a:solidFill>
                  <a:srgbClr val="000090"/>
                </a:solidFill>
                <a:latin typeface="Chalkboard"/>
                <a:cs typeface="Chalkboard"/>
              </a:rPr>
              <a:t> GE or GMO </a:t>
            </a:r>
            <a:endParaRPr lang="en-US" b="1" dirty="0">
              <a:solidFill>
                <a:srgbClr val="000090"/>
              </a:solidFill>
              <a:latin typeface="Chalkboard"/>
              <a:cs typeface="Chalkboard"/>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101" name="Text Box 5"/>
          <p:cNvSpPr txBox="1">
            <a:spLocks noChangeArrowheads="1"/>
          </p:cNvSpPr>
          <p:nvPr/>
        </p:nvSpPr>
        <p:spPr bwMode="auto">
          <a:xfrm>
            <a:off x="716089" y="4873593"/>
            <a:ext cx="8787118" cy="974725"/>
          </a:xfrm>
          <a:prstGeom prst="rect">
            <a:avLst/>
          </a:prstGeom>
          <a:solidFill>
            <a:srgbClr val="FFFFFF"/>
          </a:solidFill>
          <a:ln w="28575">
            <a:solidFill>
              <a:srgbClr val="000090"/>
            </a:solidFill>
            <a:miter lim="800000"/>
            <a:headEnd/>
            <a:tailEnd/>
          </a:ln>
          <a:effectLst/>
          <a:extLst/>
        </p:spPr>
        <p:txBody>
          <a:bodyPr wrap="square">
            <a:spAutoFit/>
          </a:bodyPr>
          <a:lstStyle/>
          <a:p>
            <a:pPr algn="ctr">
              <a:spcBef>
                <a:spcPct val="50000"/>
              </a:spcBef>
              <a:defRPr/>
            </a:pPr>
            <a:r>
              <a:rPr lang="en-US" sz="2800" b="1">
                <a:solidFill>
                  <a:srgbClr val="000090"/>
                </a:solidFill>
                <a:latin typeface="Chalkboard"/>
                <a:cs typeface="Chalkboard"/>
              </a:rPr>
              <a:t>Marker-assisted selection used to protect rice against bacterial blight and blast disease</a:t>
            </a:r>
          </a:p>
        </p:txBody>
      </p:sp>
      <p:pic>
        <p:nvPicPr>
          <p:cNvPr id="3891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6625" y="5992813"/>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103" name="Text Box 7"/>
          <p:cNvSpPr txBox="1">
            <a:spLocks noChangeArrowheads="1"/>
          </p:cNvSpPr>
          <p:nvPr/>
        </p:nvSpPr>
        <p:spPr bwMode="auto">
          <a:xfrm>
            <a:off x="721099" y="5975911"/>
            <a:ext cx="8869363" cy="492443"/>
          </a:xfrm>
          <a:prstGeom prst="rect">
            <a:avLst/>
          </a:prstGeom>
          <a:solidFill>
            <a:srgbClr val="FFFFFF"/>
          </a:solidFill>
          <a:ln w="28575">
            <a:solidFill>
              <a:srgbClr val="000090"/>
            </a:solidFill>
            <a:miter lim="800000"/>
            <a:headEnd/>
            <a:tailEnd/>
          </a:ln>
          <a:effectLst/>
          <a:extLst/>
        </p:spPr>
        <p:txBody>
          <a:bodyPr>
            <a:spAutoFit/>
          </a:bodyPr>
          <a:lstStyle/>
          <a:p>
            <a:pPr algn="ctr">
              <a:spcBef>
                <a:spcPct val="50000"/>
              </a:spcBef>
              <a:defRPr/>
            </a:pPr>
            <a:r>
              <a:rPr lang="en-US" sz="2600" b="1" dirty="0">
                <a:solidFill>
                  <a:srgbClr val="000090"/>
                </a:solidFill>
                <a:latin typeface="Chalkboard"/>
                <a:cs typeface="Chalkboard"/>
              </a:rPr>
              <a:t>Limited to diversity in crop and compatible relatives</a:t>
            </a:r>
          </a:p>
        </p:txBody>
      </p:sp>
      <p:pic>
        <p:nvPicPr>
          <p:cNvPr id="90010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0763" y="185738"/>
            <a:ext cx="5705475" cy="4532312"/>
          </a:xfrm>
          <a:prstGeom prst="rect">
            <a:avLst/>
          </a:prstGeom>
          <a:noFill/>
          <a:ln w="2857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extBox 1"/>
          <p:cNvSpPr txBox="1"/>
          <p:nvPr/>
        </p:nvSpPr>
        <p:spPr>
          <a:xfrm>
            <a:off x="1107908" y="648479"/>
            <a:ext cx="8052605" cy="523220"/>
          </a:xfrm>
          <a:prstGeom prst="rect">
            <a:avLst/>
          </a:prstGeom>
          <a:solidFill>
            <a:srgbClr val="FFFFFF"/>
          </a:solidFill>
          <a:ln>
            <a:solidFill>
              <a:srgbClr val="000090"/>
            </a:solidFill>
          </a:ln>
        </p:spPr>
        <p:txBody>
          <a:bodyPr wrap="square" rtlCol="0">
            <a:spAutoFit/>
          </a:bodyPr>
          <a:lstStyle/>
          <a:p>
            <a:r>
              <a:rPr lang="en-US" sz="2800" b="1" dirty="0" smtClean="0">
                <a:solidFill>
                  <a:srgbClr val="000090"/>
                </a:solidFill>
                <a:latin typeface="Chalkboard"/>
                <a:cs typeface="Chalkboard"/>
              </a:rPr>
              <a:t>Can’t We Just Do All Modification This Way?</a:t>
            </a:r>
            <a:endParaRPr lang="en-US" sz="2800" b="1" dirty="0">
              <a:solidFill>
                <a:srgbClr val="000090"/>
              </a:solidFill>
              <a:latin typeface="Chalkboard"/>
              <a:cs typeface="Chalkboard"/>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0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103"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09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213" y="0"/>
            <a:ext cx="11058526" cy="737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20931" name="Text Box 3"/>
          <p:cNvSpPr txBox="1">
            <a:spLocks noChangeArrowheads="1"/>
          </p:cNvSpPr>
          <p:nvPr/>
        </p:nvSpPr>
        <p:spPr bwMode="auto">
          <a:xfrm>
            <a:off x="1495425" y="1874838"/>
            <a:ext cx="6661150" cy="1569660"/>
          </a:xfrm>
          <a:prstGeom prst="rect">
            <a:avLst/>
          </a:prstGeom>
          <a:solidFill>
            <a:srgbClr val="FFFFFF"/>
          </a:solidFill>
          <a:ln w="28575">
            <a:solidFill>
              <a:srgbClr val="000090"/>
            </a:solidFill>
            <a:miter lim="800000"/>
            <a:headEnd/>
            <a:tailEnd/>
          </a:ln>
          <a:effectLst/>
          <a:extLst/>
        </p:spPr>
        <p:txBody>
          <a:bodyPr>
            <a:spAutoFit/>
          </a:bodyPr>
          <a:lstStyle/>
          <a:p>
            <a:pPr algn="ctr" eaLnBrk="1" hangingPunct="1">
              <a:spcBef>
                <a:spcPct val="50000"/>
              </a:spcBef>
              <a:defRPr/>
            </a:pPr>
            <a:r>
              <a:rPr lang="en-US" sz="3200" b="1" dirty="0" smtClean="0">
                <a:solidFill>
                  <a:srgbClr val="000090"/>
                </a:solidFill>
                <a:latin typeface="Chalkboard"/>
                <a:cs typeface="Chalkboard"/>
              </a:rPr>
              <a:t>What </a:t>
            </a:r>
            <a:r>
              <a:rPr lang="en-US" sz="3200" b="1" dirty="0">
                <a:solidFill>
                  <a:srgbClr val="000090"/>
                </a:solidFill>
                <a:latin typeface="Chalkboard"/>
                <a:cs typeface="Chalkboard"/>
              </a:rPr>
              <a:t>other ways </a:t>
            </a:r>
            <a:r>
              <a:rPr lang="en-US" sz="3200" b="1" dirty="0" smtClean="0">
                <a:solidFill>
                  <a:srgbClr val="000090"/>
                </a:solidFill>
                <a:latin typeface="Chalkboard"/>
                <a:cs typeface="Chalkboard"/>
              </a:rPr>
              <a:t>can the modern tools of genetics be  used to </a:t>
            </a:r>
            <a:r>
              <a:rPr lang="en-US" sz="3200" b="1" dirty="0">
                <a:solidFill>
                  <a:srgbClr val="000090"/>
                </a:solidFill>
                <a:latin typeface="Chalkboard"/>
                <a:cs typeface="Chalkboard"/>
              </a:rPr>
              <a:t>create new </a:t>
            </a:r>
            <a:r>
              <a:rPr lang="en-US" sz="3200" b="1" dirty="0" smtClean="0">
                <a:solidFill>
                  <a:srgbClr val="000090"/>
                </a:solidFill>
                <a:latin typeface="Chalkboard"/>
                <a:cs typeface="Chalkboard"/>
              </a:rPr>
              <a:t>varieties?</a:t>
            </a:r>
            <a:endParaRPr lang="en-US" sz="3200" b="1" dirty="0">
              <a:solidFill>
                <a:srgbClr val="000090"/>
              </a:solidFill>
              <a:latin typeface="Chalkboard"/>
              <a:cs typeface="Chalkboard"/>
            </a:endParaRPr>
          </a:p>
        </p:txBody>
      </p:sp>
      <p:pic>
        <p:nvPicPr>
          <p:cNvPr id="3993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6625" y="5992813"/>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Text Box 3"/>
          <p:cNvSpPr txBox="1">
            <a:spLocks noChangeArrowheads="1"/>
          </p:cNvSpPr>
          <p:nvPr/>
        </p:nvSpPr>
        <p:spPr bwMode="auto">
          <a:xfrm>
            <a:off x="1580788" y="228600"/>
            <a:ext cx="5620616" cy="701675"/>
          </a:xfrm>
          <a:prstGeom prst="rect">
            <a:avLst/>
          </a:prstGeom>
          <a:solidFill>
            <a:srgbClr val="FEFCFC"/>
          </a:solidFill>
          <a:ln>
            <a:solidFill>
              <a:srgbClr val="000090"/>
            </a:solidFill>
          </a:ln>
          <a:effectLst/>
          <a:extLst/>
        </p:spPr>
        <p:txBody>
          <a:bodyPr wrap="square">
            <a:spAutoFit/>
          </a:bodyPr>
          <a:lstStyle/>
          <a:p>
            <a:pPr algn="ctr" eaLnBrk="1" hangingPunct="1">
              <a:defRPr/>
            </a:pPr>
            <a:r>
              <a:rPr lang="en-US" sz="4000" b="1" dirty="0">
                <a:solidFill>
                  <a:srgbClr val="000090"/>
                </a:solidFill>
                <a:latin typeface="Chalkboard"/>
                <a:cs typeface="Chalkboard"/>
              </a:rPr>
              <a:t>Genetic Engineering </a:t>
            </a:r>
          </a:p>
        </p:txBody>
      </p:sp>
      <p:sp>
        <p:nvSpPr>
          <p:cNvPr id="1037318" name="Text Box 6"/>
          <p:cNvSpPr txBox="1">
            <a:spLocks noChangeArrowheads="1"/>
          </p:cNvSpPr>
          <p:nvPr/>
        </p:nvSpPr>
        <p:spPr bwMode="auto">
          <a:xfrm>
            <a:off x="8491538" y="1447800"/>
            <a:ext cx="1795462" cy="120032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b="1" dirty="0">
                <a:solidFill>
                  <a:srgbClr val="000090"/>
                </a:solidFill>
                <a:effectLst>
                  <a:outerShdw blurRad="50800" dist="38100" algn="l" rotWithShape="0">
                    <a:prstClr val="black">
                      <a:alpha val="40000"/>
                    </a:prstClr>
                  </a:outerShdw>
                </a:effectLst>
                <a:latin typeface="Chalkboard"/>
                <a:cs typeface="Chalkboard"/>
              </a:rPr>
              <a:t>Inserts randomly in genome</a:t>
            </a:r>
          </a:p>
        </p:txBody>
      </p:sp>
      <p:sp>
        <p:nvSpPr>
          <p:cNvPr id="1037319" name="Text Box 7"/>
          <p:cNvSpPr txBox="1">
            <a:spLocks noChangeArrowheads="1"/>
          </p:cNvSpPr>
          <p:nvPr/>
        </p:nvSpPr>
        <p:spPr bwMode="auto">
          <a:xfrm>
            <a:off x="8486775" y="3733800"/>
            <a:ext cx="179546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b="1" dirty="0">
                <a:solidFill>
                  <a:srgbClr val="000090"/>
                </a:solidFill>
                <a:effectLst>
                  <a:outerShdw blurRad="50800" dist="38100" algn="l" rotWithShape="0">
                    <a:prstClr val="black">
                      <a:alpha val="40000"/>
                    </a:prstClr>
                  </a:outerShdw>
                </a:effectLst>
                <a:latin typeface="Chalkboard"/>
                <a:cs typeface="Chalkboard"/>
              </a:rPr>
              <a:t>Inserted gene(s)</a:t>
            </a:r>
          </a:p>
        </p:txBody>
      </p:sp>
      <p:sp>
        <p:nvSpPr>
          <p:cNvPr id="1037320" name="Line 8"/>
          <p:cNvSpPr>
            <a:spLocks noChangeShapeType="1"/>
          </p:cNvSpPr>
          <p:nvPr/>
        </p:nvSpPr>
        <p:spPr bwMode="auto">
          <a:xfrm flipV="1">
            <a:off x="9438602" y="3048000"/>
            <a:ext cx="0" cy="685800"/>
          </a:xfrm>
          <a:prstGeom prst="line">
            <a:avLst/>
          </a:prstGeom>
          <a:noFill/>
          <a:ln w="57150">
            <a:solidFill>
              <a:srgbClr val="00009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90"/>
              </a:solidFill>
              <a:cs typeface="+mn-cs"/>
            </a:endParaRPr>
          </a:p>
        </p:txBody>
      </p:sp>
      <p:grpSp>
        <p:nvGrpSpPr>
          <p:cNvPr id="40968" name="Group 9"/>
          <p:cNvGrpSpPr>
            <a:grpSpLocks/>
          </p:cNvGrpSpPr>
          <p:nvPr/>
        </p:nvGrpSpPr>
        <p:grpSpPr bwMode="auto">
          <a:xfrm>
            <a:off x="8181302" y="4559300"/>
            <a:ext cx="1228725" cy="660400"/>
            <a:chOff x="4608" y="2836"/>
            <a:chExt cx="624" cy="384"/>
          </a:xfrm>
        </p:grpSpPr>
        <p:sp>
          <p:nvSpPr>
            <p:cNvPr id="1037322" name="Line 10"/>
            <p:cNvSpPr>
              <a:spLocks noChangeShapeType="1"/>
            </p:cNvSpPr>
            <p:nvPr/>
          </p:nvSpPr>
          <p:spPr bwMode="auto">
            <a:xfrm rot="16200000" flipV="1">
              <a:off x="4852" y="2972"/>
              <a:ext cx="0" cy="488"/>
            </a:xfrm>
            <a:prstGeom prst="line">
              <a:avLst/>
            </a:prstGeom>
            <a:noFill/>
            <a:ln w="57150">
              <a:solidFill>
                <a:srgbClr val="00009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90"/>
                </a:solidFill>
                <a:effectLst>
                  <a:outerShdw blurRad="50800" dist="38100" algn="l" rotWithShape="0">
                    <a:prstClr val="black">
                      <a:alpha val="40000"/>
                    </a:prstClr>
                  </a:outerShdw>
                </a:effectLst>
                <a:cs typeface="+mn-cs"/>
              </a:endParaRPr>
            </a:p>
          </p:txBody>
        </p:sp>
        <p:sp>
          <p:nvSpPr>
            <p:cNvPr id="1037323" name="Line 11"/>
            <p:cNvSpPr>
              <a:spLocks noChangeShapeType="1"/>
            </p:cNvSpPr>
            <p:nvPr/>
          </p:nvSpPr>
          <p:spPr bwMode="auto">
            <a:xfrm flipH="1">
              <a:off x="5088" y="2836"/>
              <a:ext cx="144" cy="384"/>
            </a:xfrm>
            <a:prstGeom prst="line">
              <a:avLst/>
            </a:prstGeom>
            <a:noFill/>
            <a:ln w="57150">
              <a:solidFill>
                <a:srgbClr val="000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90"/>
                </a:solidFill>
                <a:effectLst>
                  <a:outerShdw blurRad="50800" dist="38100" algn="l" rotWithShape="0">
                    <a:prstClr val="black">
                      <a:alpha val="40000"/>
                    </a:prstClr>
                  </a:outerShdw>
                </a:effectLst>
                <a:cs typeface="+mn-cs"/>
              </a:endParaRPr>
            </a:p>
          </p:txBody>
        </p:sp>
      </p:grpSp>
      <p:pic>
        <p:nvPicPr>
          <p:cNvPr id="40973"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6925" y="5791200"/>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62496" y="1063495"/>
            <a:ext cx="9133309" cy="5251311"/>
            <a:chOff x="62496" y="1171575"/>
            <a:chExt cx="9133309" cy="5251311"/>
          </a:xfrm>
        </p:grpSpPr>
        <p:sp>
          <p:nvSpPr>
            <p:cNvPr id="1037314" name="Text Box 2"/>
            <p:cNvSpPr txBox="1">
              <a:spLocks noChangeArrowheads="1"/>
            </p:cNvSpPr>
            <p:nvPr/>
          </p:nvSpPr>
          <p:spPr bwMode="auto">
            <a:xfrm>
              <a:off x="6445834" y="5715000"/>
              <a:ext cx="274997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sz="2000" b="1">
                  <a:solidFill>
                    <a:srgbClr val="000090"/>
                  </a:solidFill>
                  <a:latin typeface="Arial" charset="0"/>
                  <a:cs typeface="+mn-cs"/>
                </a:rPr>
                <a:t>1700 books</a:t>
              </a:r>
            </a:p>
            <a:p>
              <a:pPr algn="ctr" eaLnBrk="1" hangingPunct="1">
                <a:defRPr/>
              </a:pPr>
              <a:r>
                <a:rPr lang="en-US" sz="2000" b="1">
                  <a:solidFill>
                    <a:srgbClr val="000090"/>
                  </a:solidFill>
                  <a:latin typeface="Arial" charset="0"/>
                  <a:cs typeface="+mn-cs"/>
                </a:rPr>
                <a:t>(or 1.7 million pages)</a:t>
              </a:r>
            </a:p>
          </p:txBody>
        </p:sp>
        <p:sp>
          <p:nvSpPr>
            <p:cNvPr id="1037316" name="Text Box 4"/>
            <p:cNvSpPr txBox="1">
              <a:spLocks noChangeArrowheads="1"/>
            </p:cNvSpPr>
            <p:nvPr/>
          </p:nvSpPr>
          <p:spPr bwMode="auto">
            <a:xfrm>
              <a:off x="62496" y="5699125"/>
              <a:ext cx="274997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sz="2000" b="1">
                  <a:solidFill>
                    <a:srgbClr val="000090"/>
                  </a:solidFill>
                  <a:latin typeface="Arial" charset="0"/>
                  <a:cs typeface="+mn-cs"/>
                </a:rPr>
                <a:t>1700 books</a:t>
              </a:r>
            </a:p>
            <a:p>
              <a:pPr algn="ctr" eaLnBrk="1" hangingPunct="1">
                <a:defRPr/>
              </a:pPr>
              <a:r>
                <a:rPr lang="en-US" sz="2000" b="1">
                  <a:solidFill>
                    <a:srgbClr val="000090"/>
                  </a:solidFill>
                  <a:latin typeface="Arial" charset="0"/>
                  <a:cs typeface="+mn-cs"/>
                </a:rPr>
                <a:t>(or 1.7 million pages)</a:t>
              </a:r>
            </a:p>
          </p:txBody>
        </p:sp>
        <p:sp>
          <p:nvSpPr>
            <p:cNvPr id="1037317" name="Text Box 5"/>
            <p:cNvSpPr txBox="1">
              <a:spLocks noChangeArrowheads="1"/>
            </p:cNvSpPr>
            <p:nvPr/>
          </p:nvSpPr>
          <p:spPr bwMode="auto">
            <a:xfrm>
              <a:off x="2486025" y="4816475"/>
              <a:ext cx="35718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b="1" dirty="0">
                  <a:solidFill>
                    <a:srgbClr val="000090"/>
                  </a:solidFill>
                  <a:latin typeface="Chalkboard"/>
                  <a:cs typeface="Chalkboard"/>
                </a:rPr>
                <a:t>One-half page equivalent to a gene</a:t>
              </a:r>
            </a:p>
          </p:txBody>
        </p:sp>
        <p:sp>
          <p:nvSpPr>
            <p:cNvPr id="1037324" name="Line 12"/>
            <p:cNvSpPr>
              <a:spLocks noChangeShapeType="1"/>
            </p:cNvSpPr>
            <p:nvPr/>
          </p:nvSpPr>
          <p:spPr bwMode="auto">
            <a:xfrm flipV="1">
              <a:off x="6047702" y="3389313"/>
              <a:ext cx="1233488" cy="19050"/>
            </a:xfrm>
            <a:prstGeom prst="line">
              <a:avLst/>
            </a:prstGeom>
            <a:noFill/>
            <a:ln w="76200">
              <a:solidFill>
                <a:srgbClr val="00009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90"/>
                </a:solidFill>
                <a:cs typeface="+mn-cs"/>
              </a:endParaRPr>
            </a:p>
          </p:txBody>
        </p:sp>
        <p:sp>
          <p:nvSpPr>
            <p:cNvPr id="1037325" name="Text Box 13"/>
            <p:cNvSpPr txBox="1">
              <a:spLocks noChangeArrowheads="1"/>
            </p:cNvSpPr>
            <p:nvPr/>
          </p:nvSpPr>
          <p:spPr bwMode="auto">
            <a:xfrm>
              <a:off x="1745577" y="2633663"/>
              <a:ext cx="783788" cy="132343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8000" b="1" dirty="0">
                  <a:solidFill>
                    <a:srgbClr val="000090"/>
                  </a:solidFill>
                  <a:latin typeface="Arial" charset="0"/>
                  <a:cs typeface="+mn-cs"/>
                </a:rPr>
                <a:t>+</a:t>
              </a:r>
            </a:p>
          </p:txBody>
        </p:sp>
        <p:pic>
          <p:nvPicPr>
            <p:cNvPr id="40971" name="Picture 14" descr="Genome analogy_1_st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 y="1171575"/>
              <a:ext cx="738188" cy="45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2" name="Picture 15" descr="Genome analogy_4_half_p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4950" y="2362200"/>
              <a:ext cx="3048000"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4" name="Picture 17" descr="Genome analogy_4_stack_one_boo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1713" y="1171575"/>
              <a:ext cx="7334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Text Box 6"/>
          <p:cNvSpPr txBox="1">
            <a:spLocks noChangeArrowheads="1"/>
          </p:cNvSpPr>
          <p:nvPr/>
        </p:nvSpPr>
        <p:spPr bwMode="auto">
          <a:xfrm>
            <a:off x="1202483" y="6316532"/>
            <a:ext cx="6404251" cy="461665"/>
          </a:xfrm>
          <a:prstGeom prst="rect">
            <a:avLst/>
          </a:prstGeom>
          <a:solidFill>
            <a:schemeClr val="bg1"/>
          </a:solidFill>
          <a:ln w="19050" cmpd="sng">
            <a:solidFill>
              <a:srgbClr val="00009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ts val="0"/>
              </a:spcBef>
              <a:defRPr/>
            </a:pPr>
            <a:r>
              <a:rPr lang="en-US" b="1" dirty="0" smtClean="0">
                <a:solidFill>
                  <a:srgbClr val="000090"/>
                </a:solidFill>
                <a:latin typeface="Chalkboard"/>
                <a:cs typeface="Chalkboard"/>
              </a:rPr>
              <a:t>Genetic modification </a:t>
            </a:r>
            <a:r>
              <a:rPr lang="en-US" b="1" u="sng" dirty="0" smtClean="0">
                <a:solidFill>
                  <a:srgbClr val="000090"/>
                </a:solidFill>
                <a:latin typeface="Chalkboard"/>
                <a:cs typeface="Chalkboard"/>
              </a:rPr>
              <a:t>that is</a:t>
            </a:r>
            <a:r>
              <a:rPr lang="en-US" b="1" dirty="0" smtClean="0">
                <a:solidFill>
                  <a:srgbClr val="000090"/>
                </a:solidFill>
                <a:latin typeface="Chalkboard"/>
                <a:cs typeface="Chalkboard"/>
              </a:rPr>
              <a:t> GE and GMO </a:t>
            </a:r>
            <a:endParaRPr lang="en-US" b="1" dirty="0">
              <a:solidFill>
                <a:srgbClr val="000090"/>
              </a:solidFill>
              <a:latin typeface="Chalkboard"/>
              <a:cs typeface="Chalkboard"/>
            </a:endParaRPr>
          </a:p>
        </p:txBody>
      </p:sp>
      <p:sp>
        <p:nvSpPr>
          <p:cNvPr id="20" name="Text Box 15"/>
          <p:cNvSpPr txBox="1">
            <a:spLocks noChangeArrowheads="1"/>
          </p:cNvSpPr>
          <p:nvPr/>
        </p:nvSpPr>
        <p:spPr bwMode="auto">
          <a:xfrm>
            <a:off x="959288" y="2538761"/>
            <a:ext cx="8241759" cy="1200329"/>
          </a:xfrm>
          <a:prstGeom prst="rect">
            <a:avLst/>
          </a:prstGeom>
          <a:solidFill>
            <a:srgbClr val="FEFCFC"/>
          </a:solidFill>
          <a:ln w="19050" cmpd="sng">
            <a:solidFill>
              <a:srgbClr val="000090"/>
            </a:solidFill>
            <a:miter lim="800000"/>
            <a:headEnd/>
            <a:tailEnd/>
          </a:ln>
          <a:effectLst/>
          <a:extLst/>
        </p:spPr>
        <p:txBody>
          <a:bodyPr wrap="square">
            <a:spAutoFit/>
          </a:bodyPr>
          <a:lstStyle/>
          <a:p>
            <a:pPr algn="ctr">
              <a:spcBef>
                <a:spcPct val="50000"/>
              </a:spcBef>
              <a:defRPr/>
            </a:pPr>
            <a:r>
              <a:rPr lang="en-US" sz="3600" b="1" dirty="0" smtClean="0">
                <a:solidFill>
                  <a:srgbClr val="000090"/>
                </a:solidFill>
                <a:latin typeface="Chalkboard"/>
                <a:cs typeface="Chalkboard"/>
              </a:rPr>
              <a:t>What Kinds of GE Crops and Foods </a:t>
            </a:r>
            <a:r>
              <a:rPr lang="en-US" sz="3600" b="1" dirty="0">
                <a:solidFill>
                  <a:srgbClr val="000090"/>
                </a:solidFill>
                <a:latin typeface="Chalkboard"/>
                <a:cs typeface="Chalkboard"/>
              </a:rPr>
              <a:t>A</a:t>
            </a:r>
            <a:r>
              <a:rPr lang="en-US" sz="3600" b="1" dirty="0" smtClean="0">
                <a:solidFill>
                  <a:srgbClr val="000090"/>
                </a:solidFill>
                <a:latin typeface="Chalkboard"/>
                <a:cs typeface="Chalkboard"/>
              </a:rPr>
              <a:t>re in the Commercial Market?</a:t>
            </a:r>
            <a:endParaRPr lang="en-US" sz="3600" b="1" dirty="0">
              <a:solidFill>
                <a:srgbClr val="000090"/>
              </a:solidFill>
              <a:latin typeface="Chalkboard"/>
              <a:cs typeface="Chalkboard"/>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6625" y="5776913"/>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034" name="Group 16"/>
          <p:cNvGrpSpPr>
            <a:grpSpLocks/>
          </p:cNvGrpSpPr>
          <p:nvPr/>
        </p:nvGrpSpPr>
        <p:grpSpPr bwMode="auto">
          <a:xfrm>
            <a:off x="423863" y="1585913"/>
            <a:ext cx="9382125" cy="4560887"/>
            <a:chOff x="390525" y="2297113"/>
            <a:chExt cx="9382125" cy="4560887"/>
          </a:xfrm>
        </p:grpSpPr>
        <p:grpSp>
          <p:nvGrpSpPr>
            <p:cNvPr id="44036" name="Group 22"/>
            <p:cNvGrpSpPr>
              <a:grpSpLocks/>
            </p:cNvGrpSpPr>
            <p:nvPr/>
          </p:nvGrpSpPr>
          <p:grpSpPr bwMode="auto">
            <a:xfrm>
              <a:off x="3532188" y="4597400"/>
              <a:ext cx="3090862" cy="2249488"/>
              <a:chOff x="2988733" y="4607269"/>
              <a:chExt cx="2747434" cy="2250731"/>
            </a:xfrm>
          </p:grpSpPr>
          <p:grpSp>
            <p:nvGrpSpPr>
              <p:cNvPr id="21" name="Group 20"/>
              <p:cNvGrpSpPr/>
              <p:nvPr/>
            </p:nvGrpSpPr>
            <p:grpSpPr>
              <a:xfrm>
                <a:off x="2990246" y="4607269"/>
                <a:ext cx="2743200" cy="2250731"/>
                <a:chOff x="2990246" y="4607269"/>
                <a:chExt cx="2743200" cy="2250731"/>
              </a:xfrm>
              <a:solidFill>
                <a:schemeClr val="accent4">
                  <a:lumMod val="85000"/>
                  <a:lumOff val="15000"/>
                </a:schemeClr>
              </a:solidFill>
            </p:grpSpPr>
            <p:pic>
              <p:nvPicPr>
                <p:cNvPr id="19" name="Picture 18" descr="sugar beet larg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0246" y="4611624"/>
                  <a:ext cx="2743200" cy="2246376"/>
                </a:xfrm>
                <a:prstGeom prst="rect">
                  <a:avLst/>
                </a:prstGeom>
                <a:grpFill/>
              </p:spPr>
            </p:pic>
            <p:sp>
              <p:nvSpPr>
                <p:cNvPr id="14354" name="Text Box 24"/>
                <p:cNvSpPr txBox="1">
                  <a:spLocks noChangeArrowheads="1"/>
                </p:cNvSpPr>
                <p:nvPr/>
              </p:nvSpPr>
              <p:spPr bwMode="auto">
                <a:xfrm>
                  <a:off x="3308540" y="4607269"/>
                  <a:ext cx="2106613" cy="646331"/>
                </a:xfrm>
                <a:prstGeom prst="rect">
                  <a:avLst/>
                </a:prstGeom>
                <a:solidFill>
                  <a:srgbClr val="22228B"/>
                </a:solidFill>
                <a:ln w="9525">
                  <a:solidFill>
                    <a:schemeClr val="bg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2000" b="1" i="1" dirty="0" smtClean="0">
                      <a:solidFill>
                        <a:srgbClr val="FFFFFF"/>
                      </a:solidFill>
                      <a:effectLst>
                        <a:outerShdw blurRad="50800" dist="38100" dir="2700000" algn="tl" rotWithShape="0">
                          <a:prstClr val="black">
                            <a:alpha val="40000"/>
                          </a:prstClr>
                        </a:outerShdw>
                      </a:effectLst>
                      <a:latin typeface="Myriad Pro"/>
                      <a:cs typeface="Myriad Pro"/>
                    </a:rPr>
                    <a:t>GE </a:t>
                  </a:r>
                  <a:r>
                    <a:rPr lang="en-US" sz="2000" b="1" i="1" dirty="0" err="1" smtClean="0">
                      <a:solidFill>
                        <a:srgbClr val="FFFFFF"/>
                      </a:solidFill>
                      <a:effectLst>
                        <a:outerShdw blurRad="50800" dist="38100" dir="2700000" algn="tl" rotWithShape="0">
                          <a:prstClr val="black">
                            <a:alpha val="40000"/>
                          </a:prstClr>
                        </a:outerShdw>
                      </a:effectLst>
                      <a:latin typeface="Myriad Pro"/>
                      <a:cs typeface="Myriad Pro"/>
                    </a:rPr>
                    <a:t>Sugarbeet</a:t>
                  </a:r>
                  <a:endParaRPr lang="en-US" sz="800" b="1" i="1" dirty="0" smtClean="0">
                    <a:solidFill>
                      <a:srgbClr val="FFFFFF"/>
                    </a:solidFill>
                    <a:effectLst>
                      <a:outerShdw blurRad="50800" dist="38100" dir="2700000" algn="tl" rotWithShape="0">
                        <a:prstClr val="black">
                          <a:alpha val="40000"/>
                        </a:prstClr>
                      </a:outerShdw>
                    </a:effectLst>
                    <a:latin typeface="Myriad Pro"/>
                    <a:cs typeface="Myriad Pro"/>
                  </a:endParaRPr>
                </a:p>
                <a:p>
                  <a:pPr algn="ctr" eaLnBrk="1" hangingPunct="1">
                    <a:defRPr/>
                  </a:pPr>
                  <a:r>
                    <a:rPr lang="en-US" sz="1600" dirty="0" smtClean="0">
                      <a:solidFill>
                        <a:srgbClr val="FFFFFF"/>
                      </a:solidFill>
                      <a:effectLst>
                        <a:outerShdw blurRad="50800" dist="38100" dir="2700000" algn="tl" rotWithShape="0">
                          <a:prstClr val="black">
                            <a:alpha val="40000"/>
                          </a:prstClr>
                        </a:outerShdw>
                      </a:effectLst>
                      <a:latin typeface="Myriad Pro"/>
                      <a:cs typeface="Myriad Pro"/>
                    </a:rPr>
                    <a:t>98% of 2013 acreage</a:t>
                  </a:r>
                </a:p>
              </p:txBody>
            </p:sp>
          </p:grpSp>
          <p:sp>
            <p:nvSpPr>
              <p:cNvPr id="12" name="TextBox 11"/>
              <p:cNvSpPr txBox="1"/>
              <p:nvPr/>
            </p:nvSpPr>
            <p:spPr>
              <a:xfrm>
                <a:off x="2988732" y="6641981"/>
                <a:ext cx="2747435" cy="216019"/>
              </a:xfrm>
              <a:prstGeom prst="rect">
                <a:avLst/>
              </a:prstGeom>
              <a:noFill/>
            </p:spPr>
            <p:txBody>
              <a:bodyPr>
                <a:spAutoFit/>
              </a:bodyPr>
              <a:lstStyle/>
              <a:p>
                <a:pPr algn="ctr">
                  <a:defRPr/>
                </a:pPr>
                <a:r>
                  <a:rPr lang="en-US" sz="800" i="1" dirty="0">
                    <a:solidFill>
                      <a:schemeClr val="bg1">
                        <a:lumMod val="85000"/>
                      </a:schemeClr>
                    </a:solidFill>
                    <a:latin typeface="Myriad Pro"/>
                    <a:cs typeface="Myriad Pro"/>
                  </a:rPr>
                  <a:t>Source: ISAAA, 2011</a:t>
                </a:r>
              </a:p>
            </p:txBody>
          </p:sp>
        </p:grpSp>
        <p:grpSp>
          <p:nvGrpSpPr>
            <p:cNvPr id="44037" name="Group 15"/>
            <p:cNvGrpSpPr>
              <a:grpSpLocks/>
            </p:cNvGrpSpPr>
            <p:nvPr/>
          </p:nvGrpSpPr>
          <p:grpSpPr bwMode="auto">
            <a:xfrm>
              <a:off x="390525" y="2297113"/>
              <a:ext cx="9382125" cy="4560887"/>
              <a:chOff x="390525" y="2297113"/>
              <a:chExt cx="9382125" cy="4560887"/>
            </a:xfrm>
          </p:grpSpPr>
          <p:grpSp>
            <p:nvGrpSpPr>
              <p:cNvPr id="44038" name="Group 14"/>
              <p:cNvGrpSpPr>
                <a:grpSpLocks/>
              </p:cNvGrpSpPr>
              <p:nvPr/>
            </p:nvGrpSpPr>
            <p:grpSpPr bwMode="auto">
              <a:xfrm>
                <a:off x="3649663" y="2301875"/>
                <a:ext cx="2800350" cy="2249488"/>
                <a:chOff x="3073400" y="2292505"/>
                <a:chExt cx="2489200" cy="2249405"/>
              </a:xfrm>
            </p:grpSpPr>
            <p:grpSp>
              <p:nvGrpSpPr>
                <p:cNvPr id="7" name="Group 6"/>
                <p:cNvGrpSpPr/>
                <p:nvPr/>
              </p:nvGrpSpPr>
              <p:grpSpPr>
                <a:xfrm>
                  <a:off x="3078163" y="2292505"/>
                  <a:ext cx="2484437" cy="2247745"/>
                  <a:chOff x="3078163" y="2292505"/>
                  <a:chExt cx="2484437" cy="2247745"/>
                </a:xfrm>
                <a:solidFill>
                  <a:schemeClr val="accent4">
                    <a:lumMod val="85000"/>
                    <a:lumOff val="15000"/>
                  </a:schemeClr>
                </a:solidFill>
              </p:grpSpPr>
              <p:pic>
                <p:nvPicPr>
                  <p:cNvPr id="1435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8163" y="2297113"/>
                    <a:ext cx="2484437" cy="22431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360" name="Text Box 9"/>
                  <p:cNvSpPr txBox="1">
                    <a:spLocks noChangeArrowheads="1"/>
                  </p:cNvSpPr>
                  <p:nvPr/>
                </p:nvSpPr>
                <p:spPr bwMode="auto">
                  <a:xfrm>
                    <a:off x="3266506" y="2292505"/>
                    <a:ext cx="2107751" cy="646331"/>
                  </a:xfrm>
                  <a:prstGeom prst="rect">
                    <a:avLst/>
                  </a:prstGeom>
                  <a:solidFill>
                    <a:srgbClr val="22228B"/>
                  </a:solidFill>
                  <a:ln w="9525">
                    <a:solidFill>
                      <a:schemeClr val="bg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2000" b="1" i="1" dirty="0" smtClean="0">
                        <a:solidFill>
                          <a:srgbClr val="FFFFFF"/>
                        </a:solidFill>
                        <a:effectLst>
                          <a:outerShdw blurRad="50800" dist="38100" dir="2700000" algn="tl" rotWithShape="0">
                            <a:prstClr val="black">
                              <a:alpha val="40000"/>
                            </a:prstClr>
                          </a:outerShdw>
                        </a:effectLst>
                        <a:latin typeface="Myriad Pro"/>
                        <a:cs typeface="Myriad Pro"/>
                      </a:rPr>
                      <a:t>GE Canola</a:t>
                    </a:r>
                    <a:endParaRPr lang="en-US" sz="800" b="1" i="1" dirty="0" smtClean="0">
                      <a:solidFill>
                        <a:srgbClr val="FFFFFF"/>
                      </a:solidFill>
                      <a:effectLst>
                        <a:outerShdw blurRad="50800" dist="38100" dir="2700000" algn="tl" rotWithShape="0">
                          <a:prstClr val="black">
                            <a:alpha val="40000"/>
                          </a:prstClr>
                        </a:outerShdw>
                      </a:effectLst>
                      <a:latin typeface="Myriad Pro"/>
                      <a:cs typeface="Myriad Pro"/>
                    </a:endParaRPr>
                  </a:p>
                  <a:p>
                    <a:pPr algn="ctr" eaLnBrk="1" hangingPunct="1">
                      <a:defRPr/>
                    </a:pPr>
                    <a:r>
                      <a:rPr lang="en-US" sz="1600" dirty="0" smtClean="0">
                        <a:solidFill>
                          <a:srgbClr val="FFFFFF"/>
                        </a:solidFill>
                        <a:effectLst>
                          <a:outerShdw blurRad="50800" dist="38100" dir="2700000" algn="tl" rotWithShape="0">
                            <a:prstClr val="black">
                              <a:alpha val="40000"/>
                            </a:prstClr>
                          </a:outerShdw>
                        </a:effectLst>
                        <a:latin typeface="Myriad Pro"/>
                        <a:cs typeface="Myriad Pro"/>
                      </a:rPr>
                      <a:t>93% of 2013 acreage</a:t>
                    </a:r>
                  </a:p>
                </p:txBody>
              </p:sp>
            </p:grpSp>
            <p:sp>
              <p:nvSpPr>
                <p:cNvPr id="44054" name="TextBox 9"/>
                <p:cNvSpPr txBox="1">
                  <a:spLocks noChangeArrowheads="1"/>
                </p:cNvSpPr>
                <p:nvPr/>
              </p:nvSpPr>
              <p:spPr bwMode="auto">
                <a:xfrm>
                  <a:off x="3073400" y="4326466"/>
                  <a:ext cx="24892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800" i="1">
                      <a:solidFill>
                        <a:srgbClr val="D9D9D9"/>
                      </a:solidFill>
                      <a:latin typeface="Myriad Pro" charset="0"/>
                      <a:cs typeface="Myriad Pro" charset="0"/>
                    </a:rPr>
                    <a:t>Source: ISAAA, 2011</a:t>
                  </a:r>
                </a:p>
              </p:txBody>
            </p:sp>
          </p:grpSp>
          <p:grpSp>
            <p:nvGrpSpPr>
              <p:cNvPr id="44039" name="Group 15"/>
              <p:cNvGrpSpPr>
                <a:grpSpLocks/>
              </p:cNvGrpSpPr>
              <p:nvPr/>
            </p:nvGrpSpPr>
            <p:grpSpPr bwMode="auto">
              <a:xfrm>
                <a:off x="6511925" y="2298700"/>
                <a:ext cx="3025775" cy="2254250"/>
                <a:chOff x="5655734" y="2289189"/>
                <a:chExt cx="2689930" cy="2254173"/>
              </a:xfrm>
            </p:grpSpPr>
            <p:grpSp>
              <p:nvGrpSpPr>
                <p:cNvPr id="6" name="Group 5"/>
                <p:cNvGrpSpPr/>
                <p:nvPr/>
              </p:nvGrpSpPr>
              <p:grpSpPr>
                <a:xfrm>
                  <a:off x="5661025" y="2289189"/>
                  <a:ext cx="2684639" cy="2254173"/>
                  <a:chOff x="5661025" y="2289189"/>
                  <a:chExt cx="2684639" cy="2254173"/>
                </a:xfrm>
                <a:solidFill>
                  <a:schemeClr val="accent4">
                    <a:lumMod val="85000"/>
                    <a:lumOff val="15000"/>
                  </a:schemeClr>
                </a:solidFill>
              </p:grpSpPr>
              <p:pic>
                <p:nvPicPr>
                  <p:cNvPr id="13"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1025" y="2293938"/>
                    <a:ext cx="2684639" cy="224942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 name="Text Box 15"/>
                  <p:cNvSpPr txBox="1">
                    <a:spLocks noChangeArrowheads="1"/>
                  </p:cNvSpPr>
                  <p:nvPr/>
                </p:nvSpPr>
                <p:spPr bwMode="auto">
                  <a:xfrm>
                    <a:off x="5974644" y="2289189"/>
                    <a:ext cx="2057400" cy="723275"/>
                  </a:xfrm>
                  <a:prstGeom prst="rect">
                    <a:avLst/>
                  </a:prstGeom>
                  <a:solidFill>
                    <a:srgbClr val="22228B"/>
                  </a:solidFill>
                  <a:ln w="9525">
                    <a:solidFill>
                      <a:schemeClr val="bg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2000" b="1" i="1" dirty="0" smtClean="0">
                        <a:solidFill>
                          <a:srgbClr val="FFFFFF"/>
                        </a:solidFill>
                        <a:effectLst>
                          <a:outerShdw blurRad="50800" dist="38100" dir="2700000" algn="tl" rotWithShape="0">
                            <a:prstClr val="black">
                              <a:alpha val="40000"/>
                            </a:prstClr>
                          </a:outerShdw>
                        </a:effectLst>
                        <a:latin typeface="Myriad Pro"/>
                        <a:cs typeface="Myriad Pro"/>
                      </a:rPr>
                      <a:t>GE Soybean</a:t>
                    </a:r>
                    <a:endParaRPr lang="en-US" sz="800" b="1" i="1" dirty="0" smtClean="0">
                      <a:solidFill>
                        <a:srgbClr val="FFFFFF"/>
                      </a:solidFill>
                      <a:effectLst>
                        <a:outerShdw blurRad="50800" dist="38100" dir="2700000" algn="tl" rotWithShape="0">
                          <a:prstClr val="black">
                            <a:alpha val="40000"/>
                          </a:prstClr>
                        </a:outerShdw>
                      </a:effectLst>
                      <a:latin typeface="Myriad Pro"/>
                      <a:cs typeface="Myriad Pro"/>
                    </a:endParaRPr>
                  </a:p>
                  <a:p>
                    <a:pPr algn="ctr" eaLnBrk="1" hangingPunct="1">
                      <a:defRPr/>
                    </a:pPr>
                    <a:r>
                      <a:rPr lang="en-US" sz="1600" dirty="0" smtClean="0">
                        <a:solidFill>
                          <a:srgbClr val="FFFFFF"/>
                        </a:solidFill>
                        <a:effectLst>
                          <a:outerShdw blurRad="50800" dist="38100" dir="2700000" algn="tl" rotWithShape="0">
                            <a:prstClr val="black">
                              <a:alpha val="40000"/>
                            </a:prstClr>
                          </a:outerShdw>
                        </a:effectLst>
                        <a:latin typeface="Myriad Pro"/>
                        <a:cs typeface="Myriad Pro"/>
                      </a:rPr>
                      <a:t>94% of 2014 acreage</a:t>
                    </a:r>
                  </a:p>
                  <a:p>
                    <a:pPr algn="ctr">
                      <a:defRPr/>
                    </a:pPr>
                    <a:r>
                      <a:rPr lang="en-US" sz="500" dirty="0" smtClean="0">
                        <a:solidFill>
                          <a:srgbClr val="FFFFFF"/>
                        </a:solidFill>
                        <a:latin typeface="Myriad Pro"/>
                        <a:cs typeface="Myriad Pro"/>
                      </a:rPr>
                      <a:t>(Herbicide resistant: 94%)</a:t>
                    </a:r>
                  </a:p>
                </p:txBody>
              </p:sp>
            </p:grpSp>
            <p:sp>
              <p:nvSpPr>
                <p:cNvPr id="11" name="TextBox 10"/>
                <p:cNvSpPr txBox="1"/>
                <p:nvPr/>
              </p:nvSpPr>
              <p:spPr>
                <a:xfrm>
                  <a:off x="5655734" y="4325882"/>
                  <a:ext cx="2688518" cy="215893"/>
                </a:xfrm>
                <a:prstGeom prst="rect">
                  <a:avLst/>
                </a:prstGeom>
                <a:noFill/>
              </p:spPr>
              <p:txBody>
                <a:bodyPr>
                  <a:spAutoFit/>
                </a:bodyPr>
                <a:lstStyle/>
                <a:p>
                  <a:pPr algn="ctr">
                    <a:defRPr/>
                  </a:pPr>
                  <a:r>
                    <a:rPr lang="en-US" sz="800" i="1" kern="0" dirty="0">
                      <a:solidFill>
                        <a:srgbClr val="D9D9D9"/>
                      </a:solidFill>
                      <a:latin typeface="Myriad Pro"/>
                      <a:cs typeface="Myriad Pro"/>
                    </a:rPr>
                    <a:t>Source:  USDA-ERS, 2012</a:t>
                  </a:r>
                </a:p>
              </p:txBody>
            </p:sp>
          </p:grpSp>
          <p:grpSp>
            <p:nvGrpSpPr>
              <p:cNvPr id="44040" name="Group 13"/>
              <p:cNvGrpSpPr>
                <a:grpSpLocks/>
              </p:cNvGrpSpPr>
              <p:nvPr/>
            </p:nvGrpSpPr>
            <p:grpSpPr bwMode="auto">
              <a:xfrm>
                <a:off x="566738" y="2297113"/>
                <a:ext cx="3033712" cy="2251075"/>
                <a:chOff x="312304" y="2287141"/>
                <a:chExt cx="2697855" cy="2252256"/>
              </a:xfrm>
            </p:grpSpPr>
            <p:grpSp>
              <p:nvGrpSpPr>
                <p:cNvPr id="8" name="Group 7"/>
                <p:cNvGrpSpPr/>
                <p:nvPr/>
              </p:nvGrpSpPr>
              <p:grpSpPr>
                <a:xfrm>
                  <a:off x="312304" y="2287141"/>
                  <a:ext cx="2691384" cy="2252256"/>
                  <a:chOff x="312304" y="2287141"/>
                  <a:chExt cx="2691384" cy="2252256"/>
                </a:xfrm>
                <a:solidFill>
                  <a:schemeClr val="accent4">
                    <a:lumMod val="85000"/>
                    <a:lumOff val="15000"/>
                  </a:schemeClr>
                </a:solidFill>
              </p:grpSpPr>
              <p:pic>
                <p:nvPicPr>
                  <p:cNvPr id="3" name="Picture 2" descr="cotton201.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304" y="2289973"/>
                    <a:ext cx="2691384" cy="2249424"/>
                  </a:xfrm>
                  <a:prstGeom prst="rect">
                    <a:avLst/>
                  </a:prstGeom>
                  <a:grpFill/>
                </p:spPr>
              </p:pic>
              <p:sp>
                <p:nvSpPr>
                  <p:cNvPr id="14358" name="Text Box 12"/>
                  <p:cNvSpPr txBox="1">
                    <a:spLocks noChangeArrowheads="1"/>
                  </p:cNvSpPr>
                  <p:nvPr/>
                </p:nvSpPr>
                <p:spPr bwMode="auto">
                  <a:xfrm>
                    <a:off x="606310" y="2287141"/>
                    <a:ext cx="2103372" cy="723275"/>
                  </a:xfrm>
                  <a:prstGeom prst="rect">
                    <a:avLst/>
                  </a:prstGeom>
                  <a:solidFill>
                    <a:srgbClr val="22228B"/>
                  </a:solidFill>
                  <a:ln w="9525">
                    <a:solidFill>
                      <a:schemeClr val="bg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2000" b="1" i="1" dirty="0" smtClean="0">
                        <a:solidFill>
                          <a:schemeClr val="bg1"/>
                        </a:solidFill>
                        <a:effectLst>
                          <a:outerShdw blurRad="50800" dist="38100" dir="2700000" algn="tl" rotWithShape="0">
                            <a:prstClr val="black">
                              <a:alpha val="40000"/>
                            </a:prstClr>
                          </a:outerShdw>
                        </a:effectLst>
                        <a:latin typeface="Myriad Pro"/>
                        <a:cs typeface="Myriad Pro"/>
                      </a:rPr>
                      <a:t>GE Cotton</a:t>
                    </a:r>
                    <a:endParaRPr lang="en-US" sz="800" b="1" i="1" dirty="0" smtClean="0">
                      <a:solidFill>
                        <a:schemeClr val="bg1"/>
                      </a:solidFill>
                      <a:effectLst>
                        <a:outerShdw blurRad="50800" dist="38100" dir="2700000" algn="tl" rotWithShape="0">
                          <a:prstClr val="black">
                            <a:alpha val="40000"/>
                          </a:prstClr>
                        </a:outerShdw>
                      </a:effectLst>
                      <a:latin typeface="Myriad Pro"/>
                      <a:cs typeface="Myriad Pro"/>
                    </a:endParaRPr>
                  </a:p>
                  <a:p>
                    <a:pPr algn="ctr" eaLnBrk="1" hangingPunct="1">
                      <a:defRPr/>
                    </a:pPr>
                    <a:r>
                      <a:rPr lang="en-US" sz="1600" dirty="0" smtClean="0">
                        <a:solidFill>
                          <a:schemeClr val="bg1"/>
                        </a:solidFill>
                        <a:effectLst>
                          <a:outerShdw blurRad="50800" dist="38100" dir="2700000" algn="tl" rotWithShape="0">
                            <a:prstClr val="black">
                              <a:alpha val="40000"/>
                            </a:prstClr>
                          </a:outerShdw>
                        </a:effectLst>
                        <a:latin typeface="Myriad Pro"/>
                        <a:cs typeface="Myriad Pro"/>
                      </a:rPr>
                      <a:t>96% of 2014 acreage</a:t>
                    </a:r>
                  </a:p>
                  <a:p>
                    <a:pPr algn="ctr">
                      <a:defRPr/>
                    </a:pPr>
                    <a:r>
                      <a:rPr lang="en-US" sz="500" dirty="0" smtClean="0">
                        <a:solidFill>
                          <a:schemeClr val="bg1"/>
                        </a:solidFill>
                        <a:latin typeface="Myriad Pro"/>
                        <a:cs typeface="Myriad Pro"/>
                      </a:rPr>
                      <a:t>(Insect Resistant: 5%    Herbicide tolerant: 12%   Stacked gene: 79%</a:t>
                    </a:r>
                    <a:endParaRPr lang="en-US" sz="500" kern="0" dirty="0">
                      <a:solidFill>
                        <a:schemeClr val="bg1"/>
                      </a:solidFill>
                      <a:latin typeface="Myriad Pro"/>
                      <a:cs typeface="Myriad Pro"/>
                    </a:endParaRPr>
                  </a:p>
                </p:txBody>
              </p:sp>
            </p:grpSp>
            <p:sp>
              <p:nvSpPr>
                <p:cNvPr id="32" name="TextBox 31"/>
                <p:cNvSpPr txBox="1"/>
                <p:nvPr/>
              </p:nvSpPr>
              <p:spPr>
                <a:xfrm>
                  <a:off x="322186" y="4323384"/>
                  <a:ext cx="2687973" cy="214424"/>
                </a:xfrm>
                <a:prstGeom prst="rect">
                  <a:avLst/>
                </a:prstGeom>
                <a:noFill/>
              </p:spPr>
              <p:txBody>
                <a:bodyPr>
                  <a:spAutoFit/>
                </a:bodyPr>
                <a:lstStyle/>
                <a:p>
                  <a:pPr algn="ctr">
                    <a:defRPr/>
                  </a:pPr>
                  <a:r>
                    <a:rPr lang="en-US" sz="800" i="1" kern="0" dirty="0">
                      <a:solidFill>
                        <a:srgbClr val="D9D9D9"/>
                      </a:solidFill>
                      <a:effectLst>
                        <a:outerShdw blurRad="50800" dist="38100" dir="2700000" algn="tl" rotWithShape="0">
                          <a:prstClr val="black">
                            <a:alpha val="40000"/>
                          </a:prstClr>
                        </a:outerShdw>
                      </a:effectLst>
                      <a:latin typeface="Myriad Pro"/>
                      <a:cs typeface="Myriad Pro"/>
                    </a:rPr>
                    <a:t>Source:  USDA-ERS, 2014</a:t>
                  </a:r>
                </a:p>
              </p:txBody>
            </p:sp>
          </p:grpSp>
          <p:grpSp>
            <p:nvGrpSpPr>
              <p:cNvPr id="44041" name="Group 9"/>
              <p:cNvGrpSpPr>
                <a:grpSpLocks/>
              </p:cNvGrpSpPr>
              <p:nvPr/>
            </p:nvGrpSpPr>
            <p:grpSpPr bwMode="auto">
              <a:xfrm>
                <a:off x="390525" y="4598988"/>
                <a:ext cx="3086100" cy="2259012"/>
                <a:chOff x="348074" y="4598670"/>
                <a:chExt cx="2743200" cy="2259330"/>
              </a:xfrm>
            </p:grpSpPr>
            <p:pic>
              <p:nvPicPr>
                <p:cNvPr id="44046" name="Picture 8" descr="Corn image.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48074" y="4598670"/>
                  <a:ext cx="2743200" cy="2259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61" name="Text Box 6"/>
                <p:cNvSpPr txBox="1">
                  <a:spLocks noChangeArrowheads="1"/>
                </p:cNvSpPr>
                <p:nvPr/>
              </p:nvSpPr>
              <p:spPr bwMode="auto">
                <a:xfrm>
                  <a:off x="669807" y="4603433"/>
                  <a:ext cx="2106788" cy="738292"/>
                </a:xfrm>
                <a:prstGeom prst="rect">
                  <a:avLst/>
                </a:prstGeom>
                <a:solidFill>
                  <a:srgbClr val="22228B"/>
                </a:solidFill>
                <a:ln w="9525">
                  <a:solidFill>
                    <a:schemeClr val="bg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2000" b="1" i="1" dirty="0" smtClean="0">
                      <a:solidFill>
                        <a:srgbClr val="FFFFFF"/>
                      </a:solidFill>
                      <a:effectLst>
                        <a:outerShdw blurRad="50800" dist="38100" dir="2700000" algn="tl" rotWithShape="0">
                          <a:prstClr val="black">
                            <a:alpha val="40000"/>
                          </a:prstClr>
                        </a:outerShdw>
                      </a:effectLst>
                      <a:latin typeface="Myriad Pro"/>
                      <a:cs typeface="Myriad Pro"/>
                    </a:rPr>
                    <a:t>GE Corn</a:t>
                  </a:r>
                  <a:endParaRPr lang="en-US" sz="800" b="1" i="1" dirty="0" smtClean="0">
                    <a:solidFill>
                      <a:srgbClr val="FFFFFF"/>
                    </a:solidFill>
                    <a:effectLst>
                      <a:outerShdw blurRad="50800" dist="38100" dir="2700000" algn="tl" rotWithShape="0">
                        <a:prstClr val="black">
                          <a:alpha val="40000"/>
                        </a:prstClr>
                      </a:outerShdw>
                    </a:effectLst>
                    <a:latin typeface="Myriad Pro"/>
                    <a:cs typeface="Myriad Pro"/>
                  </a:endParaRPr>
                </a:p>
                <a:p>
                  <a:pPr algn="ctr" eaLnBrk="1" hangingPunct="1">
                    <a:defRPr/>
                  </a:pPr>
                  <a:r>
                    <a:rPr lang="en-US" sz="1600" dirty="0" smtClean="0">
                      <a:solidFill>
                        <a:srgbClr val="FFFFFF"/>
                      </a:solidFill>
                      <a:effectLst>
                        <a:outerShdw blurRad="50800" dist="38100" dir="2700000" algn="tl" rotWithShape="0">
                          <a:prstClr val="black">
                            <a:alpha val="40000"/>
                          </a:prstClr>
                        </a:outerShdw>
                      </a:effectLst>
                      <a:latin typeface="Myriad Pro"/>
                      <a:cs typeface="Myriad Pro"/>
                    </a:rPr>
                    <a:t>93% of 2014 acreage</a:t>
                  </a:r>
                </a:p>
                <a:p>
                  <a:pPr algn="ctr">
                    <a:defRPr/>
                  </a:pPr>
                  <a:r>
                    <a:rPr lang="en-US" sz="500" dirty="0" smtClean="0">
                      <a:solidFill>
                        <a:srgbClr val="FFFFFF"/>
                      </a:solidFill>
                      <a:latin typeface="Myriad Pro"/>
                      <a:cs typeface="Myriad Pro"/>
                    </a:rPr>
                    <a:t>(</a:t>
                  </a:r>
                  <a:r>
                    <a:rPr lang="en-US" sz="600" dirty="0" smtClean="0">
                      <a:solidFill>
                        <a:srgbClr val="FFFFFF"/>
                      </a:solidFill>
                      <a:latin typeface="Myriad Pro"/>
                      <a:cs typeface="Myriad Pro"/>
                    </a:rPr>
                    <a:t>Insect Resistant: 4%    Herbicide resistant: 13%   Stacked gene: 76%)</a:t>
                  </a:r>
                </a:p>
              </p:txBody>
            </p:sp>
            <p:sp>
              <p:nvSpPr>
                <p:cNvPr id="33" name="TextBox 32"/>
                <p:cNvSpPr txBox="1"/>
                <p:nvPr/>
              </p:nvSpPr>
              <p:spPr bwMode="auto">
                <a:xfrm>
                  <a:off x="367830" y="6632543"/>
                  <a:ext cx="2720622" cy="215930"/>
                </a:xfrm>
                <a:prstGeom prst="rect">
                  <a:avLst/>
                </a:prstGeom>
                <a:noFill/>
              </p:spPr>
              <p:txBody>
                <a:bodyPr>
                  <a:spAutoFit/>
                </a:bodyPr>
                <a:lstStyle/>
                <a:p>
                  <a:pPr algn="ctr">
                    <a:defRPr/>
                  </a:pPr>
                  <a:r>
                    <a:rPr lang="en-US" sz="800" i="1" kern="0" dirty="0">
                      <a:solidFill>
                        <a:schemeClr val="bg1"/>
                      </a:solidFill>
                      <a:latin typeface="Myriad Pro"/>
                      <a:cs typeface="Myriad Pro"/>
                    </a:rPr>
                    <a:t>Source:  USDA-ERS, 2014</a:t>
                  </a:r>
                </a:p>
              </p:txBody>
            </p:sp>
          </p:grpSp>
          <p:grpSp>
            <p:nvGrpSpPr>
              <p:cNvPr id="44042" name="Group 17"/>
              <p:cNvGrpSpPr>
                <a:grpSpLocks/>
              </p:cNvGrpSpPr>
              <p:nvPr/>
            </p:nvGrpSpPr>
            <p:grpSpPr bwMode="auto">
              <a:xfrm>
                <a:off x="6686550" y="4598988"/>
                <a:ext cx="3086100" cy="2247900"/>
                <a:chOff x="5811520" y="4610100"/>
                <a:chExt cx="2743200" cy="2247900"/>
              </a:xfrm>
            </p:grpSpPr>
            <p:pic>
              <p:nvPicPr>
                <p:cNvPr id="44043" name="Picture 16" descr="alfalfa.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811520" y="4610100"/>
                  <a:ext cx="27432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6" name="Text Box 18"/>
                <p:cNvSpPr txBox="1">
                  <a:spLocks noChangeArrowheads="1"/>
                </p:cNvSpPr>
                <p:nvPr/>
              </p:nvSpPr>
              <p:spPr bwMode="auto">
                <a:xfrm>
                  <a:off x="6130431" y="4610100"/>
                  <a:ext cx="2105378" cy="646112"/>
                </a:xfrm>
                <a:prstGeom prst="rect">
                  <a:avLst/>
                </a:prstGeom>
                <a:solidFill>
                  <a:srgbClr val="22228B"/>
                </a:solidFill>
                <a:ln w="9525">
                  <a:solidFill>
                    <a:schemeClr val="bg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2000" b="1" i="1" dirty="0" smtClean="0">
                      <a:solidFill>
                        <a:srgbClr val="FFFFFF"/>
                      </a:solidFill>
                      <a:effectLst>
                        <a:outerShdw blurRad="50800" dist="38100" dir="2700000" algn="tl" rotWithShape="0">
                          <a:prstClr val="black">
                            <a:alpha val="40000"/>
                          </a:prstClr>
                        </a:outerShdw>
                      </a:effectLst>
                      <a:latin typeface="Myriad Pro"/>
                      <a:cs typeface="Myriad Pro"/>
                    </a:rPr>
                    <a:t>GE Alfalfa</a:t>
                  </a:r>
                  <a:endParaRPr lang="en-US" sz="800" b="1" i="1" dirty="0" smtClean="0">
                    <a:solidFill>
                      <a:srgbClr val="FFFFFF"/>
                    </a:solidFill>
                    <a:effectLst>
                      <a:outerShdw blurRad="50800" dist="38100" dir="2700000" algn="tl" rotWithShape="0">
                        <a:prstClr val="black">
                          <a:alpha val="40000"/>
                        </a:prstClr>
                      </a:outerShdw>
                    </a:effectLst>
                    <a:latin typeface="Myriad Pro"/>
                    <a:cs typeface="Myriad Pro"/>
                  </a:endParaRPr>
                </a:p>
                <a:p>
                  <a:pPr algn="ctr" eaLnBrk="1" hangingPunct="1">
                    <a:defRPr/>
                  </a:pPr>
                  <a:r>
                    <a:rPr lang="en-US" sz="1600" dirty="0" smtClean="0">
                      <a:solidFill>
                        <a:schemeClr val="bg1"/>
                      </a:solidFill>
                      <a:effectLst>
                        <a:outerShdw blurRad="50800" dist="38100" dir="2700000" algn="tl" rotWithShape="0">
                          <a:prstClr val="black">
                            <a:alpha val="40000"/>
                          </a:prstClr>
                        </a:outerShdw>
                      </a:effectLst>
                      <a:latin typeface="Myriad Pro"/>
                      <a:cs typeface="Myriad Pro"/>
                    </a:rPr>
                    <a:t>25% of 2014 acreage</a:t>
                  </a:r>
                </a:p>
              </p:txBody>
            </p:sp>
            <p:sp>
              <p:nvSpPr>
                <p:cNvPr id="44045" name="TextBox 12"/>
                <p:cNvSpPr txBox="1">
                  <a:spLocks noChangeArrowheads="1"/>
                </p:cNvSpPr>
                <p:nvPr/>
              </p:nvSpPr>
              <p:spPr bwMode="auto">
                <a:xfrm>
                  <a:off x="5820833" y="6642556"/>
                  <a:ext cx="27305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800" i="1">
                      <a:solidFill>
                        <a:srgbClr val="D9D9D9"/>
                      </a:solidFill>
                      <a:latin typeface="Myriad Pro" charset="0"/>
                      <a:cs typeface="Myriad Pro" charset="0"/>
                    </a:rPr>
                    <a:t>Source: Dan Putnam, UC ANR, 2014</a:t>
                  </a:r>
                </a:p>
              </p:txBody>
            </p:sp>
          </p:grpSp>
        </p:grpSp>
      </p:grpSp>
      <p:sp>
        <p:nvSpPr>
          <p:cNvPr id="34" name="Text Box 22"/>
          <p:cNvSpPr txBox="1">
            <a:spLocks noChangeArrowheads="1"/>
          </p:cNvSpPr>
          <p:nvPr/>
        </p:nvSpPr>
        <p:spPr bwMode="auto">
          <a:xfrm>
            <a:off x="2107729" y="324790"/>
            <a:ext cx="5688163" cy="892552"/>
          </a:xfrm>
          <a:prstGeom prst="rect">
            <a:avLst/>
          </a:prstGeom>
          <a:solidFill>
            <a:srgbClr val="FEFCFC"/>
          </a:solidFill>
          <a:ln w="19050">
            <a:solidFill>
              <a:srgbClr val="000090"/>
            </a:solidFill>
            <a:miter lim="800000"/>
            <a:headEnd/>
            <a:tailEnd/>
          </a:ln>
          <a:effectLst/>
          <a:extLst/>
        </p:spPr>
        <p:txBody>
          <a:bodyPr wrap="square">
            <a:spAutoFit/>
          </a:bodyPr>
          <a:lstStyle/>
          <a:p>
            <a:pPr algn="ctr">
              <a:spcBef>
                <a:spcPts val="0"/>
              </a:spcBef>
              <a:defRPr/>
            </a:pPr>
            <a:r>
              <a:rPr lang="en-US" sz="2600" b="1" dirty="0" smtClean="0">
                <a:solidFill>
                  <a:srgbClr val="000090"/>
                </a:solidFill>
                <a:latin typeface="Chalkboard"/>
                <a:cs typeface="Chalkboard"/>
              </a:rPr>
              <a:t>Number of commercial large acreage GE crops in U.S. is </a:t>
            </a:r>
            <a:r>
              <a:rPr lang="en-US" sz="2600" b="1" dirty="0">
                <a:solidFill>
                  <a:srgbClr val="000090"/>
                </a:solidFill>
                <a:latin typeface="Chalkboard"/>
                <a:cs typeface="Chalkboard"/>
              </a:rPr>
              <a:t>limited</a:t>
            </a:r>
          </a:p>
        </p:txBody>
      </p:sp>
    </p:spTree>
    <p:extLst>
      <p:ext uri="{BB962C8B-B14F-4D97-AF65-F5344CB8AC3E}">
        <p14:creationId xmlns:p14="http://schemas.microsoft.com/office/powerpoint/2010/main" val="6590786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200" y="2057400"/>
            <a:ext cx="4689475" cy="2717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813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5175" y="5791200"/>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8053" name="Text Box 5"/>
          <p:cNvSpPr txBox="1">
            <a:spLocks noChangeArrowheads="1"/>
          </p:cNvSpPr>
          <p:nvPr/>
        </p:nvSpPr>
        <p:spPr bwMode="auto">
          <a:xfrm>
            <a:off x="469900" y="5003800"/>
            <a:ext cx="4457700" cy="1446213"/>
          </a:xfrm>
          <a:prstGeom prst="rect">
            <a:avLst/>
          </a:prstGeom>
          <a:solidFill>
            <a:srgbClr val="005400"/>
          </a:solidFill>
          <a:ln w="19050" cmpd="sng">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200" b="1" dirty="0">
                <a:solidFill>
                  <a:schemeClr val="bg1"/>
                </a:solidFill>
                <a:latin typeface="Tahoma"/>
                <a:cs typeface="Tahoma"/>
              </a:rPr>
              <a:t>Insect-tolerant </a:t>
            </a:r>
            <a:r>
              <a:rPr lang="en-US" sz="2200" b="1" dirty="0" err="1">
                <a:solidFill>
                  <a:schemeClr val="bg1"/>
                </a:solidFill>
                <a:latin typeface="Tahoma"/>
                <a:cs typeface="Tahoma"/>
              </a:rPr>
              <a:t>Bt</a:t>
            </a:r>
            <a:r>
              <a:rPr lang="en-US" sz="2200" b="1" dirty="0">
                <a:solidFill>
                  <a:schemeClr val="bg1"/>
                </a:solidFill>
                <a:latin typeface="Tahoma"/>
                <a:cs typeface="Tahoma"/>
              </a:rPr>
              <a:t> </a:t>
            </a:r>
            <a:r>
              <a:rPr lang="en-US" sz="2200" b="1" dirty="0" smtClean="0">
                <a:solidFill>
                  <a:schemeClr val="bg1"/>
                </a:solidFill>
                <a:latin typeface="Tahoma"/>
                <a:cs typeface="Tahoma"/>
              </a:rPr>
              <a:t>crops </a:t>
            </a:r>
            <a:r>
              <a:rPr lang="en-US" sz="2200" b="1" dirty="0">
                <a:solidFill>
                  <a:schemeClr val="bg1"/>
                </a:solidFill>
                <a:latin typeface="Tahoma"/>
                <a:cs typeface="Tahoma"/>
              </a:rPr>
              <a:t>- engineered for resistance using gene from naturally occurring bacterium</a:t>
            </a:r>
          </a:p>
        </p:txBody>
      </p:sp>
      <p:sp>
        <p:nvSpPr>
          <p:cNvPr id="48132" name="Text Box 22"/>
          <p:cNvSpPr txBox="1">
            <a:spLocks noChangeArrowheads="1"/>
          </p:cNvSpPr>
          <p:nvPr/>
        </p:nvSpPr>
        <p:spPr bwMode="auto">
          <a:xfrm>
            <a:off x="322263" y="555625"/>
            <a:ext cx="4271962" cy="1200150"/>
          </a:xfrm>
          <a:prstGeom prst="rect">
            <a:avLst/>
          </a:prstGeom>
          <a:solidFill>
            <a:srgbClr val="FEFCFC"/>
          </a:solidFill>
          <a:ln w="19050">
            <a:solidFill>
              <a:srgbClr val="000090"/>
            </a:solidFill>
            <a:miter lim="800000"/>
            <a:headEnd/>
            <a:tailEnd/>
          </a:ln>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b="1" dirty="0">
                <a:solidFill>
                  <a:srgbClr val="000090"/>
                </a:solidFill>
                <a:latin typeface="Chalkboard"/>
                <a:cs typeface="Chalkboard"/>
              </a:rPr>
              <a:t>Number of different traits available in large acreage GE crops is also limited</a:t>
            </a:r>
          </a:p>
        </p:txBody>
      </p:sp>
      <p:pic>
        <p:nvPicPr>
          <p:cNvPr id="48133" name="Picture 2" descr="roundup_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7663" y="765175"/>
            <a:ext cx="4605337"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
          <p:cNvSpPr txBox="1">
            <a:spLocks noChangeArrowheads="1"/>
          </p:cNvSpPr>
          <p:nvPr/>
        </p:nvSpPr>
        <p:spPr bwMode="auto">
          <a:xfrm>
            <a:off x="8154988" y="-2322513"/>
            <a:ext cx="2205037" cy="1568450"/>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200" b="1">
                <a:solidFill>
                  <a:schemeClr val="bg1"/>
                </a:solidFill>
                <a:latin typeface="Times New Roman" charset="0"/>
                <a:cs typeface="+mn-cs"/>
              </a:rPr>
              <a:t>Roundup Ready Soybean</a:t>
            </a:r>
            <a:r>
              <a:rPr lang="en-US" sz="3200" b="1">
                <a:solidFill>
                  <a:schemeClr val="bg1"/>
                </a:solidFill>
                <a:latin typeface="Times New Roman" charset="0"/>
                <a:cs typeface="+mn-cs"/>
                <a:sym typeface="Symbol" charset="0"/>
              </a:rPr>
              <a:t></a:t>
            </a:r>
            <a:r>
              <a:rPr lang="en-US" sz="3200" b="1">
                <a:solidFill>
                  <a:schemeClr val="bg1"/>
                </a:solidFill>
                <a:latin typeface="Times New Roman" charset="0"/>
                <a:cs typeface="+mn-cs"/>
              </a:rPr>
              <a:t> </a:t>
            </a:r>
          </a:p>
        </p:txBody>
      </p:sp>
      <p:sp>
        <p:nvSpPr>
          <p:cNvPr id="10" name="Text Box 5"/>
          <p:cNvSpPr txBox="1">
            <a:spLocks noChangeArrowheads="1"/>
          </p:cNvSpPr>
          <p:nvPr/>
        </p:nvSpPr>
        <p:spPr bwMode="auto">
          <a:xfrm>
            <a:off x="5898978" y="4084508"/>
            <a:ext cx="3825875" cy="1446212"/>
          </a:xfrm>
          <a:prstGeom prst="rect">
            <a:avLst/>
          </a:prstGeom>
          <a:solidFill>
            <a:schemeClr val="tx1"/>
          </a:solidFill>
          <a:ln w="19050" cmpd="sng">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200" b="1" dirty="0">
                <a:solidFill>
                  <a:schemeClr val="bg1"/>
                </a:solidFill>
                <a:latin typeface="Tahoma"/>
                <a:cs typeface="Tahoma"/>
              </a:rPr>
              <a:t>Herbicide-tolerant - engineered with </a:t>
            </a:r>
            <a:r>
              <a:rPr lang="en-US" sz="2200" b="1" dirty="0" smtClean="0">
                <a:solidFill>
                  <a:schemeClr val="bg1"/>
                </a:solidFill>
                <a:latin typeface="Tahoma"/>
                <a:cs typeface="Tahoma"/>
              </a:rPr>
              <a:t>gene </a:t>
            </a:r>
            <a:r>
              <a:rPr lang="en-US" sz="2200" b="1" dirty="0">
                <a:solidFill>
                  <a:schemeClr val="bg1"/>
                </a:solidFill>
                <a:latin typeface="Tahoma"/>
                <a:cs typeface="Tahoma"/>
              </a:rPr>
              <a:t>to tolerate herbicide application</a:t>
            </a:r>
          </a:p>
        </p:txBody>
      </p:sp>
      <p:sp>
        <p:nvSpPr>
          <p:cNvPr id="11" name="TextBox 10"/>
          <p:cNvSpPr txBox="1">
            <a:spLocks noChangeArrowheads="1"/>
          </p:cNvSpPr>
          <p:nvPr/>
        </p:nvSpPr>
        <p:spPr bwMode="auto">
          <a:xfrm>
            <a:off x="5122334" y="5643212"/>
            <a:ext cx="4439180" cy="769441"/>
          </a:xfrm>
          <a:prstGeom prst="rect">
            <a:avLst/>
          </a:prstGeom>
          <a:solidFill>
            <a:srgbClr val="FFFFFF"/>
          </a:solidFill>
          <a:ln w="9525">
            <a:solidFill>
              <a:srgbClr val="000066"/>
            </a:solidFill>
            <a:miter lim="800000"/>
            <a:headEnd/>
            <a:tailEnd/>
          </a:ln>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2200" b="1">
                <a:solidFill>
                  <a:srgbClr val="22228B"/>
                </a:solidFill>
                <a:latin typeface="Chalkboard"/>
                <a:cs typeface="Chalkboard"/>
              </a:rPr>
              <a:t>Crops with stacked traits - both Bt and HT - are available</a:t>
            </a:r>
          </a:p>
        </p:txBody>
      </p:sp>
    </p:spTree>
    <p:extLst>
      <p:ext uri="{BB962C8B-B14F-4D97-AF65-F5344CB8AC3E}">
        <p14:creationId xmlns:p14="http://schemas.microsoft.com/office/powerpoint/2010/main" val="26527496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30363" y="130175"/>
            <a:ext cx="7005637" cy="6270625"/>
            <a:chOff x="1630363" y="130175"/>
            <a:chExt cx="7005637" cy="6270625"/>
          </a:xfrm>
        </p:grpSpPr>
        <p:pic>
          <p:nvPicPr>
            <p:cNvPr id="80897" name="Picture 1" descr="Fig-0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30363" y="130175"/>
              <a:ext cx="7005637" cy="627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675376" y="5429365"/>
              <a:ext cx="6944698" cy="954107"/>
            </a:xfrm>
            <a:prstGeom prst="rect">
              <a:avLst/>
            </a:prstGeom>
            <a:solidFill>
              <a:srgbClr val="FEFCFC"/>
            </a:solidFill>
            <a:ln>
              <a:solidFill>
                <a:srgbClr val="000090"/>
              </a:solidFill>
            </a:ln>
          </p:spPr>
          <p:txBody>
            <a:bodyPr wrap="square" rtlCol="0">
              <a:spAutoFit/>
            </a:bodyPr>
            <a:lstStyle/>
            <a:p>
              <a:pPr algn="ctr"/>
              <a:r>
                <a:rPr lang="en-US" sz="2800" b="1" dirty="0" smtClean="0">
                  <a:solidFill>
                    <a:srgbClr val="000090"/>
                  </a:solidFill>
                  <a:latin typeface="Chalkboard"/>
                  <a:cs typeface="Chalkboard"/>
                </a:rPr>
                <a:t>Reasons vary from crop-to-crop but primary reason is improved yields</a:t>
              </a:r>
              <a:endParaRPr lang="en-US" sz="2800" b="1" dirty="0">
                <a:solidFill>
                  <a:srgbClr val="000090"/>
                </a:solidFill>
                <a:latin typeface="Chalkboard"/>
                <a:cs typeface="Chalkboard"/>
              </a:endParaRPr>
            </a:p>
          </p:txBody>
        </p:sp>
      </p:grpSp>
      <p:sp>
        <p:nvSpPr>
          <p:cNvPr id="80898" name="TextBox 6"/>
          <p:cNvSpPr txBox="1">
            <a:spLocks noChangeArrowheads="1"/>
          </p:cNvSpPr>
          <p:nvPr/>
        </p:nvSpPr>
        <p:spPr bwMode="auto">
          <a:xfrm>
            <a:off x="2019300" y="73279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en-US"/>
          </a:p>
        </p:txBody>
      </p:sp>
      <p:sp>
        <p:nvSpPr>
          <p:cNvPr id="80899" name="TextBox 8"/>
          <p:cNvSpPr txBox="1">
            <a:spLocks noChangeArrowheads="1"/>
          </p:cNvSpPr>
          <p:nvPr/>
        </p:nvSpPr>
        <p:spPr bwMode="auto">
          <a:xfrm>
            <a:off x="6002338" y="1181100"/>
            <a:ext cx="185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en-US"/>
          </a:p>
        </p:txBody>
      </p:sp>
      <p:pic>
        <p:nvPicPr>
          <p:cNvPr id="8090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3"/>
          <p:cNvSpPr txBox="1">
            <a:spLocks noChangeArrowheads="1"/>
          </p:cNvSpPr>
          <p:nvPr/>
        </p:nvSpPr>
        <p:spPr bwMode="auto">
          <a:xfrm>
            <a:off x="3508375" y="6324600"/>
            <a:ext cx="6200775" cy="400050"/>
          </a:xfrm>
          <a:prstGeom prst="rect">
            <a:avLst/>
          </a:prstGeom>
          <a:noFill/>
          <a:ln w="9525">
            <a:noFill/>
            <a:miter lim="800000"/>
            <a:headEnd/>
            <a:tailEnd/>
          </a:ln>
        </p:spPr>
        <p:txBody>
          <a:bodyPr>
            <a:spAutoFit/>
          </a:bodyPr>
          <a:lstStyle/>
          <a:p>
            <a:pPr algn="r">
              <a:defRPr/>
            </a:pPr>
            <a:r>
              <a:rPr lang="en-US" sz="1000" i="1" dirty="0"/>
              <a:t>SOURCE: Fernandez-</a:t>
            </a:r>
            <a:r>
              <a:rPr lang="en-US" sz="1000" i="1" dirty="0" err="1"/>
              <a:t>Cornejo</a:t>
            </a:r>
            <a:r>
              <a:rPr lang="en-US" sz="1000" i="1" dirty="0"/>
              <a:t>, J., Wechsler, S., Livingston, M. and Mitchell, L. 2014. Genetically Engineered Crops in the United States. USDA Economic Research Service Report No. 162, February 2014. </a:t>
            </a:r>
            <a:endParaRPr lang="en-US" sz="1000" i="1" dirty="0">
              <a:ea typeface="+mn-ea"/>
              <a:cs typeface="+mn-cs"/>
            </a:endParaRPr>
          </a:p>
        </p:txBody>
      </p:sp>
      <p:sp>
        <p:nvSpPr>
          <p:cNvPr id="2" name="TextBox 1"/>
          <p:cNvSpPr txBox="1"/>
          <p:nvPr/>
        </p:nvSpPr>
        <p:spPr>
          <a:xfrm>
            <a:off x="1924152" y="307900"/>
            <a:ext cx="6619085" cy="523220"/>
          </a:xfrm>
          <a:prstGeom prst="rect">
            <a:avLst/>
          </a:prstGeom>
          <a:solidFill>
            <a:srgbClr val="FEFCFC"/>
          </a:solidFill>
          <a:ln w="19050" cmpd="sng">
            <a:solidFill>
              <a:srgbClr val="000090"/>
            </a:solidFill>
          </a:ln>
        </p:spPr>
        <p:txBody>
          <a:bodyPr wrap="square" rtlCol="0">
            <a:spAutoFit/>
          </a:bodyPr>
          <a:lstStyle/>
          <a:p>
            <a:r>
              <a:rPr lang="en-US" sz="2800" b="1" dirty="0" smtClean="0">
                <a:solidFill>
                  <a:srgbClr val="000090"/>
                </a:solidFill>
                <a:latin typeface="Chalkboard"/>
                <a:cs typeface="Chalkboard"/>
              </a:rPr>
              <a:t>Why do U.S. growers use GE crops?</a:t>
            </a:r>
            <a:endParaRPr lang="en-US" sz="2800" b="1" dirty="0">
              <a:solidFill>
                <a:srgbClr val="000090"/>
              </a:solidFill>
              <a:latin typeface="Chalkboard"/>
              <a:cs typeface="Chalkboard"/>
            </a:endParaRPr>
          </a:p>
        </p:txBody>
      </p:sp>
    </p:spTree>
    <p:extLst>
      <p:ext uri="{BB962C8B-B14F-4D97-AF65-F5344CB8AC3E}">
        <p14:creationId xmlns:p14="http://schemas.microsoft.com/office/powerpoint/2010/main" val="2933161899"/>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5" name="Text Box 5"/>
          <p:cNvSpPr txBox="1">
            <a:spLocks noChangeArrowheads="1"/>
          </p:cNvSpPr>
          <p:nvPr/>
        </p:nvSpPr>
        <p:spPr bwMode="auto">
          <a:xfrm>
            <a:off x="267358" y="5491723"/>
            <a:ext cx="9375117" cy="830997"/>
          </a:xfrm>
          <a:prstGeom prst="rect">
            <a:avLst/>
          </a:prstGeom>
          <a:solidFill>
            <a:srgbClr val="FFFFFF"/>
          </a:solidFill>
          <a:ln w="9525" cmpd="sng">
            <a:solidFill>
              <a:srgbClr val="22228B"/>
            </a:solidFill>
            <a:miter lim="800000"/>
            <a:headEnd/>
            <a:tailEnd/>
          </a:ln>
          <a:effectLst/>
          <a:extLst/>
        </p:spPr>
        <p:txBody>
          <a:bodyPr wrap="square">
            <a:spAutoFit/>
          </a:bodyPr>
          <a:lstStyle/>
          <a:p>
            <a:pPr algn="ctr" eaLnBrk="0" hangingPunct="0">
              <a:spcBef>
                <a:spcPct val="50000"/>
              </a:spcBef>
              <a:defRPr/>
            </a:pPr>
            <a:r>
              <a:rPr lang="en-US" b="1" dirty="0">
                <a:solidFill>
                  <a:srgbClr val="22228B"/>
                </a:solidFill>
                <a:latin typeface="Tahoma" charset="0"/>
                <a:cs typeface="+mn-cs"/>
              </a:rPr>
              <a:t>These types of large-acreage GE crops lead to estimates that </a:t>
            </a:r>
            <a:r>
              <a:rPr lang="en-US" b="1" dirty="0" smtClean="0">
                <a:solidFill>
                  <a:srgbClr val="22228B"/>
                </a:solidFill>
                <a:latin typeface="Tahoma" charset="0"/>
                <a:cs typeface="+mn-cs"/>
              </a:rPr>
              <a:t>60-80% </a:t>
            </a:r>
            <a:r>
              <a:rPr lang="en-US" b="1" dirty="0">
                <a:solidFill>
                  <a:srgbClr val="22228B"/>
                </a:solidFill>
                <a:latin typeface="Tahoma" charset="0"/>
                <a:cs typeface="+mn-cs"/>
              </a:rPr>
              <a:t>of processed foods in U.S. have GE ingredients</a:t>
            </a:r>
          </a:p>
        </p:txBody>
      </p:sp>
      <p:pic>
        <p:nvPicPr>
          <p:cNvPr id="450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9963" y="5991225"/>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1392238" y="258763"/>
            <a:ext cx="7129784" cy="5263833"/>
            <a:chOff x="1392238" y="258763"/>
            <a:chExt cx="7454900" cy="5503862"/>
          </a:xfrm>
        </p:grpSpPr>
        <p:pic>
          <p:nvPicPr>
            <p:cNvPr id="10496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2238" y="258763"/>
              <a:ext cx="7454900" cy="550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5060" name="TextBox 1"/>
            <p:cNvSpPr txBox="1">
              <a:spLocks noChangeArrowheads="1"/>
            </p:cNvSpPr>
            <p:nvPr/>
          </p:nvSpPr>
          <p:spPr bwMode="auto">
            <a:xfrm rot="19352480">
              <a:off x="2309813" y="812284"/>
              <a:ext cx="1419225" cy="369332"/>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800" b="1">
                  <a:latin typeface="Helvetica" charset="0"/>
                  <a:cs typeface="Helvetica" charset="0"/>
                </a:rPr>
                <a:t>Canola oil</a:t>
              </a:r>
            </a:p>
          </p:txBody>
        </p:sp>
        <p:sp>
          <p:nvSpPr>
            <p:cNvPr id="45061" name="TextBox 5"/>
            <p:cNvSpPr txBox="1">
              <a:spLocks noChangeArrowheads="1"/>
            </p:cNvSpPr>
            <p:nvPr/>
          </p:nvSpPr>
          <p:spPr bwMode="auto">
            <a:xfrm rot="2002592">
              <a:off x="6383338" y="1075809"/>
              <a:ext cx="1722437" cy="369332"/>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800" b="1">
                  <a:latin typeface="Helvetica" charset="0"/>
                  <a:cs typeface="Helvetica" charset="0"/>
                </a:rPr>
                <a:t>Soy lecithin</a:t>
              </a:r>
            </a:p>
          </p:txBody>
        </p:sp>
        <p:sp>
          <p:nvSpPr>
            <p:cNvPr id="45062" name="TextBox 6"/>
            <p:cNvSpPr txBox="1">
              <a:spLocks noChangeArrowheads="1"/>
            </p:cNvSpPr>
            <p:nvPr/>
          </p:nvSpPr>
          <p:spPr bwMode="auto">
            <a:xfrm rot="19352480">
              <a:off x="1566863" y="2248972"/>
              <a:ext cx="1727200" cy="369332"/>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800" b="1">
                  <a:latin typeface="Helvetica" charset="0"/>
                  <a:cs typeface="Helvetica" charset="0"/>
                </a:rPr>
                <a:t>Corn starch</a:t>
              </a:r>
            </a:p>
          </p:txBody>
        </p:sp>
        <p:sp>
          <p:nvSpPr>
            <p:cNvPr id="45063" name="TextBox 7"/>
            <p:cNvSpPr txBox="1">
              <a:spLocks noChangeArrowheads="1"/>
            </p:cNvSpPr>
            <p:nvPr/>
          </p:nvSpPr>
          <p:spPr bwMode="auto">
            <a:xfrm rot="2002592">
              <a:off x="6102350" y="2183884"/>
              <a:ext cx="2055813" cy="369332"/>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800" b="1">
                  <a:latin typeface="Helvetica" charset="0"/>
                  <a:cs typeface="Helvetica" charset="0"/>
                </a:rPr>
                <a:t>Cottonseed oil</a:t>
              </a:r>
            </a:p>
          </p:txBody>
        </p:sp>
        <p:sp>
          <p:nvSpPr>
            <p:cNvPr id="45064" name="TextBox 8"/>
            <p:cNvSpPr txBox="1">
              <a:spLocks noChangeArrowheads="1"/>
            </p:cNvSpPr>
            <p:nvPr/>
          </p:nvSpPr>
          <p:spPr bwMode="auto">
            <a:xfrm>
              <a:off x="4649788" y="603250"/>
              <a:ext cx="1281112" cy="369332"/>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1800" b="1">
                  <a:latin typeface="Helvetica" charset="0"/>
                  <a:cs typeface="Helvetica" charset="0"/>
                </a:rPr>
                <a:t>Corn oil</a:t>
              </a:r>
            </a:p>
          </p:txBody>
        </p:sp>
        <p:sp>
          <p:nvSpPr>
            <p:cNvPr id="45065" name="TextBox 9"/>
            <p:cNvSpPr txBox="1">
              <a:spLocks noChangeArrowheads="1"/>
            </p:cNvSpPr>
            <p:nvPr/>
          </p:nvSpPr>
          <p:spPr bwMode="auto">
            <a:xfrm>
              <a:off x="3863975" y="1331913"/>
              <a:ext cx="1663700" cy="369332"/>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1800" b="1">
                  <a:latin typeface="Helvetica" charset="0"/>
                  <a:cs typeface="Helvetica" charset="0"/>
                </a:rPr>
                <a:t>Soy protein</a:t>
              </a:r>
            </a:p>
          </p:txBody>
        </p:sp>
      </p:grpSp>
      <p:sp>
        <p:nvSpPr>
          <p:cNvPr id="2" name="TextBox 1"/>
          <p:cNvSpPr txBox="1"/>
          <p:nvPr/>
        </p:nvSpPr>
        <p:spPr>
          <a:xfrm>
            <a:off x="5480832" y="6485188"/>
            <a:ext cx="4612052" cy="523220"/>
          </a:xfrm>
          <a:prstGeom prst="rect">
            <a:avLst/>
          </a:prstGeom>
          <a:noFill/>
        </p:spPr>
        <p:txBody>
          <a:bodyPr wrap="square" rtlCol="0">
            <a:spAutoFit/>
          </a:bodyPr>
          <a:lstStyle/>
          <a:p>
            <a:r>
              <a:rPr lang="en-US" sz="1400" i="1" dirty="0" smtClean="0"/>
              <a:t>SOURCE: https</a:t>
            </a:r>
            <a:r>
              <a:rPr lang="en-US" sz="1400" i="1" dirty="0"/>
              <a:t>://</a:t>
            </a:r>
            <a:r>
              <a:rPr lang="en-US" sz="1400" i="1" dirty="0" err="1"/>
              <a:t>factsaboutgmos.org</a:t>
            </a:r>
            <a:r>
              <a:rPr lang="en-US" sz="1400" i="1" dirty="0"/>
              <a:t>/disclosure-statement</a:t>
            </a:r>
          </a:p>
          <a:p>
            <a:endParaRPr lang="en-US" sz="1400" i="1" dirty="0"/>
          </a:p>
        </p:txBody>
      </p:sp>
    </p:spTree>
    <p:extLst>
      <p:ext uri="{BB962C8B-B14F-4D97-AF65-F5344CB8AC3E}">
        <p14:creationId xmlns:p14="http://schemas.microsoft.com/office/powerpoint/2010/main" val="11301555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B49 Cover Map"/>
          <p:cNvPicPr>
            <a:picLocks noChangeAspect="1" noChangeArrowheads="1"/>
          </p:cNvPicPr>
          <p:nvPr/>
        </p:nvPicPr>
        <p:blipFill>
          <a:blip r:embed="rId3">
            <a:extLst>
              <a:ext uri="{28A0092B-C50C-407E-A947-70E740481C1C}">
                <a14:useLocalDpi xmlns:a14="http://schemas.microsoft.com/office/drawing/2010/main" val="0"/>
              </a:ext>
            </a:extLst>
          </a:blip>
          <a:srcRect l="885" t="1196" r="885" b="748"/>
          <a:stretch>
            <a:fillRect/>
          </a:stretch>
        </p:blipFill>
        <p:spPr bwMode="auto">
          <a:xfrm>
            <a:off x="663903" y="304800"/>
            <a:ext cx="8829675"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393700" y="146730"/>
            <a:ext cx="9428163" cy="830997"/>
          </a:xfrm>
          <a:prstGeom prst="rect">
            <a:avLst/>
          </a:prstGeom>
          <a:solidFill>
            <a:srgbClr val="FFFFFF"/>
          </a:solidFill>
          <a:ln w="28575">
            <a:solidFill>
              <a:srgbClr val="000090"/>
            </a:solidFill>
            <a:miter lim="800000"/>
            <a:headEnd/>
            <a:tailEnd/>
          </a:ln>
          <a:effectLst/>
          <a:extLst/>
        </p:spPr>
        <p:txBody>
          <a:bodyPr>
            <a:spAutoFit/>
          </a:bodyPr>
          <a:lstStyle/>
          <a:p>
            <a:pPr algn="ctr" eaLnBrk="0" hangingPunct="0">
              <a:spcBef>
                <a:spcPct val="50000"/>
              </a:spcBef>
              <a:defRPr/>
            </a:pPr>
            <a:r>
              <a:rPr lang="en-US" b="1" dirty="0" smtClean="0">
                <a:solidFill>
                  <a:srgbClr val="000090"/>
                </a:solidFill>
                <a:latin typeface="Chalkboard"/>
                <a:cs typeface="Chalkboard"/>
              </a:rPr>
              <a:t>What about worldwide? Despite limited </a:t>
            </a:r>
            <a:r>
              <a:rPr lang="en-US" b="1" dirty="0">
                <a:solidFill>
                  <a:srgbClr val="000090"/>
                </a:solidFill>
                <a:latin typeface="Chalkboard"/>
                <a:cs typeface="Chalkboard"/>
              </a:rPr>
              <a:t>crop and trait types, </a:t>
            </a:r>
            <a:r>
              <a:rPr lang="en-US" b="1" dirty="0" smtClean="0">
                <a:solidFill>
                  <a:srgbClr val="000090"/>
                </a:solidFill>
                <a:latin typeface="Chalkboard"/>
                <a:cs typeface="Chalkboard"/>
              </a:rPr>
              <a:t>acreage </a:t>
            </a:r>
            <a:r>
              <a:rPr lang="en-US" b="1" dirty="0">
                <a:solidFill>
                  <a:srgbClr val="000090"/>
                </a:solidFill>
                <a:latin typeface="Chalkboard"/>
                <a:cs typeface="Chalkboard"/>
              </a:rPr>
              <a:t>is increasing in 20 developing, 8 developed countries</a:t>
            </a:r>
          </a:p>
        </p:txBody>
      </p:sp>
      <p:sp>
        <p:nvSpPr>
          <p:cNvPr id="4" name="Text Box 4"/>
          <p:cNvSpPr txBox="1">
            <a:spLocks noChangeArrowheads="1"/>
          </p:cNvSpPr>
          <p:nvPr/>
        </p:nvSpPr>
        <p:spPr bwMode="auto">
          <a:xfrm>
            <a:off x="540443" y="5238240"/>
            <a:ext cx="9025402" cy="1200328"/>
          </a:xfrm>
          <a:prstGeom prst="rect">
            <a:avLst/>
          </a:prstGeom>
          <a:solidFill>
            <a:schemeClr val="bg1"/>
          </a:solidFill>
          <a:ln w="12700">
            <a:solidFill>
              <a:srgbClr val="000090"/>
            </a:solidFill>
            <a:miter lim="800000"/>
            <a:headEnd/>
            <a:tailEnd/>
          </a:ln>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ts val="0"/>
              </a:spcBef>
            </a:pPr>
            <a:r>
              <a:rPr lang="en-US" b="1" dirty="0" smtClean="0">
                <a:solidFill>
                  <a:srgbClr val="000090"/>
                </a:solidFill>
                <a:latin typeface="Chalkboard"/>
                <a:cs typeface="Chalkboard"/>
              </a:rPr>
              <a:t>2014: 18 </a:t>
            </a:r>
            <a:r>
              <a:rPr lang="en-US" b="1" dirty="0">
                <a:solidFill>
                  <a:srgbClr val="000090"/>
                </a:solidFill>
                <a:latin typeface="Chalkboard"/>
                <a:cs typeface="Chalkboard"/>
              </a:rPr>
              <a:t>million farmers in </a:t>
            </a:r>
            <a:r>
              <a:rPr lang="en-US" b="1" dirty="0" smtClean="0">
                <a:solidFill>
                  <a:srgbClr val="000090"/>
                </a:solidFill>
                <a:latin typeface="Chalkboard"/>
                <a:cs typeface="Chalkboard"/>
              </a:rPr>
              <a:t>28 </a:t>
            </a:r>
            <a:r>
              <a:rPr lang="en-US" b="1" dirty="0">
                <a:solidFill>
                  <a:srgbClr val="000090"/>
                </a:solidFill>
                <a:latin typeface="Chalkboard"/>
                <a:cs typeface="Chalkboard"/>
              </a:rPr>
              <a:t>countries </a:t>
            </a:r>
            <a:r>
              <a:rPr lang="en-US" b="1" dirty="0" smtClean="0">
                <a:solidFill>
                  <a:srgbClr val="000090"/>
                </a:solidFill>
                <a:latin typeface="Chalkboard"/>
                <a:cs typeface="Chalkboard"/>
              </a:rPr>
              <a:t>planted</a:t>
            </a:r>
          </a:p>
          <a:p>
            <a:pPr algn="ctr" eaLnBrk="1" hangingPunct="1">
              <a:spcBef>
                <a:spcPts val="0"/>
              </a:spcBef>
            </a:pPr>
            <a:r>
              <a:rPr lang="en-US" b="1" dirty="0">
                <a:solidFill>
                  <a:srgbClr val="000090"/>
                </a:solidFill>
                <a:latin typeface="Chalkboard"/>
                <a:cs typeface="Chalkboard"/>
              </a:rPr>
              <a:t> </a:t>
            </a:r>
            <a:r>
              <a:rPr lang="en-US" b="1" dirty="0" smtClean="0">
                <a:solidFill>
                  <a:srgbClr val="000090"/>
                </a:solidFill>
                <a:latin typeface="Chalkboard"/>
                <a:cs typeface="Chalkboard"/>
              </a:rPr>
              <a:t>        448M </a:t>
            </a:r>
            <a:r>
              <a:rPr lang="en-US" b="1" dirty="0">
                <a:solidFill>
                  <a:srgbClr val="000090"/>
                </a:solidFill>
                <a:latin typeface="Chalkboard"/>
                <a:cs typeface="Chalkboard"/>
              </a:rPr>
              <a:t>acres (</a:t>
            </a:r>
            <a:r>
              <a:rPr lang="en-US" b="1" dirty="0" smtClean="0">
                <a:solidFill>
                  <a:srgbClr val="000090"/>
                </a:solidFill>
                <a:latin typeface="Chalkboard"/>
                <a:cs typeface="Chalkboard"/>
              </a:rPr>
              <a:t>&gt;4X </a:t>
            </a:r>
            <a:r>
              <a:rPr lang="en-US" b="1" dirty="0">
                <a:solidFill>
                  <a:srgbClr val="000090"/>
                </a:solidFill>
                <a:latin typeface="Chalkboard"/>
                <a:cs typeface="Chalkboard"/>
              </a:rPr>
              <a:t>size of California</a:t>
            </a:r>
            <a:r>
              <a:rPr lang="en-US" b="1" dirty="0" smtClean="0">
                <a:solidFill>
                  <a:srgbClr val="000090"/>
                </a:solidFill>
                <a:latin typeface="Chalkboard"/>
                <a:cs typeface="Chalkboard"/>
              </a:rPr>
              <a:t>) </a:t>
            </a:r>
          </a:p>
          <a:p>
            <a:pPr algn="ctr" eaLnBrk="1" hangingPunct="1">
              <a:spcBef>
                <a:spcPts val="0"/>
              </a:spcBef>
            </a:pPr>
            <a:r>
              <a:rPr lang="en-US" b="1" dirty="0" smtClean="0">
                <a:solidFill>
                  <a:srgbClr val="000090"/>
                </a:solidFill>
                <a:latin typeface="Chalkboard"/>
                <a:cs typeface="Chalkboard"/>
              </a:rPr>
              <a:t>        &gt;90% </a:t>
            </a:r>
            <a:r>
              <a:rPr lang="en-US" b="1" dirty="0">
                <a:solidFill>
                  <a:srgbClr val="000090"/>
                </a:solidFill>
                <a:latin typeface="Chalkboard"/>
                <a:cs typeface="Chalkboard"/>
              </a:rPr>
              <a:t>small acreage </a:t>
            </a:r>
            <a:r>
              <a:rPr lang="en-US" b="1" dirty="0" smtClean="0">
                <a:solidFill>
                  <a:srgbClr val="000090"/>
                </a:solidFill>
                <a:latin typeface="Chalkboard"/>
                <a:cs typeface="Chalkboard"/>
              </a:rPr>
              <a:t>farmers in developing countries</a:t>
            </a:r>
            <a:endParaRPr lang="en-US" b="1" u="sng" dirty="0">
              <a:solidFill>
                <a:srgbClr val="000090"/>
              </a:solidFill>
              <a:latin typeface="Chalkboard"/>
              <a:cs typeface="Chalkboard"/>
            </a:endParaRPr>
          </a:p>
        </p:txBody>
      </p:sp>
      <p:sp>
        <p:nvSpPr>
          <p:cNvPr id="2" name="TextBox 1"/>
          <p:cNvSpPr txBox="1"/>
          <p:nvPr/>
        </p:nvSpPr>
        <p:spPr>
          <a:xfrm>
            <a:off x="4755891" y="6457767"/>
            <a:ext cx="6228610" cy="246221"/>
          </a:xfrm>
          <a:prstGeom prst="rect">
            <a:avLst/>
          </a:prstGeom>
          <a:noFill/>
        </p:spPr>
        <p:txBody>
          <a:bodyPr wrap="square" rtlCol="0">
            <a:spAutoFit/>
          </a:bodyPr>
          <a:lstStyle/>
          <a:p>
            <a:r>
              <a:rPr lang="en-US" sz="1000" i="1" dirty="0" smtClean="0">
                <a:latin typeface="Times New Roman"/>
                <a:cs typeface="Times New Roman"/>
              </a:rPr>
              <a:t>Clive </a:t>
            </a:r>
            <a:r>
              <a:rPr lang="en-US" sz="1000" i="1" dirty="0">
                <a:latin typeface="Times New Roman"/>
                <a:cs typeface="Times New Roman"/>
              </a:rPr>
              <a:t>James 2014 http://</a:t>
            </a:r>
            <a:r>
              <a:rPr lang="en-US" sz="1000" i="1" dirty="0" err="1">
                <a:latin typeface="Times New Roman"/>
                <a:cs typeface="Times New Roman"/>
              </a:rPr>
              <a:t>www.isaaa.org</a:t>
            </a:r>
            <a:r>
              <a:rPr lang="en-US" sz="1000" i="1" dirty="0">
                <a:latin typeface="Times New Roman"/>
                <a:cs typeface="Times New Roman"/>
              </a:rPr>
              <a:t>/resources/publications/briefs/46/</a:t>
            </a:r>
            <a:r>
              <a:rPr lang="en-US" sz="1000" i="1" dirty="0" err="1">
                <a:latin typeface="Times New Roman"/>
                <a:cs typeface="Times New Roman"/>
              </a:rPr>
              <a:t>executivesummary</a:t>
            </a:r>
            <a:r>
              <a:rPr lang="en-US" sz="1000" i="1" dirty="0">
                <a:latin typeface="Times New Roman"/>
                <a:cs typeface="Times New Roman"/>
              </a:rPr>
              <a:t>/</a:t>
            </a: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6625" y="5992813"/>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842500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descr="GMO-YES or NO?.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1630" y="0"/>
            <a:ext cx="5157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TextBox 2"/>
          <p:cNvSpPr txBox="1">
            <a:spLocks noChangeArrowheads="1"/>
          </p:cNvSpPr>
          <p:nvPr/>
        </p:nvSpPr>
        <p:spPr bwMode="auto">
          <a:xfrm>
            <a:off x="6066477" y="872168"/>
            <a:ext cx="3864169" cy="1569660"/>
          </a:xfrm>
          <a:prstGeom prst="rect">
            <a:avLst/>
          </a:prstGeom>
          <a:solidFill>
            <a:srgbClr val="FEFCFC"/>
          </a:solidFill>
          <a:ln w="9525">
            <a:solidFill>
              <a:srgbClr val="000090"/>
            </a:solidFill>
            <a:miter lim="800000"/>
            <a:headEnd/>
            <a:tailEnd/>
          </a:ln>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3200" dirty="0" smtClean="0">
                <a:solidFill>
                  <a:srgbClr val="000090"/>
                </a:solidFill>
                <a:latin typeface="Chalkboard SE Regular" charset="0"/>
                <a:cs typeface="Chalkboard SE Regular" charset="0"/>
              </a:rPr>
              <a:t>The debate over GMO’s has gone on for some time</a:t>
            </a:r>
            <a:r>
              <a:rPr lang="en-US" sz="3200" dirty="0">
                <a:solidFill>
                  <a:srgbClr val="000090"/>
                </a:solidFill>
                <a:latin typeface="Chalkboard SE Regular" charset="0"/>
                <a:cs typeface="Chalkboard SE Regular" charset="0"/>
              </a:rPr>
              <a:t>.</a:t>
            </a:r>
          </a:p>
        </p:txBody>
      </p:sp>
      <p:pic>
        <p:nvPicPr>
          <p:cNvPr id="4"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5791200"/>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107008" y="2597320"/>
            <a:ext cx="3837148" cy="2563490"/>
          </a:xfrm>
          <a:prstGeom prst="rect">
            <a:avLst/>
          </a:prstGeom>
          <a:solidFill>
            <a:srgbClr val="FEFCFC"/>
          </a:solidFill>
          <a:ln w="19050" cmpd="sng">
            <a:solidFill>
              <a:srgbClr val="000090"/>
            </a:solidFill>
          </a:ln>
        </p:spPr>
        <p:txBody>
          <a:bodyPr wrap="square" rtlCol="0">
            <a:spAutoFit/>
          </a:bodyPr>
          <a:lstStyle/>
          <a:p>
            <a:pPr algn="ctr"/>
            <a:r>
              <a:rPr lang="en-US" sz="3200" dirty="0">
                <a:solidFill>
                  <a:srgbClr val="000090"/>
                </a:solidFill>
                <a:latin typeface="Chalkboard"/>
                <a:cs typeface="Chalkboard"/>
              </a:rPr>
              <a:t>But</a:t>
            </a:r>
            <a:r>
              <a:rPr lang="en-US" sz="3200" dirty="0">
                <a:solidFill>
                  <a:srgbClr val="000090"/>
                </a:solidFill>
                <a:latin typeface="Chalkboard SE Regular" charset="0"/>
                <a:cs typeface="Chalkboard SE Regular" charset="0"/>
              </a:rPr>
              <a:t> </a:t>
            </a:r>
            <a:r>
              <a:rPr lang="en-US" sz="3200" dirty="0" smtClean="0">
                <a:solidFill>
                  <a:srgbClr val="000090"/>
                </a:solidFill>
                <a:latin typeface="Chalkboard SE Regular" charset="0"/>
                <a:cs typeface="Chalkboard SE Regular" charset="0"/>
              </a:rPr>
              <a:t>is </a:t>
            </a:r>
            <a:r>
              <a:rPr lang="en-US" sz="3200" dirty="0">
                <a:solidFill>
                  <a:srgbClr val="000090"/>
                </a:solidFill>
                <a:latin typeface="Chalkboard SE Regular" charset="0"/>
                <a:cs typeface="Chalkboard SE Regular" charset="0"/>
              </a:rPr>
              <a:t>p</a:t>
            </a:r>
            <a:r>
              <a:rPr lang="en-US" sz="3200" dirty="0" smtClean="0">
                <a:solidFill>
                  <a:srgbClr val="000090"/>
                </a:solidFill>
                <a:latin typeface="Chalkboard SE Regular" charset="0"/>
                <a:cs typeface="Chalkboard SE Regular" charset="0"/>
              </a:rPr>
              <a:t>ublic </a:t>
            </a:r>
            <a:r>
              <a:rPr lang="en-US" sz="3200" dirty="0">
                <a:solidFill>
                  <a:srgbClr val="000090"/>
                </a:solidFill>
                <a:latin typeface="Chalkboard SE Regular" charset="0"/>
                <a:cs typeface="Chalkboard SE Regular" charset="0"/>
              </a:rPr>
              <a:t>c</a:t>
            </a:r>
            <a:r>
              <a:rPr lang="en-US" sz="3200" dirty="0" smtClean="0">
                <a:solidFill>
                  <a:srgbClr val="000090"/>
                </a:solidFill>
                <a:latin typeface="Chalkboard SE Regular" charset="0"/>
                <a:cs typeface="Chalkboard SE Regular" charset="0"/>
              </a:rPr>
              <a:t>oncern </a:t>
            </a:r>
            <a:r>
              <a:rPr lang="en-US" sz="3200" dirty="0">
                <a:solidFill>
                  <a:srgbClr val="000090"/>
                </a:solidFill>
                <a:latin typeface="Chalkboard SE Regular" charset="0"/>
                <a:cs typeface="Chalkboard SE Regular" charset="0"/>
              </a:rPr>
              <a:t>j</a:t>
            </a:r>
            <a:r>
              <a:rPr lang="en-US" sz="3200" dirty="0" smtClean="0">
                <a:solidFill>
                  <a:srgbClr val="000090"/>
                </a:solidFill>
                <a:latin typeface="Chalkboard SE Regular" charset="0"/>
                <a:cs typeface="Chalkboard SE Regular" charset="0"/>
              </a:rPr>
              <a:t>ust </a:t>
            </a:r>
            <a:r>
              <a:rPr lang="en-US" sz="3200" dirty="0">
                <a:solidFill>
                  <a:srgbClr val="000090"/>
                </a:solidFill>
                <a:latin typeface="Chalkboard SE Regular" charset="0"/>
                <a:cs typeface="Chalkboard SE Regular" charset="0"/>
              </a:rPr>
              <a:t>about g</a:t>
            </a:r>
            <a:r>
              <a:rPr lang="en-US" sz="3200" dirty="0" smtClean="0">
                <a:solidFill>
                  <a:srgbClr val="000090"/>
                </a:solidFill>
                <a:latin typeface="Chalkboard SE Regular" charset="0"/>
                <a:cs typeface="Chalkboard SE Regular" charset="0"/>
              </a:rPr>
              <a:t>enetically engineered </a:t>
            </a:r>
            <a:r>
              <a:rPr lang="en-US" sz="3200" dirty="0">
                <a:solidFill>
                  <a:srgbClr val="000090"/>
                </a:solidFill>
                <a:latin typeface="Chalkboard SE Regular" charset="0"/>
                <a:cs typeface="Chalkboard SE Regular" charset="0"/>
              </a:rPr>
              <a:t>f</a:t>
            </a:r>
            <a:r>
              <a:rPr lang="en-US" sz="3200" dirty="0" smtClean="0">
                <a:solidFill>
                  <a:srgbClr val="000090"/>
                </a:solidFill>
                <a:latin typeface="Chalkboard SE Regular" charset="0"/>
                <a:cs typeface="Chalkboard SE Regular" charset="0"/>
              </a:rPr>
              <a:t>oods (GMO’s)? </a:t>
            </a:r>
            <a:endParaRPr lang="en-US" sz="3200" dirty="0">
              <a:solidFill>
                <a:srgbClr val="000090"/>
              </a:solidFill>
              <a:latin typeface="Chalkboard SE Regular" charset="0"/>
              <a:cs typeface="Chalkboard SE Regular" charset="0"/>
            </a:endParaRPr>
          </a:p>
        </p:txBody>
      </p:sp>
    </p:spTree>
    <p:extLst>
      <p:ext uri="{BB962C8B-B14F-4D97-AF65-F5344CB8AC3E}">
        <p14:creationId xmlns:p14="http://schemas.microsoft.com/office/powerpoint/2010/main" val="425034869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Box 8"/>
          <p:cNvSpPr txBox="1">
            <a:spLocks noChangeArrowheads="1"/>
          </p:cNvSpPr>
          <p:nvPr/>
        </p:nvSpPr>
        <p:spPr bwMode="auto">
          <a:xfrm>
            <a:off x="1752005" y="397803"/>
            <a:ext cx="6786563" cy="954107"/>
          </a:xfrm>
          <a:prstGeom prst="rect">
            <a:avLst/>
          </a:prstGeom>
          <a:solidFill>
            <a:srgbClr val="FFFFFF"/>
          </a:solidFill>
          <a:ln w="12700">
            <a:solidFill>
              <a:srgbClr val="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800" b="1">
                <a:solidFill>
                  <a:srgbClr val="000000"/>
                </a:solidFill>
                <a:latin typeface="Chalkboard"/>
                <a:cs typeface="Chalkboard"/>
              </a:rPr>
              <a:t>There are only a few whole, GE foods that have been commercialized</a:t>
            </a:r>
          </a:p>
        </p:txBody>
      </p:sp>
      <p:grpSp>
        <p:nvGrpSpPr>
          <p:cNvPr id="27650" name="Group 1"/>
          <p:cNvGrpSpPr>
            <a:grpSpLocks/>
          </p:cNvGrpSpPr>
          <p:nvPr/>
        </p:nvGrpSpPr>
        <p:grpSpPr bwMode="auto">
          <a:xfrm>
            <a:off x="485776" y="1574305"/>
            <a:ext cx="9261872" cy="2135188"/>
            <a:chOff x="568326" y="3194050"/>
            <a:chExt cx="9261476" cy="2135225"/>
          </a:xfrm>
        </p:grpSpPr>
        <p:grpSp>
          <p:nvGrpSpPr>
            <p:cNvPr id="27657" name="Group 2"/>
            <p:cNvGrpSpPr>
              <a:grpSpLocks/>
            </p:cNvGrpSpPr>
            <p:nvPr/>
          </p:nvGrpSpPr>
          <p:grpSpPr bwMode="auto">
            <a:xfrm>
              <a:off x="7261227" y="3194050"/>
              <a:ext cx="2568575" cy="2079625"/>
              <a:chOff x="4583" y="383"/>
              <a:chExt cx="1618" cy="1310"/>
            </a:xfrm>
          </p:grpSpPr>
          <p:pic>
            <p:nvPicPr>
              <p:cNvPr id="2766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3" y="383"/>
                <a:ext cx="1618" cy="131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31460" name="Text Box 4"/>
              <p:cNvSpPr txBox="1">
                <a:spLocks noChangeArrowheads="1"/>
              </p:cNvSpPr>
              <p:nvPr/>
            </p:nvSpPr>
            <p:spPr bwMode="auto">
              <a:xfrm>
                <a:off x="4633" y="856"/>
                <a:ext cx="1496" cy="256"/>
              </a:xfrm>
              <a:prstGeom prst="rect">
                <a:avLst/>
              </a:prstGeom>
              <a:solidFill>
                <a:srgbClr val="162D53"/>
              </a:solidFill>
              <a:ln w="9525" cmpd="sng">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fontAlgn="auto">
                  <a:spcBef>
                    <a:spcPts val="0"/>
                  </a:spcBef>
                  <a:spcAft>
                    <a:spcPts val="0"/>
                  </a:spcAft>
                  <a:defRPr/>
                </a:pPr>
                <a:r>
                  <a:rPr lang="en-US" sz="2000" b="1" i="1" dirty="0">
                    <a:solidFill>
                      <a:schemeClr val="bg1"/>
                    </a:solidFill>
                    <a:latin typeface="Times New Roman" charset="0"/>
                    <a:ea typeface="+mn-ea"/>
                    <a:cs typeface="+mn-cs"/>
                  </a:rPr>
                  <a:t>GE Papaya</a:t>
                </a:r>
                <a:endParaRPr lang="en-US" sz="1600" b="1" dirty="0">
                  <a:solidFill>
                    <a:schemeClr val="bg1"/>
                  </a:solidFill>
                  <a:latin typeface="Times New Roman" charset="0"/>
                  <a:ea typeface="+mn-ea"/>
                  <a:cs typeface="+mn-cs"/>
                </a:endParaRPr>
              </a:p>
            </p:txBody>
          </p:sp>
        </p:grpSp>
        <p:grpSp>
          <p:nvGrpSpPr>
            <p:cNvPr id="27658" name="Group 5"/>
            <p:cNvGrpSpPr>
              <a:grpSpLocks/>
            </p:cNvGrpSpPr>
            <p:nvPr/>
          </p:nvGrpSpPr>
          <p:grpSpPr bwMode="auto">
            <a:xfrm>
              <a:off x="3902074" y="3219488"/>
              <a:ext cx="2606675" cy="2109787"/>
              <a:chOff x="4492" y="1470"/>
              <a:chExt cx="1642" cy="1329"/>
            </a:xfrm>
          </p:grpSpPr>
          <p:pic>
            <p:nvPicPr>
              <p:cNvPr id="2766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2" y="1470"/>
                <a:ext cx="1642" cy="132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31463" name="Text Box 7"/>
              <p:cNvSpPr txBox="1">
                <a:spLocks noChangeArrowheads="1"/>
              </p:cNvSpPr>
              <p:nvPr/>
            </p:nvSpPr>
            <p:spPr bwMode="auto">
              <a:xfrm>
                <a:off x="4543" y="2005"/>
                <a:ext cx="1496" cy="256"/>
              </a:xfrm>
              <a:prstGeom prst="rect">
                <a:avLst/>
              </a:prstGeom>
              <a:solidFill>
                <a:srgbClr val="162D53"/>
              </a:solidFill>
              <a:ln w="9525" cmpd="sng">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fontAlgn="auto">
                  <a:spcBef>
                    <a:spcPts val="0"/>
                  </a:spcBef>
                  <a:spcAft>
                    <a:spcPts val="0"/>
                  </a:spcAft>
                  <a:defRPr/>
                </a:pPr>
                <a:r>
                  <a:rPr lang="en-US" sz="2000" b="1" i="1" dirty="0">
                    <a:solidFill>
                      <a:schemeClr val="bg1"/>
                    </a:solidFill>
                    <a:latin typeface="Times New Roman" charset="0"/>
                    <a:ea typeface="+mn-ea"/>
                    <a:cs typeface="+mn-cs"/>
                  </a:rPr>
                  <a:t>GE Squash</a:t>
                </a:r>
                <a:endParaRPr lang="en-US" sz="1600" b="1" dirty="0">
                  <a:solidFill>
                    <a:schemeClr val="bg1"/>
                  </a:solidFill>
                  <a:latin typeface="Times New Roman" charset="0"/>
                  <a:ea typeface="+mn-ea"/>
                  <a:cs typeface="+mn-cs"/>
                </a:endParaRPr>
              </a:p>
            </p:txBody>
          </p:sp>
        </p:grpSp>
        <p:grpSp>
          <p:nvGrpSpPr>
            <p:cNvPr id="27659" name="Group 9"/>
            <p:cNvGrpSpPr>
              <a:grpSpLocks/>
            </p:cNvGrpSpPr>
            <p:nvPr/>
          </p:nvGrpSpPr>
          <p:grpSpPr bwMode="auto">
            <a:xfrm>
              <a:off x="568326" y="3228975"/>
              <a:ext cx="2541588" cy="2027238"/>
              <a:chOff x="2527" y="2151"/>
              <a:chExt cx="1601" cy="1277"/>
            </a:xfrm>
          </p:grpSpPr>
          <p:pic>
            <p:nvPicPr>
              <p:cNvPr id="27660" name="Picture 10" descr="sweet cor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7" y="2151"/>
                <a:ext cx="1601" cy="127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31467" name="Text Box 11"/>
              <p:cNvSpPr txBox="1">
                <a:spLocks noChangeArrowheads="1"/>
              </p:cNvSpPr>
              <p:nvPr/>
            </p:nvSpPr>
            <p:spPr bwMode="auto">
              <a:xfrm>
                <a:off x="2584" y="2623"/>
                <a:ext cx="1494" cy="256"/>
              </a:xfrm>
              <a:prstGeom prst="rect">
                <a:avLst/>
              </a:prstGeom>
              <a:solidFill>
                <a:srgbClr val="162D53"/>
              </a:solidFill>
              <a:ln w="9525" cmpd="sng">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fontAlgn="auto">
                  <a:spcBef>
                    <a:spcPts val="0"/>
                  </a:spcBef>
                  <a:spcAft>
                    <a:spcPts val="0"/>
                  </a:spcAft>
                  <a:defRPr/>
                </a:pPr>
                <a:r>
                  <a:rPr lang="en-US" sz="2000" b="1" i="1" dirty="0">
                    <a:solidFill>
                      <a:schemeClr val="bg1"/>
                    </a:solidFill>
                    <a:latin typeface="Times New Roman" charset="0"/>
                    <a:ea typeface="+mn-ea"/>
                    <a:cs typeface="+mn-cs"/>
                  </a:rPr>
                  <a:t>GE Sweet Corn</a:t>
                </a:r>
                <a:endParaRPr lang="en-US" sz="1600" b="1" dirty="0">
                  <a:solidFill>
                    <a:schemeClr val="bg1"/>
                  </a:solidFill>
                  <a:latin typeface="Times New Roman" charset="0"/>
                  <a:ea typeface="+mn-ea"/>
                  <a:cs typeface="+mn-cs"/>
                </a:endParaRPr>
              </a:p>
            </p:txBody>
          </p:sp>
        </p:grpSp>
      </p:grpSp>
      <p:pic>
        <p:nvPicPr>
          <p:cNvPr id="27651"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26229" y="5992813"/>
            <a:ext cx="326827"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18"/>
          <p:cNvGrpSpPr>
            <a:grpSpLocks/>
          </p:cNvGrpSpPr>
          <p:nvPr/>
        </p:nvGrpSpPr>
        <p:grpSpPr bwMode="auto">
          <a:xfrm>
            <a:off x="1550988" y="3917777"/>
            <a:ext cx="7067550" cy="2716213"/>
            <a:chOff x="1377191" y="3729946"/>
            <a:chExt cx="6284533" cy="2717597"/>
          </a:xfrm>
        </p:grpSpPr>
        <p:grpSp>
          <p:nvGrpSpPr>
            <p:cNvPr id="21" name="Group 4"/>
            <p:cNvGrpSpPr>
              <a:grpSpLocks/>
            </p:cNvGrpSpPr>
            <p:nvPr/>
          </p:nvGrpSpPr>
          <p:grpSpPr bwMode="auto">
            <a:xfrm>
              <a:off x="1377191" y="3729946"/>
              <a:ext cx="6284533" cy="2717597"/>
              <a:chOff x="1377191" y="3729946"/>
              <a:chExt cx="6284533" cy="2717597"/>
            </a:xfrm>
          </p:grpSpPr>
          <p:sp>
            <p:nvSpPr>
              <p:cNvPr id="23" name="Text Box 8"/>
              <p:cNvSpPr txBox="1">
                <a:spLocks noChangeArrowheads="1"/>
              </p:cNvSpPr>
              <p:nvPr/>
            </p:nvSpPr>
            <p:spPr bwMode="auto">
              <a:xfrm>
                <a:off x="1377191" y="3729946"/>
                <a:ext cx="6284533" cy="523487"/>
              </a:xfrm>
              <a:prstGeom prst="rect">
                <a:avLst/>
              </a:prstGeom>
              <a:solidFill>
                <a:schemeClr val="bg1"/>
              </a:solidFill>
              <a:ln w="12700">
                <a:solidFill>
                  <a:srgbClr val="000090"/>
                </a:solidFill>
                <a:miter lim="800000"/>
                <a:headEnd/>
                <a:tailEnd/>
              </a:ln>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sz="2800" b="1" dirty="0">
                    <a:latin typeface="Chalkboard"/>
                    <a:cs typeface="Chalkboard"/>
                  </a:rPr>
                  <a:t>Two more are just being introduced</a:t>
                </a:r>
              </a:p>
            </p:txBody>
          </p:sp>
          <p:grpSp>
            <p:nvGrpSpPr>
              <p:cNvPr id="24" name="Group 1"/>
              <p:cNvGrpSpPr>
                <a:grpSpLocks/>
              </p:cNvGrpSpPr>
              <p:nvPr/>
            </p:nvGrpSpPr>
            <p:grpSpPr bwMode="auto">
              <a:xfrm>
                <a:off x="1391592" y="4489547"/>
                <a:ext cx="2612812" cy="1957996"/>
                <a:chOff x="431802" y="4519083"/>
                <a:chExt cx="2612812" cy="1957996"/>
              </a:xfrm>
            </p:grpSpPr>
            <p:pic>
              <p:nvPicPr>
                <p:cNvPr id="26" name="Picture 2" descr="260800102.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1802" y="4519083"/>
                  <a:ext cx="2612812" cy="195799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7" name="Text Box 11"/>
                <p:cNvSpPr txBox="1">
                  <a:spLocks noChangeArrowheads="1"/>
                </p:cNvSpPr>
                <p:nvPr/>
              </p:nvSpPr>
              <p:spPr bwMode="auto">
                <a:xfrm>
                  <a:off x="767483" y="6048236"/>
                  <a:ext cx="1956506" cy="400254"/>
                </a:xfrm>
                <a:prstGeom prst="rect">
                  <a:avLst/>
                </a:prstGeom>
                <a:solidFill>
                  <a:srgbClr val="162D53"/>
                </a:solidFill>
                <a:ln w="9525" cmpd="sng">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fontAlgn="auto">
                    <a:spcBef>
                      <a:spcPts val="0"/>
                    </a:spcBef>
                    <a:spcAft>
                      <a:spcPts val="0"/>
                    </a:spcAft>
                    <a:defRPr/>
                  </a:pPr>
                  <a:r>
                    <a:rPr lang="en-US" sz="2000" b="1" i="1" dirty="0">
                      <a:solidFill>
                        <a:schemeClr val="bg1"/>
                      </a:solidFill>
                      <a:latin typeface="Times New Roman" charset="0"/>
                      <a:ea typeface="+mn-ea"/>
                      <a:cs typeface="+mn-cs"/>
                    </a:rPr>
                    <a:t>Arctic Apple™</a:t>
                  </a:r>
                  <a:endParaRPr lang="en-US" sz="1600" b="1" dirty="0">
                    <a:solidFill>
                      <a:schemeClr val="bg1"/>
                    </a:solidFill>
                    <a:latin typeface="Times New Roman" charset="0"/>
                    <a:ea typeface="+mn-ea"/>
                    <a:cs typeface="+mn-cs"/>
                  </a:endParaRPr>
                </a:p>
              </p:txBody>
            </p:sp>
          </p:grpSp>
          <p:pic>
            <p:nvPicPr>
              <p:cNvPr id="25" name="Picture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616623" y="4465598"/>
                <a:ext cx="2973232" cy="197348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22" name="Text Box 4"/>
            <p:cNvSpPr txBox="1">
              <a:spLocks noChangeArrowheads="1"/>
            </p:cNvSpPr>
            <p:nvPr/>
          </p:nvSpPr>
          <p:spPr bwMode="auto">
            <a:xfrm>
              <a:off x="5143394" y="6032994"/>
              <a:ext cx="2111784" cy="398666"/>
            </a:xfrm>
            <a:prstGeom prst="rect">
              <a:avLst/>
            </a:prstGeom>
            <a:solidFill>
              <a:srgbClr val="162D53"/>
            </a:solidFill>
            <a:ln w="9525" cmpd="sng">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fontAlgn="auto">
                <a:spcBef>
                  <a:spcPts val="0"/>
                </a:spcBef>
                <a:spcAft>
                  <a:spcPts val="0"/>
                </a:spcAft>
                <a:defRPr/>
              </a:pPr>
              <a:r>
                <a:rPr lang="en-US" sz="2000" b="1" i="1" dirty="0">
                  <a:solidFill>
                    <a:schemeClr val="bg1"/>
                  </a:solidFill>
                  <a:latin typeface="Times New Roman" charset="0"/>
                  <a:ea typeface="+mn-ea"/>
                  <a:cs typeface="+mn-cs"/>
                </a:rPr>
                <a:t>Innate™ Potato</a:t>
              </a:r>
              <a:endParaRPr lang="en-US" sz="1600" b="1" dirty="0">
                <a:solidFill>
                  <a:schemeClr val="bg1"/>
                </a:solidFill>
                <a:latin typeface="Times New Roman" charset="0"/>
                <a:ea typeface="+mn-ea"/>
                <a:cs typeface="+mn-cs"/>
              </a:endParaRPr>
            </a:p>
          </p:txBody>
        </p:sp>
      </p:grpSp>
    </p:spTree>
    <p:extLst>
      <p:ext uri="{BB962C8B-B14F-4D97-AF65-F5344CB8AC3E}">
        <p14:creationId xmlns:p14="http://schemas.microsoft.com/office/powerpoint/2010/main" val="3010200111"/>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0"/>
            <a:ext cx="10666413" cy="694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6625" y="5992813"/>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24" name="Text Box 4"/>
          <p:cNvSpPr txBox="1">
            <a:spLocks noChangeArrowheads="1"/>
          </p:cNvSpPr>
          <p:nvPr/>
        </p:nvSpPr>
        <p:spPr bwMode="auto">
          <a:xfrm>
            <a:off x="0" y="2090738"/>
            <a:ext cx="102870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defRPr/>
            </a:pPr>
            <a:r>
              <a:rPr lang="en-US" sz="4400" b="1" i="1" dirty="0">
                <a:solidFill>
                  <a:schemeClr val="bg1"/>
                </a:solidFill>
                <a:latin typeface="Tahoma" charset="0"/>
                <a:cs typeface="+mn-cs"/>
              </a:rPr>
              <a:t>WHAT</a:t>
            </a:r>
            <a:r>
              <a:rPr lang="ja-JP" altLang="en-US" sz="4400" b="1" i="1" dirty="0">
                <a:solidFill>
                  <a:schemeClr val="bg1"/>
                </a:solidFill>
                <a:latin typeface="Arial"/>
                <a:cs typeface="+mn-cs"/>
              </a:rPr>
              <a:t>’</a:t>
            </a:r>
            <a:r>
              <a:rPr lang="en-US" sz="4400" b="1" i="1" dirty="0">
                <a:solidFill>
                  <a:schemeClr val="bg1"/>
                </a:solidFill>
                <a:latin typeface="Tahoma" charset="0"/>
                <a:cs typeface="+mn-cs"/>
              </a:rPr>
              <a:t>S IN THE </a:t>
            </a:r>
          </a:p>
          <a:p>
            <a:pPr algn="ctr" eaLnBrk="0" hangingPunct="0">
              <a:defRPr/>
            </a:pPr>
            <a:r>
              <a:rPr lang="en-US" sz="4400" b="1" i="1" dirty="0">
                <a:solidFill>
                  <a:schemeClr val="bg1"/>
                </a:solidFill>
                <a:latin typeface="Tahoma" charset="0"/>
                <a:cs typeface="+mn-cs"/>
              </a:rPr>
              <a:t>PIPELINE?</a:t>
            </a:r>
          </a:p>
        </p:txBody>
      </p:sp>
    </p:spTree>
    <p:extLst>
      <p:ext uri="{BB962C8B-B14F-4D97-AF65-F5344CB8AC3E}">
        <p14:creationId xmlns:p14="http://schemas.microsoft.com/office/powerpoint/2010/main" val="197234639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4951" y="1640090"/>
            <a:ext cx="9586228" cy="4211154"/>
            <a:chOff x="384951" y="1477970"/>
            <a:chExt cx="9586228" cy="4211154"/>
          </a:xfrm>
        </p:grpSpPr>
        <p:grpSp>
          <p:nvGrpSpPr>
            <p:cNvPr id="4" name="Group 19"/>
            <p:cNvGrpSpPr>
              <a:grpSpLocks/>
            </p:cNvGrpSpPr>
            <p:nvPr/>
          </p:nvGrpSpPr>
          <p:grpSpPr bwMode="auto">
            <a:xfrm>
              <a:off x="384951" y="1477970"/>
              <a:ext cx="9586228" cy="3655820"/>
              <a:chOff x="63" y="1121"/>
              <a:chExt cx="5645" cy="2219"/>
            </a:xfrm>
          </p:grpSpPr>
          <p:pic>
            <p:nvPicPr>
              <p:cNvPr id="5" name="Picture 20" descr="water1 wt"/>
              <p:cNvPicPr>
                <a:picLocks noChangeArrowheads="1"/>
              </p:cNvPicPr>
              <p:nvPr/>
            </p:nvPicPr>
            <p:blipFill>
              <a:blip r:embed="rId2" cstate="print"/>
              <a:srcRect/>
              <a:stretch>
                <a:fillRect/>
              </a:stretch>
            </p:blipFill>
            <p:spPr bwMode="auto">
              <a:xfrm>
                <a:off x="63" y="1164"/>
                <a:ext cx="2841" cy="217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 name="Picture 21" descr="4-24"/>
              <p:cNvPicPr>
                <a:picLocks noChangeAspect="1" noChangeArrowheads="1"/>
              </p:cNvPicPr>
              <p:nvPr/>
            </p:nvPicPr>
            <p:blipFill>
              <a:blip r:embed="rId3" cstate="print"/>
              <a:srcRect/>
              <a:stretch>
                <a:fillRect/>
              </a:stretch>
            </p:blipFill>
            <p:spPr bwMode="auto">
              <a:xfrm>
                <a:off x="2968" y="1121"/>
                <a:ext cx="2740" cy="2219"/>
              </a:xfrm>
              <a:prstGeom prst="rect">
                <a:avLst/>
              </a:prstGeom>
              <a:noFill/>
              <a:ln w="9525">
                <a:noFill/>
                <a:miter lim="800000"/>
                <a:headEnd/>
                <a:tailEnd/>
              </a:ln>
              <a:effectLst>
                <a:outerShdw blurRad="50800" dist="38100" dir="2700000" algn="tl" rotWithShape="0">
                  <a:prstClr val="black">
                    <a:alpha val="40000"/>
                  </a:prstClr>
                </a:outerShdw>
              </a:effectLst>
            </p:spPr>
          </p:pic>
        </p:grpSp>
        <p:sp>
          <p:nvSpPr>
            <p:cNvPr id="7" name="TextBox 6"/>
            <p:cNvSpPr txBox="1"/>
            <p:nvPr/>
          </p:nvSpPr>
          <p:spPr>
            <a:xfrm>
              <a:off x="567466" y="4379831"/>
              <a:ext cx="9322645" cy="461665"/>
            </a:xfrm>
            <a:prstGeom prst="rect">
              <a:avLst/>
            </a:prstGeom>
            <a:solidFill>
              <a:srgbClr val="FFFFFF"/>
            </a:solidFill>
            <a:ln>
              <a:solidFill>
                <a:srgbClr val="000000"/>
              </a:solidFill>
            </a:ln>
          </p:spPr>
          <p:txBody>
            <a:bodyPr wrap="square" rtlCol="0">
              <a:spAutoFit/>
            </a:bodyPr>
            <a:lstStyle/>
            <a:p>
              <a:pPr algn="ctr"/>
              <a:r>
                <a:rPr lang="en-US" b="1" dirty="0" smtClean="0">
                  <a:solidFill>
                    <a:srgbClr val="604A7B"/>
                  </a:solidFill>
                  <a:latin typeface="Chalkboard"/>
                  <a:cs typeface="Chalkboard"/>
                </a:rPr>
                <a:t>Tobacco after 2 weeks without water then 1 week watered</a:t>
              </a:r>
            </a:p>
          </p:txBody>
        </p:sp>
        <p:sp>
          <p:nvSpPr>
            <p:cNvPr id="8" name="TextBox 7"/>
            <p:cNvSpPr txBox="1"/>
            <p:nvPr/>
          </p:nvSpPr>
          <p:spPr>
            <a:xfrm>
              <a:off x="1370738" y="5227459"/>
              <a:ext cx="2519459" cy="461665"/>
            </a:xfrm>
            <a:prstGeom prst="rect">
              <a:avLst/>
            </a:prstGeom>
            <a:solidFill>
              <a:schemeClr val="bg1"/>
            </a:solidFill>
            <a:ln>
              <a:solidFill>
                <a:srgbClr val="000000"/>
              </a:solidFill>
            </a:ln>
          </p:spPr>
          <p:txBody>
            <a:bodyPr wrap="square" rtlCol="0">
              <a:spAutoFit/>
            </a:bodyPr>
            <a:lstStyle/>
            <a:p>
              <a:r>
                <a:rPr lang="en-US" dirty="0" smtClean="0">
                  <a:latin typeface="Chalkboard"/>
                  <a:cs typeface="Chalkboard"/>
                </a:rPr>
                <a:t>Control, non-GE</a:t>
              </a:r>
              <a:endParaRPr lang="en-US" dirty="0">
                <a:latin typeface="Chalkboard"/>
                <a:cs typeface="Chalkboard"/>
              </a:endParaRPr>
            </a:p>
          </p:txBody>
        </p:sp>
        <p:sp>
          <p:nvSpPr>
            <p:cNvPr id="9" name="TextBox 8"/>
            <p:cNvSpPr txBox="1"/>
            <p:nvPr/>
          </p:nvSpPr>
          <p:spPr>
            <a:xfrm>
              <a:off x="6491328" y="5219095"/>
              <a:ext cx="2291720" cy="461665"/>
            </a:xfrm>
            <a:prstGeom prst="rect">
              <a:avLst/>
            </a:prstGeom>
            <a:solidFill>
              <a:srgbClr val="FFFFFF"/>
            </a:solidFill>
            <a:ln>
              <a:solidFill>
                <a:srgbClr val="000000"/>
              </a:solidFill>
            </a:ln>
          </p:spPr>
          <p:txBody>
            <a:bodyPr wrap="square" rtlCol="0">
              <a:spAutoFit/>
            </a:bodyPr>
            <a:lstStyle/>
            <a:p>
              <a:pPr algn="ctr"/>
              <a:r>
                <a:rPr lang="en-US" dirty="0" smtClean="0">
                  <a:latin typeface="Chalkboard"/>
                  <a:cs typeface="Chalkboard"/>
                </a:rPr>
                <a:t>GE tobacco </a:t>
              </a:r>
              <a:endParaRPr lang="en-US" dirty="0">
                <a:latin typeface="Chalkboard"/>
                <a:cs typeface="Chalkboard"/>
              </a:endParaRPr>
            </a:p>
          </p:txBody>
        </p:sp>
      </p:grpSp>
      <p:sp>
        <p:nvSpPr>
          <p:cNvPr id="10" name="Text Box 5"/>
          <p:cNvSpPr txBox="1">
            <a:spLocks noChangeArrowheads="1"/>
          </p:cNvSpPr>
          <p:nvPr/>
        </p:nvSpPr>
        <p:spPr bwMode="auto">
          <a:xfrm>
            <a:off x="310754" y="229669"/>
            <a:ext cx="9849579" cy="1200329"/>
          </a:xfrm>
          <a:prstGeom prst="rect">
            <a:avLst/>
          </a:prstGeom>
          <a:solidFill>
            <a:srgbClr val="255F24"/>
          </a:solidFill>
          <a:ln w="12700">
            <a:solidFill>
              <a:srgbClr val="FFFFFF"/>
            </a:solidFill>
            <a:miter lim="800000"/>
            <a:headEnd/>
            <a:tailEnd/>
          </a:ln>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3600" b="1" i="1" dirty="0">
                <a:solidFill>
                  <a:srgbClr val="FFFFFF"/>
                </a:solidFill>
                <a:latin typeface="Times New Roman" charset="0"/>
              </a:rPr>
              <a:t>UCD researcher engineers drought </a:t>
            </a:r>
            <a:r>
              <a:rPr lang="en-US" sz="3600" b="1" i="1" dirty="0" smtClean="0">
                <a:solidFill>
                  <a:srgbClr val="FFFFFF"/>
                </a:solidFill>
                <a:latin typeface="Times New Roman" charset="0"/>
              </a:rPr>
              <a:t>tolerance: results in vigorous </a:t>
            </a:r>
            <a:r>
              <a:rPr lang="en-US" sz="3600" b="1" i="1" dirty="0">
                <a:solidFill>
                  <a:srgbClr val="FFFFFF"/>
                </a:solidFill>
                <a:latin typeface="Times New Roman" charset="0"/>
              </a:rPr>
              <a:t>growth after prolonged </a:t>
            </a:r>
            <a:r>
              <a:rPr lang="en-US" sz="3600" b="1" i="1" dirty="0" smtClean="0">
                <a:solidFill>
                  <a:srgbClr val="FFFFFF"/>
                </a:solidFill>
                <a:latin typeface="Times New Roman" charset="0"/>
              </a:rPr>
              <a:t>drought</a:t>
            </a:r>
            <a:endParaRPr lang="en-US" sz="2000" dirty="0">
              <a:solidFill>
                <a:srgbClr val="FFFFFF"/>
              </a:solidFill>
            </a:endParaRPr>
          </a:p>
        </p:txBody>
      </p:sp>
      <p:sp>
        <p:nvSpPr>
          <p:cNvPr id="11" name="Text Box 3"/>
          <p:cNvSpPr txBox="1">
            <a:spLocks noChangeArrowheads="1"/>
          </p:cNvSpPr>
          <p:nvPr/>
        </p:nvSpPr>
        <p:spPr bwMode="auto">
          <a:xfrm>
            <a:off x="381000" y="6324600"/>
            <a:ext cx="93186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eaLnBrk="1" hangingPunct="1"/>
            <a:r>
              <a:rPr lang="en-US" sz="1000" i="1" dirty="0">
                <a:latin typeface="Times New Roman" charset="0"/>
              </a:rPr>
              <a:t>SOURCE: </a:t>
            </a:r>
            <a:r>
              <a:rPr lang="en-US" sz="1000" i="1" dirty="0" err="1">
                <a:latin typeface="Times New Roman" charset="0"/>
              </a:rPr>
              <a:t>Rivero</a:t>
            </a:r>
            <a:r>
              <a:rPr lang="en-US" sz="1000" i="1" dirty="0">
                <a:latin typeface="Times New Roman" charset="0"/>
              </a:rPr>
              <a:t>, R.M., Kojima, M., </a:t>
            </a:r>
            <a:r>
              <a:rPr lang="en-US" sz="1000" i="1" dirty="0" err="1">
                <a:latin typeface="Times New Roman" charset="0"/>
              </a:rPr>
              <a:t>Gepstein</a:t>
            </a:r>
            <a:r>
              <a:rPr lang="en-US" sz="1000" i="1" dirty="0">
                <a:latin typeface="Times New Roman" charset="0"/>
              </a:rPr>
              <a:t>, A., </a:t>
            </a:r>
            <a:r>
              <a:rPr lang="en-US" sz="1000" i="1" dirty="0" err="1">
                <a:latin typeface="Times New Roman" charset="0"/>
              </a:rPr>
              <a:t>Sakakibara</a:t>
            </a:r>
            <a:r>
              <a:rPr lang="en-US" sz="1000" i="1" dirty="0">
                <a:latin typeface="Times New Roman" charset="0"/>
              </a:rPr>
              <a:t>, H., </a:t>
            </a:r>
            <a:r>
              <a:rPr lang="en-US" sz="1000" i="1" dirty="0" err="1">
                <a:latin typeface="Times New Roman" charset="0"/>
              </a:rPr>
              <a:t>Mittler</a:t>
            </a:r>
            <a:r>
              <a:rPr lang="en-US" sz="1000" i="1" dirty="0">
                <a:latin typeface="Times New Roman" charset="0"/>
              </a:rPr>
              <a:t>, R., </a:t>
            </a:r>
            <a:r>
              <a:rPr lang="en-US" sz="1000" i="1" dirty="0" err="1">
                <a:latin typeface="Times New Roman" charset="0"/>
              </a:rPr>
              <a:t>Gepstein</a:t>
            </a:r>
            <a:r>
              <a:rPr lang="en-US" sz="1000" i="1" dirty="0">
                <a:latin typeface="Times New Roman" charset="0"/>
              </a:rPr>
              <a:t>, S. and </a:t>
            </a:r>
            <a:r>
              <a:rPr lang="en-US" sz="1000" i="1" dirty="0" err="1">
                <a:latin typeface="Times New Roman" charset="0"/>
              </a:rPr>
              <a:t>Blumwald</a:t>
            </a:r>
            <a:r>
              <a:rPr lang="en-US" sz="1000" i="1" dirty="0">
                <a:latin typeface="Times New Roman" charset="0"/>
              </a:rPr>
              <a:t>, E. 2007. Delayed leaf senescence induces extreme drought tolerance in a flowering plant. Proceedings of the National Academy of Sciences USA 104: 19631-19636.</a:t>
            </a:r>
            <a:endParaRPr lang="en-US" dirty="0">
              <a:latin typeface="Arial" charset="0"/>
            </a:endParaRPr>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3600" y="5954713"/>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814801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3665" name="Group 30"/>
          <p:cNvGrpSpPr>
            <a:grpSpLocks/>
          </p:cNvGrpSpPr>
          <p:nvPr/>
        </p:nvGrpSpPr>
        <p:grpSpPr bwMode="auto">
          <a:xfrm>
            <a:off x="1896890" y="1689483"/>
            <a:ext cx="6278563" cy="4157663"/>
            <a:chOff x="1698170" y="1772816"/>
            <a:chExt cx="5582195" cy="4157721"/>
          </a:xfrm>
        </p:grpSpPr>
        <p:pic>
          <p:nvPicPr>
            <p:cNvPr id="1027" name="Picture 3" descr="Z:\Crop science\Project specific\RMIS 6269_FP7 AMIGA\Field pictures 2013\IMG_085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49" r="2912" b="6114"/>
            <a:stretch/>
          </p:blipFill>
          <p:spPr bwMode="auto">
            <a:xfrm>
              <a:off x="1698170" y="1772816"/>
              <a:ext cx="5582195" cy="4157721"/>
            </a:xfrm>
            <a:prstGeom prst="rect">
              <a:avLst/>
            </a:prstGeom>
            <a:solidFill>
              <a:srgbClr val="FFFFFF">
                <a:shade val="85000"/>
              </a:srgbClr>
            </a:solidFill>
            <a:ln w="88900" cap="sq">
              <a:solidFill>
                <a:schemeClr val="accent3">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cxnSp>
          <p:nvCxnSpPr>
            <p:cNvPr id="5" name="Straight Connector 4"/>
            <p:cNvCxnSpPr/>
            <p:nvPr/>
          </p:nvCxnSpPr>
          <p:spPr>
            <a:xfrm flipH="1">
              <a:off x="3276146" y="1917281"/>
              <a:ext cx="359914" cy="495307"/>
            </a:xfrm>
            <a:prstGeom prst="line">
              <a:avLst/>
            </a:prstGeom>
          </p:spPr>
          <p:style>
            <a:lnRef idx="2">
              <a:schemeClr val="accent6"/>
            </a:lnRef>
            <a:fillRef idx="0">
              <a:schemeClr val="accent6"/>
            </a:fillRef>
            <a:effectRef idx="1">
              <a:schemeClr val="accent6"/>
            </a:effectRef>
            <a:fontRef idx="minor">
              <a:schemeClr val="tx1"/>
            </a:fontRef>
          </p:style>
        </p:cxnSp>
        <p:cxnSp>
          <p:nvCxnSpPr>
            <p:cNvPr id="8" name="Straight Connector 7"/>
            <p:cNvCxnSpPr/>
            <p:nvPr/>
          </p:nvCxnSpPr>
          <p:spPr>
            <a:xfrm>
              <a:off x="5180161" y="1907756"/>
              <a:ext cx="287931" cy="504832"/>
            </a:xfrm>
            <a:prstGeom prst="line">
              <a:avLst/>
            </a:prstGeom>
          </p:spPr>
          <p:style>
            <a:lnRef idx="2">
              <a:schemeClr val="accent6"/>
            </a:lnRef>
            <a:fillRef idx="0">
              <a:schemeClr val="accent6"/>
            </a:fillRef>
            <a:effectRef idx="1">
              <a:schemeClr val="accent6"/>
            </a:effectRef>
            <a:fontRef idx="minor">
              <a:schemeClr val="tx1"/>
            </a:fontRef>
          </p:style>
        </p:cxnSp>
        <p:cxnSp>
          <p:nvCxnSpPr>
            <p:cNvPr id="11" name="Straight Connector 10"/>
            <p:cNvCxnSpPr/>
            <p:nvPr/>
          </p:nvCxnSpPr>
          <p:spPr>
            <a:xfrm>
              <a:off x="3276146" y="2412588"/>
              <a:ext cx="2191947"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13" name="Straight Connector 12"/>
            <p:cNvCxnSpPr/>
            <p:nvPr/>
          </p:nvCxnSpPr>
          <p:spPr>
            <a:xfrm flipH="1">
              <a:off x="1822376" y="3246037"/>
              <a:ext cx="1237822" cy="2479710"/>
            </a:xfrm>
            <a:prstGeom prst="line">
              <a:avLst/>
            </a:prstGeom>
          </p:spPr>
          <p:style>
            <a:lnRef idx="2">
              <a:schemeClr val="accent5"/>
            </a:lnRef>
            <a:fillRef idx="0">
              <a:schemeClr val="accent5"/>
            </a:fillRef>
            <a:effectRef idx="1">
              <a:schemeClr val="accent5"/>
            </a:effectRef>
            <a:fontRef idx="minor">
              <a:schemeClr val="tx1"/>
            </a:fontRef>
          </p:style>
        </p:cxnSp>
        <p:cxnSp>
          <p:nvCxnSpPr>
            <p:cNvPr id="16" name="Straight Connector 15"/>
            <p:cNvCxnSpPr/>
            <p:nvPr/>
          </p:nvCxnSpPr>
          <p:spPr>
            <a:xfrm>
              <a:off x="5816715" y="3246037"/>
              <a:ext cx="1367673" cy="2479710"/>
            </a:xfrm>
            <a:prstGeom prst="line">
              <a:avLst/>
            </a:prstGeom>
          </p:spPr>
          <p:style>
            <a:lnRef idx="2">
              <a:schemeClr val="accent5"/>
            </a:lnRef>
            <a:fillRef idx="0">
              <a:schemeClr val="accent5"/>
            </a:fillRef>
            <a:effectRef idx="1">
              <a:schemeClr val="accent5"/>
            </a:effectRef>
            <a:fontRef idx="minor">
              <a:schemeClr val="tx1"/>
            </a:fontRef>
          </p:style>
        </p:cxnSp>
        <p:cxnSp>
          <p:nvCxnSpPr>
            <p:cNvPr id="18" name="Straight Connector 17"/>
            <p:cNvCxnSpPr/>
            <p:nvPr/>
          </p:nvCxnSpPr>
          <p:spPr>
            <a:xfrm>
              <a:off x="3060198" y="3246037"/>
              <a:ext cx="2756517" cy="9525"/>
            </a:xfrm>
            <a:prstGeom prst="line">
              <a:avLst/>
            </a:prstGeom>
          </p:spPr>
          <p:style>
            <a:lnRef idx="2">
              <a:schemeClr val="accent5"/>
            </a:lnRef>
            <a:fillRef idx="0">
              <a:schemeClr val="accent5"/>
            </a:fillRef>
            <a:effectRef idx="1">
              <a:schemeClr val="accent5"/>
            </a:effectRef>
            <a:fontRef idx="minor">
              <a:schemeClr val="tx1"/>
            </a:fontRef>
          </p:style>
        </p:cxnSp>
        <p:cxnSp>
          <p:nvCxnSpPr>
            <p:cNvPr id="21" name="Straight Connector 20"/>
            <p:cNvCxnSpPr/>
            <p:nvPr/>
          </p:nvCxnSpPr>
          <p:spPr>
            <a:xfrm>
              <a:off x="3636060" y="1907756"/>
              <a:ext cx="1544101" cy="9525"/>
            </a:xfrm>
            <a:prstGeom prst="line">
              <a:avLst/>
            </a:prstGeom>
          </p:spPr>
          <p:style>
            <a:lnRef idx="2">
              <a:schemeClr val="accent6"/>
            </a:lnRef>
            <a:fillRef idx="0">
              <a:schemeClr val="accent6"/>
            </a:fillRef>
            <a:effectRef idx="1">
              <a:schemeClr val="accent6"/>
            </a:effectRef>
            <a:fontRef idx="minor">
              <a:schemeClr val="tx1"/>
            </a:fontRef>
          </p:style>
        </p:cxnSp>
        <p:cxnSp>
          <p:nvCxnSpPr>
            <p:cNvPr id="23" name="Straight Connector 22"/>
            <p:cNvCxnSpPr/>
            <p:nvPr/>
          </p:nvCxnSpPr>
          <p:spPr>
            <a:xfrm flipH="1">
              <a:off x="1835079" y="5725746"/>
              <a:ext cx="5329549" cy="0"/>
            </a:xfrm>
            <a:prstGeom prst="line">
              <a:avLst/>
            </a:prstGeom>
          </p:spPr>
          <p:style>
            <a:lnRef idx="2">
              <a:schemeClr val="accent5"/>
            </a:lnRef>
            <a:fillRef idx="0">
              <a:schemeClr val="accent5"/>
            </a:fillRef>
            <a:effectRef idx="1">
              <a:schemeClr val="accent5"/>
            </a:effectRef>
            <a:fontRef idx="minor">
              <a:schemeClr val="tx1"/>
            </a:fontRef>
          </p:style>
        </p:cxnSp>
        <p:sp>
          <p:nvSpPr>
            <p:cNvPr id="33" name="TextBox 32"/>
            <p:cNvSpPr txBox="1"/>
            <p:nvPr/>
          </p:nvSpPr>
          <p:spPr>
            <a:xfrm>
              <a:off x="3444106" y="5355854"/>
              <a:ext cx="2066841" cy="461671"/>
            </a:xfrm>
            <a:prstGeom prst="rect">
              <a:avLst/>
            </a:prstGeom>
            <a:solidFill>
              <a:schemeClr val="accent2">
                <a:lumMod val="75000"/>
              </a:schemeClr>
            </a:solidFill>
          </p:spPr>
          <p:txBody>
            <a:bodyPr wrap="none">
              <a:spAutoFit/>
            </a:bodyPr>
            <a:lstStyle/>
            <a:p>
              <a:pPr>
                <a:defRPr/>
              </a:pPr>
              <a:r>
                <a:rPr lang="en-IE" b="1" dirty="0">
                  <a:solidFill>
                    <a:schemeClr val="bg1"/>
                  </a:solidFill>
                </a:rPr>
                <a:t>Non-</a:t>
              </a:r>
              <a:r>
                <a:rPr lang="en-IE" b="1" dirty="0" smtClean="0">
                  <a:solidFill>
                    <a:schemeClr val="bg1"/>
                  </a:solidFill>
                </a:rPr>
                <a:t>GE </a:t>
              </a:r>
              <a:r>
                <a:rPr lang="en-IE" b="1" dirty="0">
                  <a:solidFill>
                    <a:schemeClr val="bg1"/>
                  </a:solidFill>
                </a:rPr>
                <a:t>Desiree</a:t>
              </a:r>
            </a:p>
          </p:txBody>
        </p:sp>
        <p:sp>
          <p:nvSpPr>
            <p:cNvPr id="35" name="TextBox 34"/>
            <p:cNvSpPr txBox="1"/>
            <p:nvPr/>
          </p:nvSpPr>
          <p:spPr>
            <a:xfrm>
              <a:off x="3802608" y="2449100"/>
              <a:ext cx="939499" cy="307781"/>
            </a:xfrm>
            <a:prstGeom prst="rect">
              <a:avLst/>
            </a:prstGeom>
            <a:solidFill>
              <a:schemeClr val="accent2">
                <a:lumMod val="75000"/>
              </a:schemeClr>
            </a:solidFill>
          </p:spPr>
          <p:txBody>
            <a:bodyPr wrap="none">
              <a:spAutoFit/>
            </a:bodyPr>
            <a:lstStyle/>
            <a:p>
              <a:pPr>
                <a:defRPr/>
              </a:pPr>
              <a:r>
                <a:rPr lang="en-IE" sz="1400" b="1" dirty="0" smtClean="0">
                  <a:solidFill>
                    <a:schemeClr val="bg1"/>
                  </a:solidFill>
                </a:rPr>
                <a:t>GE </a:t>
              </a:r>
              <a:r>
                <a:rPr lang="en-IE" sz="1400" b="1" dirty="0">
                  <a:solidFill>
                    <a:schemeClr val="bg1"/>
                  </a:solidFill>
                </a:rPr>
                <a:t>Desiree</a:t>
              </a:r>
            </a:p>
          </p:txBody>
        </p:sp>
      </p:grpSp>
      <p:pic>
        <p:nvPicPr>
          <p:cNvPr id="113666" name="Picture 3" descr="amiga logo final jpeg"/>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486220" y="5940875"/>
            <a:ext cx="1572082" cy="66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3667" name="TextBox 31"/>
          <p:cNvSpPr txBox="1">
            <a:spLocks noChangeArrowheads="1"/>
          </p:cNvSpPr>
          <p:nvPr/>
        </p:nvSpPr>
        <p:spPr bwMode="auto">
          <a:xfrm>
            <a:off x="914400" y="188913"/>
            <a:ext cx="8839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IE" sz="2000" b="1"/>
              <a:t>2013 AMIGA GM potato field study – Ireland</a:t>
            </a:r>
          </a:p>
          <a:p>
            <a:pPr algn="ctr"/>
            <a:r>
              <a:rPr lang="en-IE" sz="2000" b="1"/>
              <a:t>Impact of vnt1.1 on </a:t>
            </a:r>
            <a:r>
              <a:rPr lang="en-IE" sz="2000" b="1" i="1"/>
              <a:t>P. infestans </a:t>
            </a:r>
            <a:r>
              <a:rPr lang="en-IE" sz="2000" b="1"/>
              <a:t> resistance in the highly susceptible var. Desiree  </a:t>
            </a:r>
          </a:p>
        </p:txBody>
      </p:sp>
      <p:sp>
        <p:nvSpPr>
          <p:cNvPr id="113668" name="TextBox 38"/>
          <p:cNvSpPr txBox="1">
            <a:spLocks noChangeArrowheads="1"/>
          </p:cNvSpPr>
          <p:nvPr/>
        </p:nvSpPr>
        <p:spPr bwMode="auto">
          <a:xfrm>
            <a:off x="525463" y="6350000"/>
            <a:ext cx="3035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IE" b="1" dirty="0">
                <a:hlinkClick r:id="rId3"/>
              </a:rPr>
              <a:t>www.amigaproject.eu</a:t>
            </a:r>
            <a:r>
              <a:rPr lang="en-IE" b="1" dirty="0"/>
              <a:t> </a:t>
            </a:r>
          </a:p>
        </p:txBody>
      </p:sp>
      <p:pic>
        <p:nvPicPr>
          <p:cNvPr id="113670" name="Picture 36"/>
          <p:cNvPicPr>
            <a:picLocks noChangeAspect="1"/>
          </p:cNvPicPr>
          <p:nvPr/>
        </p:nvPicPr>
        <p:blipFill>
          <a:blip>
            <a:extLst>
              <a:ext uri="{28A0092B-C50C-407E-A947-70E740481C1C}">
                <a14:useLocalDpi xmlns:a14="http://schemas.microsoft.com/office/drawing/2010/main" val="0"/>
              </a:ext>
            </a:extLst>
          </a:blip>
          <a:srcRect/>
          <a:stretch>
            <a:fillRect/>
          </a:stretch>
        </p:blipFill>
        <p:spPr bwMode="auto">
          <a:xfrm>
            <a:off x="7032142" y="5981028"/>
            <a:ext cx="24923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1" name="Picture 3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26212" y="5959600"/>
            <a:ext cx="1371539" cy="66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64353" y="33068"/>
            <a:ext cx="9898964" cy="1569660"/>
          </a:xfrm>
          <a:prstGeom prst="rect">
            <a:avLst/>
          </a:prstGeom>
          <a:solidFill>
            <a:srgbClr val="76AF4D"/>
          </a:solidFill>
          <a:ln>
            <a:solidFill>
              <a:schemeClr val="bg1"/>
            </a:solidFill>
          </a:ln>
        </p:spPr>
        <p:txBody>
          <a:bodyPr wrap="square" rtlCol="0">
            <a:spAutoFit/>
          </a:bodyPr>
          <a:lstStyle/>
          <a:p>
            <a:pPr algn="ctr"/>
            <a:r>
              <a:rPr lang="en-US" sz="3200" b="1" i="1" dirty="0" smtClean="0">
                <a:latin typeface="Times New Roman"/>
                <a:cs typeface="Times New Roman"/>
              </a:rPr>
              <a:t>E.U. </a:t>
            </a:r>
            <a:r>
              <a:rPr lang="en-US" sz="3200" b="1" i="1" dirty="0">
                <a:latin typeface="Times New Roman"/>
                <a:cs typeface="Times New Roman"/>
              </a:rPr>
              <a:t>s</a:t>
            </a:r>
            <a:r>
              <a:rPr lang="en-US" sz="3200" b="1" i="1" dirty="0" smtClean="0">
                <a:latin typeface="Times New Roman"/>
                <a:cs typeface="Times New Roman"/>
              </a:rPr>
              <a:t>cientists create potato with gene from wild relative that  protects against late blight disease, cause of Irish potato famine </a:t>
            </a:r>
            <a:endParaRPr lang="en-US" sz="3200" b="1" i="1" dirty="0">
              <a:latin typeface="Times New Roman"/>
              <a:cs typeface="Times New Roman"/>
            </a:endParaRPr>
          </a:p>
        </p:txBody>
      </p:sp>
      <p:pic>
        <p:nvPicPr>
          <p:cNvPr id="2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61688" y="5954713"/>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391282" y="6565847"/>
            <a:ext cx="6687987" cy="276999"/>
          </a:xfrm>
          <a:prstGeom prst="rect">
            <a:avLst/>
          </a:prstGeom>
          <a:noFill/>
        </p:spPr>
        <p:txBody>
          <a:bodyPr wrap="square" rtlCol="0">
            <a:spAutoFit/>
          </a:bodyPr>
          <a:lstStyle/>
          <a:p>
            <a:r>
              <a:rPr lang="en-US" sz="1200" i="1" dirty="0" smtClean="0">
                <a:latin typeface="Times New Roman"/>
                <a:cs typeface="Times New Roman"/>
              </a:rPr>
              <a:t>Jo KR et al. 2014 Development of Late Blight Resistant Potato by </a:t>
            </a:r>
            <a:r>
              <a:rPr lang="en-US" sz="1200" i="1" dirty="0" err="1" smtClean="0">
                <a:latin typeface="Times New Roman"/>
                <a:cs typeface="Times New Roman"/>
              </a:rPr>
              <a:t>Cis</a:t>
            </a:r>
            <a:r>
              <a:rPr lang="en-US" sz="1200" i="1" dirty="0" smtClean="0">
                <a:latin typeface="Times New Roman"/>
                <a:cs typeface="Times New Roman"/>
              </a:rPr>
              <a:t>-gene Stacking. </a:t>
            </a:r>
            <a:r>
              <a:rPr lang="en-US" sz="1200" i="1" dirty="0">
                <a:latin typeface="Times New Roman"/>
                <a:cs typeface="Times New Roman"/>
              </a:rPr>
              <a:t>BMC </a:t>
            </a:r>
            <a:r>
              <a:rPr lang="en-US" sz="1200" i="1" dirty="0" err="1">
                <a:latin typeface="Times New Roman"/>
                <a:cs typeface="Times New Roman"/>
              </a:rPr>
              <a:t>Biotechnol</a:t>
            </a:r>
            <a:r>
              <a:rPr lang="en-US" sz="1200" i="1" dirty="0">
                <a:latin typeface="Times New Roman"/>
                <a:cs typeface="Times New Roman"/>
              </a:rPr>
              <a:t> </a:t>
            </a:r>
          </a:p>
        </p:txBody>
      </p:sp>
    </p:spTree>
    <p:extLst>
      <p:ext uri="{BB962C8B-B14F-4D97-AF65-F5344CB8AC3E}">
        <p14:creationId xmlns:p14="http://schemas.microsoft.com/office/powerpoint/2010/main" val="403266382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85856" y="6403727"/>
            <a:ext cx="5863809" cy="276999"/>
          </a:xfrm>
          <a:prstGeom prst="rect">
            <a:avLst/>
          </a:prstGeom>
          <a:noFill/>
        </p:spPr>
        <p:txBody>
          <a:bodyPr wrap="square" rtlCol="0">
            <a:spAutoFit/>
          </a:bodyPr>
          <a:lstStyle/>
          <a:p>
            <a:r>
              <a:rPr lang="en-US" sz="1200" i="1" dirty="0" err="1" smtClean="0">
                <a:latin typeface="Times New Roman"/>
                <a:cs typeface="Times New Roman"/>
              </a:rPr>
              <a:t>Coghlan</a:t>
            </a:r>
            <a:r>
              <a:rPr lang="en-US" sz="1200" i="1" dirty="0" smtClean="0">
                <a:latin typeface="Times New Roman"/>
                <a:cs typeface="Times New Roman"/>
              </a:rPr>
              <a:t> A. 2014. New Scientist “American Chestnut Set for Genetically Modified Revival”. </a:t>
            </a:r>
            <a:endParaRPr lang="en-US" sz="1200" i="1" dirty="0">
              <a:latin typeface="Times New Roman"/>
              <a:cs typeface="Times New Roman"/>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80622" y="5954713"/>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CFA  Chestnuts (34).jpg"/>
          <p:cNvPicPr>
            <a:picLocks noChangeAspect="1"/>
          </p:cNvPicPr>
          <p:nvPr/>
        </p:nvPicPr>
        <p:blipFill>
          <a:blip r:embed="rId4"/>
          <a:stretch>
            <a:fillRect/>
          </a:stretch>
        </p:blipFill>
        <p:spPr>
          <a:xfrm>
            <a:off x="947738" y="350838"/>
            <a:ext cx="5589587" cy="3741737"/>
          </a:xfrm>
          <a:prstGeom prst="rect">
            <a:avLst/>
          </a:prstGeom>
          <a:ln>
            <a:solidFill>
              <a:srgbClr val="000000"/>
            </a:solidFill>
          </a:ln>
          <a:effectLst>
            <a:outerShdw blurRad="50800" dist="38100" dir="2700000">
              <a:srgbClr val="000000">
                <a:alpha val="43000"/>
              </a:srgbClr>
            </a:outerShdw>
          </a:effectLst>
        </p:spPr>
      </p:pic>
      <p:pic>
        <p:nvPicPr>
          <p:cNvPr id="7" name="Picture 6" descr="CCFA  Chestnuts (11).jpg"/>
          <p:cNvPicPr>
            <a:picLocks noChangeAspect="1"/>
          </p:cNvPicPr>
          <p:nvPr/>
        </p:nvPicPr>
        <p:blipFill>
          <a:blip r:embed="rId5"/>
          <a:stretch>
            <a:fillRect/>
          </a:stretch>
        </p:blipFill>
        <p:spPr>
          <a:xfrm>
            <a:off x="7110413" y="347312"/>
            <a:ext cx="2212975" cy="3303587"/>
          </a:xfrm>
          <a:prstGeom prst="rect">
            <a:avLst/>
          </a:prstGeom>
          <a:ln>
            <a:solidFill>
              <a:srgbClr val="000090"/>
            </a:solidFill>
          </a:ln>
          <a:effectLst>
            <a:outerShdw blurRad="50800" dist="38100" dir="2700000">
              <a:srgbClr val="000000">
                <a:alpha val="43000"/>
              </a:srgbClr>
            </a:outerShdw>
          </a:effectLst>
        </p:spPr>
      </p:pic>
      <p:sp>
        <p:nvSpPr>
          <p:cNvPr id="9" name="TextBox 4"/>
          <p:cNvSpPr txBox="1">
            <a:spLocks noChangeArrowheads="1"/>
          </p:cNvSpPr>
          <p:nvPr/>
        </p:nvSpPr>
        <p:spPr bwMode="auto">
          <a:xfrm>
            <a:off x="523875" y="4300538"/>
            <a:ext cx="9347200" cy="1569660"/>
          </a:xfrm>
          <a:prstGeom prst="rect">
            <a:avLst/>
          </a:prstGeom>
          <a:solidFill>
            <a:srgbClr val="B78269"/>
          </a:solidFill>
          <a:ln w="9525">
            <a:solidFill>
              <a:srgbClr val="000000"/>
            </a:solidFill>
            <a:miter lim="800000"/>
            <a:headEnd/>
            <a:tailEnd/>
          </a:ln>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3200" b="1" i="1" dirty="0" smtClean="0">
                <a:latin typeface="Times New Roman" charset="0"/>
                <a:cs typeface="Times New Roman" charset="0"/>
              </a:rPr>
              <a:t>Engineered American</a:t>
            </a:r>
            <a:r>
              <a:rPr lang="en-US" sz="3200" b="1" dirty="0" smtClean="0">
                <a:latin typeface="Times New Roman" charset="0"/>
                <a:cs typeface="Times New Roman" charset="0"/>
              </a:rPr>
              <a:t> </a:t>
            </a:r>
            <a:r>
              <a:rPr lang="en-US" sz="3200" b="1" dirty="0">
                <a:latin typeface="Times New Roman" charset="0"/>
                <a:cs typeface="Times New Roman" charset="0"/>
              </a:rPr>
              <a:t>c</a:t>
            </a:r>
            <a:r>
              <a:rPr lang="en-US" sz="3200" b="1" i="1" dirty="0">
                <a:latin typeface="Times New Roman" charset="0"/>
                <a:cs typeface="Times New Roman" charset="0"/>
              </a:rPr>
              <a:t>hestnut </a:t>
            </a:r>
            <a:r>
              <a:rPr lang="en-US" sz="3200" b="1" i="1" dirty="0" smtClean="0">
                <a:latin typeface="Times New Roman" charset="0"/>
                <a:cs typeface="Times New Roman" charset="0"/>
              </a:rPr>
              <a:t>making comeback -engineered </a:t>
            </a:r>
            <a:r>
              <a:rPr lang="en-US" sz="3200" b="1" i="1" dirty="0">
                <a:latin typeface="Times New Roman" charset="0"/>
                <a:cs typeface="Times New Roman" charset="0"/>
              </a:rPr>
              <a:t>with wheat gene </a:t>
            </a:r>
            <a:r>
              <a:rPr lang="en-US" sz="3200" b="1" i="1" dirty="0" smtClean="0">
                <a:latin typeface="Times New Roman" charset="0"/>
                <a:cs typeface="Times New Roman" charset="0"/>
              </a:rPr>
              <a:t>to prevents canker; </a:t>
            </a:r>
            <a:r>
              <a:rPr lang="en-US" sz="3200" b="1" i="1" dirty="0">
                <a:latin typeface="Times New Roman" charset="0"/>
                <a:cs typeface="Times New Roman" charset="0"/>
              </a:rPr>
              <a:t>replanted with $104K raised through crowd funding </a:t>
            </a:r>
          </a:p>
        </p:txBody>
      </p:sp>
    </p:spTree>
    <p:extLst>
      <p:ext uri="{BB962C8B-B14F-4D97-AF65-F5344CB8AC3E}">
        <p14:creationId xmlns:p14="http://schemas.microsoft.com/office/powerpoint/2010/main" val="89132227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25" y="-19050"/>
            <a:ext cx="9693275" cy="5489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2466" name="TextBox 1"/>
          <p:cNvSpPr txBox="1">
            <a:spLocks noChangeArrowheads="1"/>
          </p:cNvSpPr>
          <p:nvPr/>
        </p:nvSpPr>
        <p:spPr bwMode="auto">
          <a:xfrm>
            <a:off x="508000" y="5575300"/>
            <a:ext cx="9296400" cy="830263"/>
          </a:xfrm>
          <a:prstGeom prst="rect">
            <a:avLst/>
          </a:prstGeom>
          <a:solidFill>
            <a:srgbClr val="8C79A8"/>
          </a:solidFill>
          <a:ln w="9525">
            <a:solidFill>
              <a:srgbClr val="000000"/>
            </a:solidFill>
            <a:miter lim="800000"/>
            <a:headEnd/>
            <a:tailEnd/>
          </a:ln>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b="1" i="1" dirty="0">
                <a:cs typeface="Times" charset="0"/>
              </a:rPr>
              <a:t>High anthocyanin purple GE tomatoes. Diets with 10% purple tomatoes increased lifespan of cancer-prone mice </a:t>
            </a:r>
          </a:p>
        </p:txBody>
      </p:sp>
      <p:sp>
        <p:nvSpPr>
          <p:cNvPr id="2" name="TextBox 1"/>
          <p:cNvSpPr txBox="1"/>
          <p:nvPr/>
        </p:nvSpPr>
        <p:spPr>
          <a:xfrm>
            <a:off x="4377583" y="6498297"/>
            <a:ext cx="6633942" cy="276999"/>
          </a:xfrm>
          <a:prstGeom prst="rect">
            <a:avLst/>
          </a:prstGeom>
          <a:noFill/>
        </p:spPr>
        <p:txBody>
          <a:bodyPr wrap="square" rtlCol="0">
            <a:spAutoFit/>
          </a:bodyPr>
          <a:lstStyle/>
          <a:p>
            <a:r>
              <a:rPr lang="en-US" sz="1200" i="1" dirty="0" err="1" smtClean="0">
                <a:latin typeface="Times New Roman"/>
                <a:cs typeface="Times New Roman"/>
              </a:rPr>
              <a:t>Butelli</a:t>
            </a:r>
            <a:r>
              <a:rPr lang="en-US" sz="1200" i="1" dirty="0" smtClean="0">
                <a:latin typeface="Times New Roman"/>
                <a:cs typeface="Times New Roman"/>
              </a:rPr>
              <a:t> et al. 2008. https</a:t>
            </a:r>
            <a:r>
              <a:rPr lang="en-US" sz="1200" i="1" dirty="0">
                <a:latin typeface="Times New Roman"/>
                <a:cs typeface="Times New Roman"/>
              </a:rPr>
              <a:t>://</a:t>
            </a:r>
            <a:r>
              <a:rPr lang="en-US" sz="1200" i="1" dirty="0" err="1">
                <a:latin typeface="Times New Roman"/>
                <a:cs typeface="Times New Roman"/>
              </a:rPr>
              <a:t>www.jic.ac.uk</a:t>
            </a:r>
            <a:r>
              <a:rPr lang="en-US" sz="1200" i="1" dirty="0">
                <a:latin typeface="Times New Roman"/>
                <a:cs typeface="Times New Roman"/>
              </a:rPr>
              <a:t>/staff/</a:t>
            </a:r>
            <a:r>
              <a:rPr lang="en-US" sz="1200" i="1" dirty="0" err="1">
                <a:latin typeface="Times New Roman"/>
                <a:cs typeface="Times New Roman"/>
              </a:rPr>
              <a:t>cathie</a:t>
            </a:r>
            <a:r>
              <a:rPr lang="en-US" sz="1200" i="1" dirty="0">
                <a:latin typeface="Times New Roman"/>
                <a:cs typeface="Times New Roman"/>
              </a:rPr>
              <a:t>-martin/purple-</a:t>
            </a:r>
            <a:r>
              <a:rPr lang="en-US" sz="1200" i="1" dirty="0" err="1">
                <a:latin typeface="Times New Roman"/>
                <a:cs typeface="Times New Roman"/>
              </a:rPr>
              <a:t>tomatoes.html</a:t>
            </a:r>
            <a:endParaRPr lang="en-US" sz="1200" i="1" dirty="0">
              <a:latin typeface="Times New Roman"/>
              <a:cs typeface="Times New Roman"/>
            </a:endParaRP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8177" y="6022263"/>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975273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3942"/>
            <a:ext cx="10287000" cy="6977270"/>
          </a:xfrm>
          <a:prstGeom prst="rect">
            <a:avLst/>
          </a:prstGeom>
        </p:spPr>
      </p:pic>
      <p:sp>
        <p:nvSpPr>
          <p:cNvPr id="159746" name="Rectangle 4"/>
          <p:cNvSpPr>
            <a:spLocks noChangeArrowheads="1"/>
          </p:cNvSpPr>
          <p:nvPr/>
        </p:nvSpPr>
        <p:spPr bwMode="auto">
          <a:xfrm>
            <a:off x="7913688" y="61436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14339" name="Text Box 6"/>
          <p:cNvSpPr txBox="1">
            <a:spLocks noChangeArrowheads="1"/>
          </p:cNvSpPr>
          <p:nvPr/>
        </p:nvSpPr>
        <p:spPr bwMode="auto">
          <a:xfrm>
            <a:off x="2878138" y="6335713"/>
            <a:ext cx="6831012" cy="400050"/>
          </a:xfrm>
          <a:prstGeom prst="rect">
            <a:avLst/>
          </a:prstGeom>
          <a:noFill/>
          <a:ln>
            <a:noFill/>
          </a:ln>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defRPr/>
            </a:pPr>
            <a:r>
              <a:rPr lang="en-US" sz="1000" i="1" dirty="0" smtClean="0">
                <a:solidFill>
                  <a:schemeClr val="bg1"/>
                </a:solidFill>
              </a:rPr>
              <a:t>SOURCE: “Chinese Researchers Stop Wheat Disease with Gene Editing”, MIT Technology Review, July 21, 2014</a:t>
            </a:r>
          </a:p>
          <a:p>
            <a:pPr algn="r">
              <a:defRPr/>
            </a:pPr>
            <a:r>
              <a:rPr lang="en-US" sz="1000" i="1" dirty="0" smtClean="0">
                <a:solidFill>
                  <a:schemeClr val="bg1"/>
                </a:solidFill>
              </a:rPr>
              <a:t>http://www.technologyreview.com/news/529181/chinese-researchers-stop-wheat-disease-with-gene-editing/</a:t>
            </a:r>
          </a:p>
        </p:txBody>
      </p:sp>
      <p:pic>
        <p:nvPicPr>
          <p:cNvPr id="15974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810666" y="4542273"/>
            <a:ext cx="8712889" cy="1200329"/>
          </a:xfrm>
          <a:prstGeom prst="rect">
            <a:avLst/>
          </a:prstGeom>
          <a:solidFill>
            <a:srgbClr val="472A0A"/>
          </a:solidFill>
          <a:ln>
            <a:solidFill>
              <a:srgbClr val="808080"/>
            </a:solidFill>
          </a:ln>
        </p:spPr>
        <p:txBody>
          <a:bodyPr wrap="square">
            <a:spAutoFit/>
          </a:bodyPr>
          <a:lstStyle/>
          <a:p>
            <a:pPr algn="ctr">
              <a:defRPr/>
            </a:pPr>
            <a:r>
              <a:rPr lang="en-US" sz="3600" b="1" i="1" dirty="0" smtClean="0">
                <a:solidFill>
                  <a:schemeClr val="bg1"/>
                </a:solidFill>
                <a:effectLst>
                  <a:outerShdw blurRad="50800" dist="38100" dir="2700000" algn="tl" rotWithShape="0">
                    <a:prstClr val="black">
                      <a:alpha val="40000"/>
                    </a:prstClr>
                  </a:outerShdw>
                </a:effectLst>
                <a:latin typeface="Times New Roman"/>
                <a:cs typeface="Times New Roman"/>
              </a:rPr>
              <a:t>Wheat resistant to powdery mildew created using new </a:t>
            </a:r>
            <a:r>
              <a:rPr lang="en-US" sz="3600" b="1" i="1" dirty="0">
                <a:solidFill>
                  <a:schemeClr val="bg1"/>
                </a:solidFill>
                <a:effectLst>
                  <a:outerShdw blurRad="50800" dist="38100" dir="2700000" algn="tl" rotWithShape="0">
                    <a:prstClr val="black">
                      <a:alpha val="40000"/>
                    </a:prstClr>
                  </a:outerShdw>
                </a:effectLst>
                <a:latin typeface="Times New Roman"/>
                <a:cs typeface="Times New Roman"/>
              </a:rPr>
              <a:t>genome-editing </a:t>
            </a:r>
            <a:r>
              <a:rPr lang="en-US" sz="3600" b="1" i="1" dirty="0" smtClean="0">
                <a:solidFill>
                  <a:schemeClr val="bg1"/>
                </a:solidFill>
                <a:effectLst>
                  <a:outerShdw blurRad="50800" dist="38100" dir="2700000" algn="tl" rotWithShape="0">
                    <a:prstClr val="black">
                      <a:alpha val="40000"/>
                    </a:prstClr>
                  </a:outerShdw>
                </a:effectLst>
                <a:latin typeface="Times New Roman"/>
                <a:cs typeface="Times New Roman"/>
              </a:rPr>
              <a:t>techniques</a:t>
            </a:r>
            <a:endParaRPr lang="en-US" sz="3600" b="1" i="1" dirty="0">
              <a:solidFill>
                <a:schemeClr val="bg1"/>
              </a:solidFill>
              <a:effectLst>
                <a:outerShdw blurRad="50800" dist="38100" dir="2700000" algn="tl" rotWithShape="0">
                  <a:prstClr val="black">
                    <a:alpha val="40000"/>
                  </a:prstClr>
                </a:outerShdw>
              </a:effectLst>
              <a:latin typeface="Times New Roman"/>
              <a:cs typeface="Times New Roman"/>
            </a:endParaRPr>
          </a:p>
        </p:txBody>
      </p:sp>
      <p:pic>
        <p:nvPicPr>
          <p:cNvPr id="6" name="Picture 5" descr="Beijing Researchers Use Gene Editing to Create Disease-Resistant Wheat _ MIT Technology Review-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206" y="190056"/>
            <a:ext cx="5859759" cy="3205660"/>
          </a:xfrm>
          <a:prstGeom prst="rect">
            <a:avLst/>
          </a:prstGeom>
          <a:ln>
            <a:solidFill>
              <a:srgbClr val="808080"/>
            </a:solidFill>
          </a:ln>
          <a:effectLst>
            <a:outerShdw blurRad="50800" dist="38100" dir="2700000" algn="tl" rotWithShape="0">
              <a:prstClr val="black">
                <a:alpha val="40000"/>
              </a:prstClr>
            </a:outerShdw>
          </a:effectLst>
        </p:spPr>
      </p:pic>
      <p:pic>
        <p:nvPicPr>
          <p:cNvPr id="4" name="Picture 3"/>
          <p:cNvPicPr>
            <a:picLocks noChangeAspect="1"/>
          </p:cNvPicPr>
          <p:nvPr/>
        </p:nvPicPr>
        <p:blipFill>
          <a:blip r:embed="rId6"/>
          <a:stretch>
            <a:fillRect/>
          </a:stretch>
        </p:blipFill>
        <p:spPr>
          <a:xfrm>
            <a:off x="6405215" y="1896440"/>
            <a:ext cx="1606855" cy="2410283"/>
          </a:xfrm>
          <a:prstGeom prst="rect">
            <a:avLst/>
          </a:prstGeom>
          <a:ln>
            <a:solidFill>
              <a:srgbClr val="000000"/>
            </a:solidFill>
          </a:ln>
        </p:spPr>
      </p:pic>
    </p:spTree>
    <p:extLst>
      <p:ext uri="{BB962C8B-B14F-4D97-AF65-F5344CB8AC3E}">
        <p14:creationId xmlns:p14="http://schemas.microsoft.com/office/powerpoint/2010/main" val="243294972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4" name="Text Box 2"/>
          <p:cNvSpPr txBox="1">
            <a:spLocks noChangeArrowheads="1"/>
          </p:cNvSpPr>
          <p:nvPr/>
        </p:nvSpPr>
        <p:spPr bwMode="auto">
          <a:xfrm>
            <a:off x="6445834" y="5715000"/>
            <a:ext cx="2749971" cy="70788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sz="2000" b="1">
                <a:solidFill>
                  <a:srgbClr val="000090"/>
                </a:solidFill>
                <a:latin typeface="Arial" charset="0"/>
                <a:cs typeface="+mn-cs"/>
              </a:rPr>
              <a:t>1700 books</a:t>
            </a:r>
          </a:p>
          <a:p>
            <a:pPr algn="ctr" eaLnBrk="1" hangingPunct="1">
              <a:defRPr/>
            </a:pPr>
            <a:r>
              <a:rPr lang="en-US" sz="2000" b="1">
                <a:solidFill>
                  <a:srgbClr val="000090"/>
                </a:solidFill>
                <a:latin typeface="Arial" charset="0"/>
                <a:cs typeface="+mn-cs"/>
              </a:rPr>
              <a:t>(or 1.7 million pages)</a:t>
            </a:r>
          </a:p>
        </p:txBody>
      </p:sp>
      <p:sp>
        <p:nvSpPr>
          <p:cNvPr id="1037315" name="Text Box 3"/>
          <p:cNvSpPr txBox="1">
            <a:spLocks noChangeArrowheads="1"/>
          </p:cNvSpPr>
          <p:nvPr/>
        </p:nvSpPr>
        <p:spPr bwMode="auto">
          <a:xfrm>
            <a:off x="1864528" y="228600"/>
            <a:ext cx="6620431" cy="701675"/>
          </a:xfrm>
          <a:prstGeom prst="rect">
            <a:avLst/>
          </a:prstGeom>
          <a:solidFill>
            <a:srgbClr val="FEFCFC"/>
          </a:solidFill>
          <a:ln w="9525">
            <a:solidFill>
              <a:srgbClr val="000090"/>
            </a:solidFill>
            <a:miter lim="800000"/>
            <a:headEnd/>
            <a:tailEnd/>
          </a:ln>
          <a:effectLst/>
          <a:extLst/>
        </p:spPr>
        <p:txBody>
          <a:bodyPr wrap="square">
            <a:spAutoFit/>
          </a:bodyPr>
          <a:lstStyle/>
          <a:p>
            <a:pPr algn="ctr" eaLnBrk="1" hangingPunct="1">
              <a:defRPr/>
            </a:pPr>
            <a:r>
              <a:rPr lang="en-US" sz="4000" b="1" dirty="0" smtClean="0">
                <a:solidFill>
                  <a:srgbClr val="000090"/>
                </a:solidFill>
                <a:latin typeface="Chalkboard"/>
                <a:cs typeface="Chalkboard"/>
              </a:rPr>
              <a:t>What is Genome Editing?</a:t>
            </a:r>
            <a:endParaRPr lang="en-US" sz="4000" b="1" dirty="0">
              <a:solidFill>
                <a:srgbClr val="000090"/>
              </a:solidFill>
              <a:latin typeface="Chalkboard"/>
              <a:cs typeface="Chalkboard"/>
            </a:endParaRPr>
          </a:p>
        </p:txBody>
      </p:sp>
      <p:sp>
        <p:nvSpPr>
          <p:cNvPr id="1037316" name="Text Box 4"/>
          <p:cNvSpPr txBox="1">
            <a:spLocks noChangeArrowheads="1"/>
          </p:cNvSpPr>
          <p:nvPr/>
        </p:nvSpPr>
        <p:spPr bwMode="auto">
          <a:xfrm>
            <a:off x="-283877" y="5699125"/>
            <a:ext cx="2647763" cy="101566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1" hangingPunct="1">
              <a:defRPr/>
            </a:pPr>
            <a:r>
              <a:rPr lang="en-US" sz="2000" b="1" dirty="0">
                <a:solidFill>
                  <a:srgbClr val="000090"/>
                </a:solidFill>
                <a:latin typeface="Arial" charset="0"/>
                <a:cs typeface="+mn-cs"/>
              </a:rPr>
              <a:t>1700 books</a:t>
            </a:r>
          </a:p>
          <a:p>
            <a:pPr algn="ctr" eaLnBrk="1" hangingPunct="1">
              <a:defRPr/>
            </a:pPr>
            <a:r>
              <a:rPr lang="en-US" sz="2000" b="1" dirty="0">
                <a:solidFill>
                  <a:srgbClr val="000090"/>
                </a:solidFill>
                <a:latin typeface="Arial" charset="0"/>
                <a:cs typeface="+mn-cs"/>
              </a:rPr>
              <a:t>(or 1.7 million pages)</a:t>
            </a:r>
          </a:p>
        </p:txBody>
      </p:sp>
      <p:sp>
        <p:nvSpPr>
          <p:cNvPr id="1037324" name="Line 12"/>
          <p:cNvSpPr>
            <a:spLocks noChangeShapeType="1"/>
          </p:cNvSpPr>
          <p:nvPr/>
        </p:nvSpPr>
        <p:spPr bwMode="auto">
          <a:xfrm flipV="1">
            <a:off x="5953125" y="3321763"/>
            <a:ext cx="1233488" cy="19050"/>
          </a:xfrm>
          <a:prstGeom prst="line">
            <a:avLst/>
          </a:prstGeom>
          <a:noFill/>
          <a:ln w="76200">
            <a:solidFill>
              <a:srgbClr val="00009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90"/>
              </a:solidFill>
              <a:cs typeface="+mn-cs"/>
            </a:endParaRPr>
          </a:p>
        </p:txBody>
      </p:sp>
      <p:sp>
        <p:nvSpPr>
          <p:cNvPr id="1037325" name="Text Box 13"/>
          <p:cNvSpPr txBox="1">
            <a:spLocks noChangeArrowheads="1"/>
          </p:cNvSpPr>
          <p:nvPr/>
        </p:nvSpPr>
        <p:spPr bwMode="auto">
          <a:xfrm>
            <a:off x="1553884" y="2593133"/>
            <a:ext cx="761376" cy="132343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defRPr/>
            </a:pPr>
            <a:r>
              <a:rPr lang="en-US" sz="8000" b="1" dirty="0">
                <a:solidFill>
                  <a:srgbClr val="000090"/>
                </a:solidFill>
                <a:latin typeface="Arial" charset="0"/>
                <a:cs typeface="+mn-cs"/>
              </a:rPr>
              <a:t>+</a:t>
            </a:r>
          </a:p>
        </p:txBody>
      </p:sp>
      <p:pic>
        <p:nvPicPr>
          <p:cNvPr id="40971" name="Picture 14" descr="Genome analogy_1_sta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457" y="1171575"/>
            <a:ext cx="738188" cy="45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2" name="Picture 15" descr="Genome analogy_4_half_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5776" y="2362200"/>
            <a:ext cx="3048000"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3"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6925" y="5791200"/>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4" name="Picture 17" descr="Genome analogy_4_stack_one_boo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1713" y="1171575"/>
            <a:ext cx="7334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6"/>
          <p:cNvSpPr txBox="1">
            <a:spLocks noChangeArrowheads="1"/>
          </p:cNvSpPr>
          <p:nvPr/>
        </p:nvSpPr>
        <p:spPr bwMode="auto">
          <a:xfrm>
            <a:off x="2436328" y="5850206"/>
            <a:ext cx="3470647" cy="830997"/>
          </a:xfrm>
          <a:prstGeom prst="rect">
            <a:avLst/>
          </a:prstGeom>
          <a:solidFill>
            <a:srgbClr val="FFFFFF"/>
          </a:solidFill>
          <a:ln w="28575">
            <a:solidFill>
              <a:srgbClr val="000090"/>
            </a:solidFill>
            <a:miter lim="800000"/>
            <a:headEnd/>
            <a:tailEnd/>
          </a:ln>
          <a:effectLst/>
          <a:extLst/>
        </p:spPr>
        <p:txBody>
          <a:bodyPr wrap="square">
            <a:spAutoFit/>
          </a:bodyPr>
          <a:lstStyle/>
          <a:p>
            <a:pPr algn="ctr">
              <a:spcBef>
                <a:spcPts val="0"/>
              </a:spcBef>
              <a:defRPr/>
            </a:pPr>
            <a:r>
              <a:rPr lang="en-US" b="1" dirty="0" smtClean="0">
                <a:solidFill>
                  <a:srgbClr val="000090"/>
                </a:solidFill>
                <a:latin typeface="Chalkboard"/>
                <a:cs typeface="Chalkboard"/>
              </a:rPr>
              <a:t>Genome editing </a:t>
            </a:r>
            <a:r>
              <a:rPr lang="en-US" b="1" u="sng" dirty="0" smtClean="0">
                <a:solidFill>
                  <a:srgbClr val="000090"/>
                </a:solidFill>
                <a:latin typeface="Chalkboard"/>
                <a:cs typeface="Chalkboard"/>
              </a:rPr>
              <a:t>is not </a:t>
            </a:r>
            <a:r>
              <a:rPr lang="en-US" b="1" dirty="0" smtClean="0">
                <a:solidFill>
                  <a:srgbClr val="000090"/>
                </a:solidFill>
                <a:latin typeface="Chalkboard"/>
                <a:cs typeface="Chalkboard"/>
              </a:rPr>
              <a:t>GE or GMO </a:t>
            </a:r>
            <a:endParaRPr lang="en-US" b="1" dirty="0">
              <a:solidFill>
                <a:srgbClr val="000090"/>
              </a:solidFill>
              <a:latin typeface="Chalkboard"/>
              <a:cs typeface="Chalkboard"/>
            </a:endParaRPr>
          </a:p>
        </p:txBody>
      </p:sp>
      <p:grpSp>
        <p:nvGrpSpPr>
          <p:cNvPr id="5" name="Group 4"/>
          <p:cNvGrpSpPr/>
          <p:nvPr/>
        </p:nvGrpSpPr>
        <p:grpSpPr>
          <a:xfrm>
            <a:off x="1165410" y="1441332"/>
            <a:ext cx="9043745" cy="4210433"/>
            <a:chOff x="1165410" y="1441332"/>
            <a:chExt cx="9043745" cy="4210433"/>
          </a:xfrm>
        </p:grpSpPr>
        <p:grpSp>
          <p:nvGrpSpPr>
            <p:cNvPr id="3" name="Group 2"/>
            <p:cNvGrpSpPr/>
            <p:nvPr/>
          </p:nvGrpSpPr>
          <p:grpSpPr>
            <a:xfrm>
              <a:off x="8221831" y="1694011"/>
              <a:ext cx="1987324" cy="3458139"/>
              <a:chOff x="8086725" y="1761561"/>
              <a:chExt cx="2137388" cy="3458139"/>
            </a:xfrm>
          </p:grpSpPr>
          <p:sp>
            <p:nvSpPr>
              <p:cNvPr id="1037318" name="Text Box 6"/>
              <p:cNvSpPr txBox="1">
                <a:spLocks noChangeArrowheads="1"/>
              </p:cNvSpPr>
              <p:nvPr/>
            </p:nvSpPr>
            <p:spPr bwMode="auto">
              <a:xfrm>
                <a:off x="8159933" y="1761561"/>
                <a:ext cx="2024529" cy="1200328"/>
              </a:xfrm>
              <a:prstGeom prst="rect">
                <a:avLst/>
              </a:prstGeom>
              <a:solidFill>
                <a:srgbClr val="FFFFFF"/>
              </a:solidFill>
              <a:ln w="9525">
                <a:solidFill>
                  <a:srgbClr val="00009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en-US" b="1" dirty="0">
                    <a:solidFill>
                      <a:srgbClr val="000090"/>
                    </a:solidFill>
                    <a:effectLst>
                      <a:outerShdw blurRad="50800" dist="38100" algn="l" rotWithShape="0">
                        <a:prstClr val="black">
                          <a:alpha val="40000"/>
                        </a:prstClr>
                      </a:outerShdw>
                    </a:effectLst>
                    <a:latin typeface="Chalkboard"/>
                    <a:cs typeface="Chalkboard"/>
                  </a:rPr>
                  <a:t>Inserts </a:t>
                </a:r>
                <a:r>
                  <a:rPr lang="en-US" b="1" dirty="0" smtClean="0">
                    <a:solidFill>
                      <a:srgbClr val="000090"/>
                    </a:solidFill>
                    <a:effectLst>
                      <a:outerShdw blurRad="50800" dist="38100" algn="l" rotWithShape="0">
                        <a:prstClr val="black">
                          <a:alpha val="40000"/>
                        </a:prstClr>
                      </a:outerShdw>
                    </a:effectLst>
                    <a:latin typeface="Chalkboard"/>
                    <a:cs typeface="Chalkboard"/>
                  </a:rPr>
                  <a:t>specifically </a:t>
                </a:r>
                <a:r>
                  <a:rPr lang="en-US" b="1" dirty="0">
                    <a:solidFill>
                      <a:srgbClr val="000090"/>
                    </a:solidFill>
                    <a:effectLst>
                      <a:outerShdw blurRad="50800" dist="38100" algn="l" rotWithShape="0">
                        <a:prstClr val="black">
                          <a:alpha val="40000"/>
                        </a:prstClr>
                      </a:outerShdw>
                    </a:effectLst>
                    <a:latin typeface="Chalkboard"/>
                    <a:cs typeface="Chalkboard"/>
                  </a:rPr>
                  <a:t>in genome</a:t>
                </a:r>
              </a:p>
            </p:txBody>
          </p:sp>
          <p:sp>
            <p:nvSpPr>
              <p:cNvPr id="1037319" name="Text Box 7"/>
              <p:cNvSpPr txBox="1">
                <a:spLocks noChangeArrowheads="1"/>
              </p:cNvSpPr>
              <p:nvPr/>
            </p:nvSpPr>
            <p:spPr bwMode="auto">
              <a:xfrm>
                <a:off x="8093623" y="3733800"/>
                <a:ext cx="2130490" cy="830997"/>
              </a:xfrm>
              <a:prstGeom prst="rect">
                <a:avLst/>
              </a:prstGeom>
              <a:solidFill>
                <a:srgbClr val="FFFFFF"/>
              </a:solidFill>
              <a:ln w="9525">
                <a:solidFill>
                  <a:srgbClr val="00009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en-US" b="1" dirty="0" smtClean="0">
                    <a:solidFill>
                      <a:srgbClr val="000090"/>
                    </a:solidFill>
                    <a:effectLst>
                      <a:outerShdw blurRad="50800" dist="38100" algn="l" rotWithShape="0">
                        <a:prstClr val="black">
                          <a:alpha val="40000"/>
                        </a:prstClr>
                      </a:outerShdw>
                    </a:effectLst>
                    <a:latin typeface="Chalkboard"/>
                    <a:cs typeface="Chalkboard"/>
                  </a:rPr>
                  <a:t>Insert gene edits</a:t>
                </a:r>
                <a:endParaRPr lang="en-US" b="1" dirty="0">
                  <a:solidFill>
                    <a:srgbClr val="000090"/>
                  </a:solidFill>
                  <a:effectLst>
                    <a:outerShdw blurRad="50800" dist="38100" algn="l" rotWithShape="0">
                      <a:prstClr val="black">
                        <a:alpha val="40000"/>
                      </a:prstClr>
                    </a:outerShdw>
                  </a:effectLst>
                  <a:latin typeface="Chalkboard"/>
                  <a:cs typeface="Chalkboard"/>
                </a:endParaRPr>
              </a:p>
            </p:txBody>
          </p:sp>
          <p:sp>
            <p:nvSpPr>
              <p:cNvPr id="1037320" name="Line 8"/>
              <p:cNvSpPr>
                <a:spLocks noChangeShapeType="1"/>
              </p:cNvSpPr>
              <p:nvPr/>
            </p:nvSpPr>
            <p:spPr bwMode="auto">
              <a:xfrm flipV="1">
                <a:off x="9344025" y="3048000"/>
                <a:ext cx="0" cy="685800"/>
              </a:xfrm>
              <a:prstGeom prst="line">
                <a:avLst/>
              </a:prstGeom>
              <a:noFill/>
              <a:ln w="57150">
                <a:solidFill>
                  <a:srgbClr val="00009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90"/>
                  </a:solidFill>
                  <a:latin typeface="Chalkboard"/>
                  <a:cs typeface="Chalkboard"/>
                </a:endParaRPr>
              </a:p>
            </p:txBody>
          </p:sp>
          <p:grpSp>
            <p:nvGrpSpPr>
              <p:cNvPr id="40968" name="Group 9"/>
              <p:cNvGrpSpPr>
                <a:grpSpLocks/>
              </p:cNvGrpSpPr>
              <p:nvPr/>
            </p:nvGrpSpPr>
            <p:grpSpPr bwMode="auto">
              <a:xfrm>
                <a:off x="8086725" y="4559300"/>
                <a:ext cx="1228725" cy="660400"/>
                <a:chOff x="4608" y="2836"/>
                <a:chExt cx="624" cy="384"/>
              </a:xfrm>
            </p:grpSpPr>
            <p:sp>
              <p:nvSpPr>
                <p:cNvPr id="1037322" name="Line 10"/>
                <p:cNvSpPr>
                  <a:spLocks noChangeShapeType="1"/>
                </p:cNvSpPr>
                <p:nvPr/>
              </p:nvSpPr>
              <p:spPr bwMode="auto">
                <a:xfrm rot="16200000" flipV="1">
                  <a:off x="4852" y="2972"/>
                  <a:ext cx="0" cy="488"/>
                </a:xfrm>
                <a:prstGeom prst="line">
                  <a:avLst/>
                </a:prstGeom>
                <a:noFill/>
                <a:ln w="57150">
                  <a:solidFill>
                    <a:srgbClr val="00009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90"/>
                    </a:solidFill>
                    <a:effectLst>
                      <a:outerShdw blurRad="50800" dist="38100" algn="l" rotWithShape="0">
                        <a:prstClr val="black">
                          <a:alpha val="40000"/>
                        </a:prstClr>
                      </a:outerShdw>
                    </a:effectLst>
                    <a:latin typeface="Chalkboard"/>
                    <a:cs typeface="Chalkboard"/>
                  </a:endParaRPr>
                </a:p>
              </p:txBody>
            </p:sp>
            <p:sp>
              <p:nvSpPr>
                <p:cNvPr id="1037323" name="Line 11"/>
                <p:cNvSpPr>
                  <a:spLocks noChangeShapeType="1"/>
                </p:cNvSpPr>
                <p:nvPr/>
              </p:nvSpPr>
              <p:spPr bwMode="auto">
                <a:xfrm flipH="1">
                  <a:off x="5088" y="2836"/>
                  <a:ext cx="144" cy="384"/>
                </a:xfrm>
                <a:prstGeom prst="line">
                  <a:avLst/>
                </a:prstGeom>
                <a:noFill/>
                <a:ln w="57150">
                  <a:solidFill>
                    <a:srgbClr val="000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90"/>
                    </a:solidFill>
                    <a:effectLst>
                      <a:outerShdw blurRad="50800" dist="38100" algn="l" rotWithShape="0">
                        <a:prstClr val="black">
                          <a:alpha val="40000"/>
                        </a:prstClr>
                      </a:outerShdw>
                    </a:effectLst>
                    <a:latin typeface="Chalkboard"/>
                    <a:cs typeface="Chalkboard"/>
                  </a:endParaRPr>
                </a:p>
              </p:txBody>
            </p:sp>
          </p:grpSp>
        </p:grpSp>
        <p:grpSp>
          <p:nvGrpSpPr>
            <p:cNvPr id="4" name="Group 3"/>
            <p:cNvGrpSpPr/>
            <p:nvPr/>
          </p:nvGrpSpPr>
          <p:grpSpPr>
            <a:xfrm>
              <a:off x="1165410" y="1441332"/>
              <a:ext cx="6290236" cy="4210433"/>
              <a:chOff x="1165410" y="1481862"/>
              <a:chExt cx="6290236" cy="4210433"/>
            </a:xfrm>
          </p:grpSpPr>
          <p:sp>
            <p:nvSpPr>
              <p:cNvPr id="1037317" name="Text Box 5"/>
              <p:cNvSpPr txBox="1">
                <a:spLocks noChangeArrowheads="1"/>
              </p:cNvSpPr>
              <p:nvPr/>
            </p:nvSpPr>
            <p:spPr bwMode="auto">
              <a:xfrm>
                <a:off x="1165410" y="4861298"/>
                <a:ext cx="629023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en-US" b="1" dirty="0" smtClean="0">
                    <a:solidFill>
                      <a:srgbClr val="000090"/>
                    </a:solidFill>
                    <a:latin typeface="Chalkboard"/>
                    <a:cs typeface="Chalkboard"/>
                  </a:rPr>
                  <a:t>Find target text, cut out, paste in new modified text</a:t>
                </a:r>
                <a:endParaRPr lang="en-US" b="1" dirty="0">
                  <a:solidFill>
                    <a:srgbClr val="000090"/>
                  </a:solidFill>
                  <a:latin typeface="Chalkboard"/>
                  <a:cs typeface="Chalkboard"/>
                </a:endParaRPr>
              </a:p>
            </p:txBody>
          </p:sp>
          <p:sp>
            <p:nvSpPr>
              <p:cNvPr id="2" name="TextBox 1"/>
              <p:cNvSpPr txBox="1"/>
              <p:nvPr/>
            </p:nvSpPr>
            <p:spPr>
              <a:xfrm>
                <a:off x="1351109" y="1481862"/>
                <a:ext cx="5904343" cy="584776"/>
              </a:xfrm>
              <a:prstGeom prst="rect">
                <a:avLst/>
              </a:prstGeom>
              <a:solidFill>
                <a:srgbClr val="FFFFFF"/>
              </a:solidFill>
              <a:ln>
                <a:solidFill>
                  <a:srgbClr val="000000"/>
                </a:solidFill>
              </a:ln>
            </p:spPr>
            <p:txBody>
              <a:bodyPr wrap="square" rtlCol="0">
                <a:spAutoFit/>
              </a:bodyPr>
              <a:lstStyle/>
              <a:p>
                <a:r>
                  <a:rPr lang="en-US" sz="1600" dirty="0" smtClean="0">
                    <a:solidFill>
                      <a:srgbClr val="000000"/>
                    </a:solidFill>
                    <a:latin typeface="Courier"/>
                    <a:cs typeface="Courier"/>
                  </a:rPr>
                  <a:t>It is </a:t>
                </a:r>
                <a:r>
                  <a:rPr lang="en-US" sz="1600" u="sng" dirty="0" smtClean="0">
                    <a:solidFill>
                      <a:srgbClr val="000000"/>
                    </a:solidFill>
                    <a:latin typeface="Courier"/>
                    <a:cs typeface="Courier"/>
                  </a:rPr>
                  <a:t>this one</a:t>
                </a:r>
                <a:r>
                  <a:rPr lang="en-US" sz="1600" dirty="0" smtClean="0">
                    <a:solidFill>
                      <a:srgbClr val="000000"/>
                    </a:solidFill>
                    <a:latin typeface="Courier"/>
                    <a:cs typeface="Courier"/>
                  </a:rPr>
                  <a:t> sentence which will be modified</a:t>
                </a:r>
              </a:p>
              <a:p>
                <a:r>
                  <a:rPr lang="en-US" sz="1600" dirty="0" smtClean="0">
                    <a:solidFill>
                      <a:srgbClr val="000000"/>
                    </a:solidFill>
                    <a:latin typeface="Courier"/>
                    <a:cs typeface="Courier"/>
                  </a:rPr>
                  <a:t>It is </a:t>
                </a:r>
                <a:r>
                  <a:rPr lang="en-US" sz="1600" u="sng" dirty="0" smtClean="0">
                    <a:solidFill>
                      <a:srgbClr val="000000"/>
                    </a:solidFill>
                    <a:latin typeface="Courier"/>
                    <a:cs typeface="Courier"/>
                  </a:rPr>
                  <a:t>that new</a:t>
                </a:r>
                <a:r>
                  <a:rPr lang="en-US" sz="1600" dirty="0" smtClean="0">
                    <a:solidFill>
                      <a:srgbClr val="000000"/>
                    </a:solidFill>
                    <a:latin typeface="Courier"/>
                    <a:cs typeface="Courier"/>
                  </a:rPr>
                  <a:t> sentence which will be modified</a:t>
                </a:r>
                <a:endParaRPr lang="en-US" sz="1600" dirty="0">
                  <a:solidFill>
                    <a:srgbClr val="000000"/>
                  </a:solidFill>
                  <a:latin typeface="Courier"/>
                  <a:cs typeface="Courier"/>
                </a:endParaRPr>
              </a:p>
            </p:txBody>
          </p:sp>
        </p:grpSp>
      </p:grpSp>
    </p:spTree>
    <p:extLst>
      <p:ext uri="{BB962C8B-B14F-4D97-AF65-F5344CB8AC3E}">
        <p14:creationId xmlns:p14="http://schemas.microsoft.com/office/powerpoint/2010/main" val="100696304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Box 6"/>
          <p:cNvSpPr txBox="1">
            <a:spLocks noChangeArrowheads="1"/>
          </p:cNvSpPr>
          <p:nvPr/>
        </p:nvSpPr>
        <p:spPr bwMode="auto">
          <a:xfrm>
            <a:off x="2019300" y="73279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en-US"/>
          </a:p>
        </p:txBody>
      </p:sp>
      <p:sp>
        <p:nvSpPr>
          <p:cNvPr id="54275" name="TextBox 8"/>
          <p:cNvSpPr txBox="1">
            <a:spLocks noChangeArrowheads="1"/>
          </p:cNvSpPr>
          <p:nvPr/>
        </p:nvSpPr>
        <p:spPr bwMode="auto">
          <a:xfrm>
            <a:off x="6002338" y="1181100"/>
            <a:ext cx="185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en-US"/>
          </a:p>
        </p:txBody>
      </p:sp>
      <p:sp>
        <p:nvSpPr>
          <p:cNvPr id="20" name="Text Box 3"/>
          <p:cNvSpPr txBox="1">
            <a:spLocks noChangeArrowheads="1"/>
          </p:cNvSpPr>
          <p:nvPr/>
        </p:nvSpPr>
        <p:spPr bwMode="auto">
          <a:xfrm>
            <a:off x="533400" y="6324600"/>
            <a:ext cx="9175750" cy="461665"/>
          </a:xfrm>
          <a:prstGeom prst="rect">
            <a:avLst/>
          </a:prstGeom>
          <a:noFill/>
          <a:ln w="9525">
            <a:noFill/>
            <a:miter lim="800000"/>
            <a:headEnd/>
            <a:tailEnd/>
          </a:ln>
        </p:spPr>
        <p:txBody>
          <a:bodyPr>
            <a:spAutoFit/>
          </a:bodyPr>
          <a:lstStyle/>
          <a:p>
            <a:pPr algn="r">
              <a:defRPr/>
            </a:pPr>
            <a:r>
              <a:rPr lang="en-US" sz="1200" i="1" dirty="0">
                <a:ea typeface="+mn-ea"/>
                <a:cs typeface="+mn-cs"/>
              </a:rPr>
              <a:t>SOURCE: “Posilac celebrates 20 years aiding dairy”, Morning Ag Clips, February 13, 2014.</a:t>
            </a:r>
          </a:p>
          <a:p>
            <a:pPr algn="r">
              <a:defRPr/>
            </a:pPr>
            <a:r>
              <a:rPr lang="en-US" sz="1200" i="1" dirty="0">
                <a:ea typeface="+mn-ea"/>
                <a:cs typeface="+mn-cs"/>
              </a:rPr>
              <a:t>http://www.morningagclips.com/index.php?cID=6011#.UwPBrkJdVLO</a:t>
            </a:r>
          </a:p>
        </p:txBody>
      </p:sp>
      <p:pic>
        <p:nvPicPr>
          <p:cNvPr id="5427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858210" y="213907"/>
            <a:ext cx="6898105" cy="646331"/>
          </a:xfrm>
          <a:prstGeom prst="rect">
            <a:avLst/>
          </a:prstGeom>
          <a:solidFill>
            <a:srgbClr val="003326"/>
          </a:solidFill>
          <a:ln>
            <a:solidFill>
              <a:schemeClr val="tx1"/>
            </a:solidFill>
          </a:ln>
        </p:spPr>
        <p:txBody>
          <a:bodyPr wrap="square" rtlCol="0">
            <a:spAutoFit/>
          </a:bodyPr>
          <a:lstStyle/>
          <a:p>
            <a:pPr algn="ctr"/>
            <a:r>
              <a:rPr lang="en-US" sz="3600" b="1" i="1" dirty="0" smtClean="0">
                <a:solidFill>
                  <a:schemeClr val="bg1"/>
                </a:solidFill>
                <a:latin typeface="Times New Roman"/>
                <a:cs typeface="Times New Roman"/>
              </a:rPr>
              <a:t>What is happening with animals?</a:t>
            </a:r>
            <a:endParaRPr lang="en-US" sz="3600" b="1" i="1" dirty="0">
              <a:solidFill>
                <a:schemeClr val="bg1"/>
              </a:solidFill>
              <a:latin typeface="Times New Roman"/>
              <a:cs typeface="Times New Roman"/>
            </a:endParaRPr>
          </a:p>
        </p:txBody>
      </p:sp>
      <p:grpSp>
        <p:nvGrpSpPr>
          <p:cNvPr id="5" name="Group 4"/>
          <p:cNvGrpSpPr/>
          <p:nvPr/>
        </p:nvGrpSpPr>
        <p:grpSpPr>
          <a:xfrm>
            <a:off x="0" y="1154113"/>
            <a:ext cx="9852526" cy="4608512"/>
            <a:chOff x="0" y="1154113"/>
            <a:chExt cx="9852526" cy="4608512"/>
          </a:xfrm>
        </p:grpSpPr>
        <p:sp>
          <p:nvSpPr>
            <p:cNvPr id="14344" name="TextBox 4"/>
            <p:cNvSpPr txBox="1">
              <a:spLocks noChangeArrowheads="1"/>
            </p:cNvSpPr>
            <p:nvPr/>
          </p:nvSpPr>
          <p:spPr bwMode="auto">
            <a:xfrm>
              <a:off x="4187241" y="2577850"/>
              <a:ext cx="5651917" cy="1508105"/>
            </a:xfrm>
            <a:prstGeom prst="rect">
              <a:avLst/>
            </a:prstGeom>
            <a:solidFill>
              <a:srgbClr val="003326"/>
            </a:solidFill>
            <a:ln w="9525">
              <a:noFill/>
              <a:miter lim="800000"/>
              <a:headEnd/>
              <a:tailEnd/>
            </a:ln>
          </p:spPr>
          <p:txBody>
            <a:bodyPr wrap="square" lIns="182880" tIns="91440" rIns="182880" bIns="91440">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342900" indent="-342900">
                <a:spcAft>
                  <a:spcPts val="1200"/>
                </a:spcAft>
                <a:buFont typeface="Arial"/>
                <a:buChar char="•"/>
                <a:defRPr/>
              </a:pPr>
              <a:r>
                <a:rPr lang="en-US" sz="2200" b="1" i="1" dirty="0" smtClean="0">
                  <a:solidFill>
                    <a:schemeClr val="bg1"/>
                  </a:solidFill>
                  <a:latin typeface="Chalkboard"/>
                  <a:cs typeface="Chalkboard"/>
                </a:rPr>
                <a:t>Used on 37M cows over 20 years</a:t>
              </a:r>
            </a:p>
            <a:p>
              <a:pPr marL="342900" indent="-342900">
                <a:spcAft>
                  <a:spcPts val="1200"/>
                </a:spcAft>
                <a:buFont typeface="Arial"/>
                <a:buChar char="•"/>
                <a:defRPr/>
              </a:pPr>
              <a:r>
                <a:rPr lang="en-US" sz="2200" b="1" i="1" dirty="0" smtClean="0">
                  <a:solidFill>
                    <a:schemeClr val="bg1"/>
                  </a:solidFill>
                  <a:latin typeface="Chalkboard"/>
                  <a:cs typeface="Chalkboard"/>
                </a:rPr>
                <a:t>Reduced costs by $6.3 B</a:t>
              </a:r>
            </a:p>
            <a:p>
              <a:pPr marL="342900" indent="-342900">
                <a:spcAft>
                  <a:spcPts val="1200"/>
                </a:spcAft>
                <a:buFont typeface="Arial"/>
                <a:buChar char="•"/>
                <a:defRPr/>
              </a:pPr>
              <a:r>
                <a:rPr lang="en-US" sz="2200" b="1" i="1" dirty="0" smtClean="0">
                  <a:solidFill>
                    <a:schemeClr val="bg1"/>
                  </a:solidFill>
                  <a:latin typeface="Chalkboard"/>
                  <a:cs typeface="Chalkboard"/>
                </a:rPr>
                <a:t>Leads to 10 </a:t>
              </a:r>
              <a:r>
                <a:rPr lang="en-US" sz="2200" b="1" i="1" dirty="0" err="1" smtClean="0">
                  <a:solidFill>
                    <a:schemeClr val="bg1"/>
                  </a:solidFill>
                  <a:latin typeface="Chalkboard"/>
                  <a:cs typeface="Chalkboard"/>
                </a:rPr>
                <a:t>lbs</a:t>
              </a:r>
              <a:r>
                <a:rPr lang="en-US" sz="2200" b="1" i="1" dirty="0" smtClean="0">
                  <a:solidFill>
                    <a:schemeClr val="bg1"/>
                  </a:solidFill>
                  <a:latin typeface="Chalkboard"/>
                  <a:cs typeface="Chalkboard"/>
                </a:rPr>
                <a:t> more milk per day</a:t>
              </a:r>
            </a:p>
          </p:txBody>
        </p:sp>
        <p:grpSp>
          <p:nvGrpSpPr>
            <p:cNvPr id="3" name="Group 2"/>
            <p:cNvGrpSpPr/>
            <p:nvPr/>
          </p:nvGrpSpPr>
          <p:grpSpPr>
            <a:xfrm>
              <a:off x="0" y="1154113"/>
              <a:ext cx="9852526" cy="4608512"/>
              <a:chOff x="0" y="1154113"/>
              <a:chExt cx="9852526" cy="4608512"/>
            </a:xfrm>
          </p:grpSpPr>
          <p:pic>
            <p:nvPicPr>
              <p:cNvPr id="54279" name="Picture 4" descr="1 copy.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154113"/>
                <a:ext cx="4059238"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184316" y="1157121"/>
                <a:ext cx="5668210" cy="1200328"/>
              </a:xfrm>
              <a:prstGeom prst="rect">
                <a:avLst/>
              </a:prstGeom>
              <a:solidFill>
                <a:schemeClr val="bg1"/>
              </a:solidFill>
              <a:ln>
                <a:solidFill>
                  <a:srgbClr val="000000"/>
                </a:solidFill>
              </a:ln>
            </p:spPr>
            <p:txBody>
              <a:bodyPr wrap="square" rtlCol="0">
                <a:spAutoFit/>
              </a:bodyPr>
              <a:lstStyle/>
              <a:p>
                <a:pPr algn="ctr"/>
                <a:r>
                  <a:rPr lang="en-US" b="1" dirty="0" smtClean="0">
                    <a:latin typeface="Chalkboard"/>
                    <a:cs typeface="Chalkboard"/>
                  </a:rPr>
                  <a:t>Engineered microbe produces </a:t>
                </a:r>
                <a:r>
                  <a:rPr lang="en-US" b="1" dirty="0" err="1" smtClean="0">
                    <a:latin typeface="Chalkboard"/>
                    <a:cs typeface="Chalkboard"/>
                  </a:rPr>
                  <a:t>rBST</a:t>
                </a:r>
                <a:r>
                  <a:rPr lang="en-US" b="1" dirty="0" smtClean="0">
                    <a:latin typeface="Chalkboard"/>
                    <a:cs typeface="Chalkboard"/>
                  </a:rPr>
                  <a:t> for dairy, introduced in 1994 before GE crop products</a:t>
                </a:r>
                <a:endParaRPr lang="en-US" b="1" dirty="0">
                  <a:latin typeface="Chalkboard"/>
                  <a:cs typeface="Chalkboard"/>
                </a:endParaRPr>
              </a:p>
            </p:txBody>
          </p:sp>
        </p:grpSp>
      </p:grpSp>
      <p:sp>
        <p:nvSpPr>
          <p:cNvPr id="4" name="TextBox 3"/>
          <p:cNvSpPr txBox="1"/>
          <p:nvPr/>
        </p:nvSpPr>
        <p:spPr>
          <a:xfrm>
            <a:off x="4219222" y="4261556"/>
            <a:ext cx="5644445" cy="492443"/>
          </a:xfrm>
          <a:prstGeom prst="rect">
            <a:avLst/>
          </a:prstGeom>
          <a:solidFill>
            <a:schemeClr val="bg1"/>
          </a:solidFill>
          <a:ln>
            <a:solidFill>
              <a:srgbClr val="000000"/>
            </a:solidFill>
          </a:ln>
        </p:spPr>
        <p:txBody>
          <a:bodyPr wrap="square" rtlCol="0">
            <a:spAutoFit/>
          </a:bodyPr>
          <a:lstStyle/>
          <a:p>
            <a:pPr algn="ctr"/>
            <a:r>
              <a:rPr lang="en-US" sz="2600" b="1" dirty="0" smtClean="0">
                <a:latin typeface="Chalkboard"/>
                <a:cs typeface="Chalkboard"/>
              </a:rPr>
              <a:t>What else has been engineered?</a:t>
            </a:r>
            <a:endParaRPr lang="en-US" sz="2600" b="1" dirty="0">
              <a:latin typeface="Chalkboard"/>
              <a:cs typeface="Chalkboard"/>
            </a:endParaRPr>
          </a:p>
        </p:txBody>
      </p:sp>
    </p:spTree>
    <p:extLst>
      <p:ext uri="{BB962C8B-B14F-4D97-AF65-F5344CB8AC3E}">
        <p14:creationId xmlns:p14="http://schemas.microsoft.com/office/powerpoint/2010/main" val="391016653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orn_n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87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descr="DSCN6268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Rectangle 5"/>
          <p:cNvSpPr>
            <a:spLocks noChangeArrowheads="1"/>
          </p:cNvSpPr>
          <p:nvPr/>
        </p:nvSpPr>
        <p:spPr bwMode="auto">
          <a:xfrm>
            <a:off x="7913688" y="61436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1323014" name="Text Box 6"/>
          <p:cNvSpPr txBox="1">
            <a:spLocks noChangeArrowheads="1"/>
          </p:cNvSpPr>
          <p:nvPr/>
        </p:nvSpPr>
        <p:spPr bwMode="auto">
          <a:xfrm>
            <a:off x="3195053" y="2370138"/>
            <a:ext cx="6501397" cy="1477328"/>
          </a:xfrm>
          <a:prstGeom prst="rect">
            <a:avLst/>
          </a:prstGeom>
          <a:solidFill>
            <a:srgbClr val="173F08"/>
          </a:solidFill>
          <a:ln w="9525">
            <a:solidFill>
              <a:schemeClr val="bg1"/>
            </a:solid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3000" b="1" i="1" dirty="0" smtClean="0">
                <a:solidFill>
                  <a:schemeClr val="bg1"/>
                </a:solidFill>
                <a:effectLst>
                  <a:outerShdw blurRad="38100" dist="38100" dir="2700000" algn="tl">
                    <a:srgbClr val="000000"/>
                  </a:outerShdw>
                </a:effectLst>
                <a:latin typeface="Times New Roman"/>
                <a:cs typeface="Times New Roman"/>
              </a:rPr>
              <a:t>Engineered animal feed: China </a:t>
            </a:r>
            <a:r>
              <a:rPr lang="en-US" sz="3000" b="1" i="1" dirty="0">
                <a:solidFill>
                  <a:schemeClr val="bg1"/>
                </a:solidFill>
                <a:effectLst>
                  <a:outerShdw blurRad="38100" dist="38100" dir="2700000" algn="tl">
                    <a:srgbClr val="000000"/>
                  </a:outerShdw>
                </a:effectLst>
                <a:latin typeface="Times New Roman"/>
                <a:cs typeface="Times New Roman"/>
              </a:rPr>
              <a:t>commercializes corn that reduces need </a:t>
            </a:r>
            <a:r>
              <a:rPr lang="en-US" sz="3000" b="1" i="1" dirty="0" smtClean="0">
                <a:solidFill>
                  <a:schemeClr val="bg1"/>
                </a:solidFill>
                <a:effectLst>
                  <a:outerShdw blurRad="38100" dist="38100" dir="2700000" algn="tl">
                    <a:srgbClr val="000000"/>
                  </a:outerShdw>
                </a:effectLst>
                <a:latin typeface="Times New Roman"/>
                <a:cs typeface="Times New Roman"/>
              </a:rPr>
              <a:t>to add phosphorus </a:t>
            </a:r>
            <a:r>
              <a:rPr lang="en-US" sz="3000" b="1" i="1" dirty="0">
                <a:solidFill>
                  <a:schemeClr val="bg1"/>
                </a:solidFill>
                <a:effectLst>
                  <a:outerShdw blurRad="38100" dist="38100" dir="2700000" algn="tl">
                    <a:srgbClr val="000000"/>
                  </a:outerShdw>
                </a:effectLst>
                <a:latin typeface="Times New Roman"/>
                <a:cs typeface="Times New Roman"/>
              </a:rPr>
              <a:t>to animal feed</a:t>
            </a:r>
          </a:p>
        </p:txBody>
      </p:sp>
      <p:sp>
        <p:nvSpPr>
          <p:cNvPr id="20487" name="Text Box 7"/>
          <p:cNvSpPr txBox="1">
            <a:spLocks noChangeArrowheads="1"/>
          </p:cNvSpPr>
          <p:nvPr/>
        </p:nvSpPr>
        <p:spPr bwMode="auto">
          <a:xfrm>
            <a:off x="4927600" y="6184900"/>
            <a:ext cx="47371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r"/>
            <a:r>
              <a:rPr lang="en-US" sz="1000" i="1" dirty="0">
                <a:solidFill>
                  <a:schemeClr val="bg2"/>
                </a:solidFill>
                <a:latin typeface="Times New Roman" charset="0"/>
              </a:rPr>
              <a:t>SOURCE:  </a:t>
            </a:r>
            <a:r>
              <a:rPr lang="ja-JP" altLang="en-US" sz="1000" i="1" dirty="0">
                <a:solidFill>
                  <a:schemeClr val="bg2"/>
                </a:solidFill>
                <a:latin typeface="Times New Roman" charset="0"/>
              </a:rPr>
              <a:t>“</a:t>
            </a:r>
            <a:r>
              <a:rPr lang="en-US" sz="1000" i="1" dirty="0">
                <a:solidFill>
                  <a:schemeClr val="bg2"/>
                </a:solidFill>
                <a:latin typeface="Times New Roman" charset="0"/>
              </a:rPr>
              <a:t>Origin </a:t>
            </a:r>
            <a:r>
              <a:rPr lang="en-US" sz="1000" i="1" dirty="0" err="1">
                <a:solidFill>
                  <a:schemeClr val="bg2"/>
                </a:solidFill>
                <a:latin typeface="Times New Roman" charset="0"/>
              </a:rPr>
              <a:t>Agritech</a:t>
            </a:r>
            <a:r>
              <a:rPr lang="en-US" sz="1000" i="1" dirty="0">
                <a:solidFill>
                  <a:schemeClr val="bg2"/>
                </a:solidFill>
                <a:latin typeface="Times New Roman" charset="0"/>
              </a:rPr>
              <a:t> Announces Final Approval of World</a:t>
            </a:r>
            <a:r>
              <a:rPr lang="ja-JP" altLang="en-US" sz="1000" i="1" dirty="0">
                <a:solidFill>
                  <a:schemeClr val="bg2"/>
                </a:solidFill>
                <a:latin typeface="Times New Roman" charset="0"/>
              </a:rPr>
              <a:t>’</a:t>
            </a:r>
            <a:r>
              <a:rPr lang="en-US" sz="1000" i="1" dirty="0">
                <a:solidFill>
                  <a:schemeClr val="bg2"/>
                </a:solidFill>
                <a:latin typeface="Times New Roman" charset="0"/>
              </a:rPr>
              <a:t>s First Genetically Modified </a:t>
            </a:r>
            <a:r>
              <a:rPr lang="en-US" sz="1000" i="1" dirty="0" err="1">
                <a:solidFill>
                  <a:schemeClr val="bg2"/>
                </a:solidFill>
                <a:latin typeface="Times New Roman" charset="0"/>
              </a:rPr>
              <a:t>Phytase</a:t>
            </a:r>
            <a:r>
              <a:rPr lang="en-US" sz="1000" i="1" dirty="0">
                <a:solidFill>
                  <a:schemeClr val="bg2"/>
                </a:solidFill>
                <a:latin typeface="Times New Roman" charset="0"/>
              </a:rPr>
              <a:t> Corn</a:t>
            </a:r>
            <a:r>
              <a:rPr lang="ja-JP" altLang="en-US" sz="1000" i="1" dirty="0">
                <a:solidFill>
                  <a:schemeClr val="bg2"/>
                </a:solidFill>
                <a:latin typeface="Times New Roman" charset="0"/>
              </a:rPr>
              <a:t>”</a:t>
            </a:r>
            <a:r>
              <a:rPr lang="en-US" sz="1000" i="1" dirty="0">
                <a:solidFill>
                  <a:schemeClr val="bg2"/>
                </a:solidFill>
                <a:latin typeface="Times New Roman" charset="0"/>
              </a:rPr>
              <a:t>, GEN, </a:t>
            </a:r>
            <a:r>
              <a:rPr lang="en-US" sz="1000" i="1" dirty="0">
                <a:solidFill>
                  <a:schemeClr val="bg2"/>
                </a:solidFill>
                <a:latin typeface="Times New Roman" charset="0"/>
                <a:hlinkClick r:id="rId6"/>
              </a:rPr>
              <a:t>http://www.genengnews.com/news/bnitem_print.aspx?name=</a:t>
            </a:r>
            <a:r>
              <a:rPr lang="en-US" sz="1000" i="1" dirty="0" smtClean="0">
                <a:solidFill>
                  <a:schemeClr val="bg2"/>
                </a:solidFill>
                <a:latin typeface="Times New Roman" charset="0"/>
                <a:hlinkClick r:id="rId6"/>
              </a:rPr>
              <a:t>69131238</a:t>
            </a:r>
            <a:r>
              <a:rPr lang="en-US" sz="1000" i="1" dirty="0" smtClean="0">
                <a:solidFill>
                  <a:schemeClr val="bg2"/>
                </a:solidFill>
                <a:latin typeface="Times New Roman" charset="0"/>
              </a:rPr>
              <a:t>  2009</a:t>
            </a:r>
            <a:endParaRPr lang="en-US" dirty="0">
              <a:solidFill>
                <a:schemeClr val="bg2"/>
              </a:solidFill>
            </a:endParaRPr>
          </a:p>
        </p:txBody>
      </p:sp>
      <p:sp>
        <p:nvSpPr>
          <p:cNvPr id="8" name="TextBox 7"/>
          <p:cNvSpPr txBox="1"/>
          <p:nvPr/>
        </p:nvSpPr>
        <p:spPr>
          <a:xfrm>
            <a:off x="3408941" y="4264530"/>
            <a:ext cx="6069281" cy="1077218"/>
          </a:xfrm>
          <a:prstGeom prst="rect">
            <a:avLst/>
          </a:prstGeom>
          <a:solidFill>
            <a:srgbClr val="173F08"/>
          </a:solidFill>
          <a:ln>
            <a:solidFill>
              <a:schemeClr val="bg1"/>
            </a:solidFill>
          </a:ln>
        </p:spPr>
        <p:txBody>
          <a:bodyPr wrap="square" rtlCol="0">
            <a:spAutoFit/>
          </a:bodyPr>
          <a:lstStyle/>
          <a:p>
            <a:pPr algn="ctr"/>
            <a:r>
              <a:rPr lang="en-US" sz="3200" b="1" dirty="0" smtClean="0">
                <a:solidFill>
                  <a:schemeClr val="bg1"/>
                </a:solidFill>
                <a:latin typeface="Chalkboard"/>
                <a:cs typeface="Chalkboard"/>
              </a:rPr>
              <a:t>What about engineered animals?</a:t>
            </a:r>
            <a:endParaRPr lang="en-US" sz="3200" b="1" dirty="0">
              <a:solidFill>
                <a:schemeClr val="bg1"/>
              </a:solidFill>
              <a:latin typeface="Chalkboard"/>
              <a:cs typeface="Chalkboard"/>
            </a:endParaRPr>
          </a:p>
        </p:txBody>
      </p:sp>
    </p:spTree>
    <p:extLst>
      <p:ext uri="{BB962C8B-B14F-4D97-AF65-F5344CB8AC3E}">
        <p14:creationId xmlns:p14="http://schemas.microsoft.com/office/powerpoint/2010/main" val="723962881"/>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4"/>
          <p:cNvSpPr>
            <a:spLocks noChangeArrowheads="1"/>
          </p:cNvSpPr>
          <p:nvPr/>
        </p:nvSpPr>
        <p:spPr bwMode="auto">
          <a:xfrm>
            <a:off x="7913688" y="61436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686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81502" y="603817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Slid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865" y="365632"/>
            <a:ext cx="4199616" cy="61580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4870812" y="478654"/>
            <a:ext cx="4870824" cy="830997"/>
          </a:xfrm>
          <a:prstGeom prst="rect">
            <a:avLst/>
          </a:prstGeom>
          <a:solidFill>
            <a:srgbClr val="FEFCFC"/>
          </a:solidFill>
          <a:ln w="19050" cmpd="sng">
            <a:solidFill>
              <a:srgbClr val="000090"/>
            </a:solidFill>
          </a:ln>
        </p:spPr>
        <p:txBody>
          <a:bodyPr wrap="square" rtlCol="0">
            <a:spAutoFit/>
          </a:bodyPr>
          <a:lstStyle/>
          <a:p>
            <a:pPr algn="ctr"/>
            <a:r>
              <a:rPr lang="en-US" b="1" dirty="0">
                <a:solidFill>
                  <a:srgbClr val="000090"/>
                </a:solidFill>
                <a:latin typeface="Chalkboard"/>
                <a:cs typeface="Chalkboard"/>
              </a:rPr>
              <a:t>T</a:t>
            </a:r>
            <a:r>
              <a:rPr lang="en-US" b="1" dirty="0" smtClean="0">
                <a:solidFill>
                  <a:srgbClr val="000090"/>
                </a:solidFill>
                <a:latin typeface="Chalkboard"/>
                <a:cs typeface="Chalkboard"/>
              </a:rPr>
              <a:t>here seems to be angst about many contemporary issues</a:t>
            </a:r>
            <a:endParaRPr lang="en-US" b="1" dirty="0">
              <a:solidFill>
                <a:srgbClr val="000090"/>
              </a:solidFill>
              <a:latin typeface="Chalkboard"/>
              <a:cs typeface="Chalkboard"/>
            </a:endParaRPr>
          </a:p>
        </p:txBody>
      </p:sp>
      <p:sp>
        <p:nvSpPr>
          <p:cNvPr id="5" name="TextBox 4"/>
          <p:cNvSpPr txBox="1"/>
          <p:nvPr/>
        </p:nvSpPr>
        <p:spPr>
          <a:xfrm>
            <a:off x="4852946" y="1465037"/>
            <a:ext cx="5207274" cy="3477875"/>
          </a:xfrm>
          <a:prstGeom prst="rect">
            <a:avLst/>
          </a:prstGeom>
          <a:solidFill>
            <a:srgbClr val="FEFCFC"/>
          </a:solidFill>
          <a:ln w="19050" cmpd="sng">
            <a:solidFill>
              <a:srgbClr val="000090"/>
            </a:solidFill>
          </a:ln>
        </p:spPr>
        <p:txBody>
          <a:bodyPr wrap="square" rtlCol="0">
            <a:spAutoFit/>
          </a:bodyPr>
          <a:lstStyle/>
          <a:p>
            <a:pPr algn="ctr"/>
            <a:r>
              <a:rPr lang="en-US" sz="2200" b="1" dirty="0" smtClean="0">
                <a:solidFill>
                  <a:srgbClr val="000090"/>
                </a:solidFill>
                <a:latin typeface="Chalkboard"/>
                <a:cs typeface="Chalkboard"/>
              </a:rPr>
              <a:t>Consider the March 2015 </a:t>
            </a:r>
            <a:r>
              <a:rPr lang="en-US" sz="2200" b="1" i="1" dirty="0" smtClean="0">
                <a:solidFill>
                  <a:srgbClr val="000090"/>
                </a:solidFill>
                <a:latin typeface="Chalkboard"/>
                <a:cs typeface="Chalkboard"/>
              </a:rPr>
              <a:t>National Geographic</a:t>
            </a:r>
            <a:r>
              <a:rPr lang="en-US" sz="2200" b="1" dirty="0" smtClean="0">
                <a:solidFill>
                  <a:srgbClr val="000090"/>
                </a:solidFill>
                <a:latin typeface="Chalkboard"/>
                <a:cs typeface="Chalkboard"/>
              </a:rPr>
              <a:t> article highlighting public concerns and discussing the role science plays in people’s thinking about…</a:t>
            </a:r>
          </a:p>
          <a:p>
            <a:pPr marL="1204913" indent="-342900">
              <a:buFont typeface="Wingdings" charset="2"/>
              <a:buChar char="Ø"/>
            </a:pPr>
            <a:r>
              <a:rPr lang="en-US" sz="2200" b="1" dirty="0" smtClean="0">
                <a:solidFill>
                  <a:srgbClr val="000090"/>
                </a:solidFill>
                <a:latin typeface="Chalkboard"/>
                <a:cs typeface="Chalkboard"/>
              </a:rPr>
              <a:t>Climate Change</a:t>
            </a:r>
          </a:p>
          <a:p>
            <a:pPr marL="1204913" indent="-342900">
              <a:buFont typeface="Wingdings" charset="2"/>
              <a:buChar char="Ø"/>
            </a:pPr>
            <a:r>
              <a:rPr lang="en-US" sz="2200" b="1" dirty="0" smtClean="0">
                <a:solidFill>
                  <a:srgbClr val="000090"/>
                </a:solidFill>
                <a:latin typeface="Chalkboard"/>
                <a:cs typeface="Chalkboard"/>
              </a:rPr>
              <a:t>Evolution</a:t>
            </a:r>
          </a:p>
          <a:p>
            <a:pPr marL="1204913" indent="-342900">
              <a:buFont typeface="Wingdings" charset="2"/>
              <a:buChar char="Ø"/>
            </a:pPr>
            <a:r>
              <a:rPr lang="en-US" sz="2200" b="1" dirty="0" smtClean="0">
                <a:solidFill>
                  <a:srgbClr val="000090"/>
                </a:solidFill>
                <a:latin typeface="Chalkboard"/>
                <a:cs typeface="Chalkboard"/>
              </a:rPr>
              <a:t>Vaccination</a:t>
            </a:r>
          </a:p>
          <a:p>
            <a:pPr marL="1204913" indent="-342900">
              <a:buFont typeface="Wingdings" charset="2"/>
              <a:buChar char="Ø"/>
            </a:pPr>
            <a:r>
              <a:rPr lang="en-US" sz="2200" b="1" dirty="0" smtClean="0">
                <a:solidFill>
                  <a:srgbClr val="000090"/>
                </a:solidFill>
                <a:latin typeface="Chalkboard"/>
                <a:cs typeface="Chalkboard"/>
              </a:rPr>
              <a:t>Moon Landing      </a:t>
            </a:r>
          </a:p>
          <a:p>
            <a:pPr marL="342900" indent="-342900" algn="ctr">
              <a:buFont typeface="Wingdings" charset="2"/>
              <a:buChar char="Ø"/>
            </a:pPr>
            <a:r>
              <a:rPr lang="en-US" sz="2200" b="1" dirty="0" smtClean="0">
                <a:solidFill>
                  <a:srgbClr val="000090"/>
                </a:solidFill>
                <a:latin typeface="Chalkboard"/>
                <a:cs typeface="Chalkboard"/>
              </a:rPr>
              <a:t>Genetically Modified Foods, GMO’s</a:t>
            </a:r>
          </a:p>
        </p:txBody>
      </p:sp>
      <p:sp>
        <p:nvSpPr>
          <p:cNvPr id="7" name="TextBox 6"/>
          <p:cNvSpPr txBox="1"/>
          <p:nvPr/>
        </p:nvSpPr>
        <p:spPr>
          <a:xfrm>
            <a:off x="5414529" y="5073993"/>
            <a:ext cx="4081918" cy="1200328"/>
          </a:xfrm>
          <a:prstGeom prst="rect">
            <a:avLst/>
          </a:prstGeom>
          <a:solidFill>
            <a:srgbClr val="FEFCFC"/>
          </a:solidFill>
          <a:ln>
            <a:solidFill>
              <a:srgbClr val="000000"/>
            </a:solidFill>
          </a:ln>
        </p:spPr>
        <p:txBody>
          <a:bodyPr wrap="square" rtlCol="0">
            <a:spAutoFit/>
          </a:bodyPr>
          <a:lstStyle/>
          <a:p>
            <a:pPr algn="ctr"/>
            <a:r>
              <a:rPr lang="en-US" b="1" dirty="0" smtClean="0">
                <a:solidFill>
                  <a:srgbClr val="000090"/>
                </a:solidFill>
                <a:latin typeface="Chalkboard"/>
                <a:cs typeface="Chalkboard"/>
              </a:rPr>
              <a:t>Do scientists’ views differ from the public’s on certain topics?</a:t>
            </a:r>
            <a:endParaRPr lang="en-US" b="1" dirty="0">
              <a:solidFill>
                <a:srgbClr val="000090"/>
              </a:solidFill>
              <a:latin typeface="Chalkboard"/>
              <a:cs typeface="Chalkboard"/>
            </a:endParaRPr>
          </a:p>
        </p:txBody>
      </p:sp>
    </p:spTree>
    <p:extLst>
      <p:ext uri="{BB962C8B-B14F-4D97-AF65-F5344CB8AC3E}">
        <p14:creationId xmlns:p14="http://schemas.microsoft.com/office/powerpoint/2010/main" val="3077098331"/>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1104900"/>
            <a:ext cx="9817100" cy="4635500"/>
          </a:xfrm>
          <a:prstGeom prst="rect">
            <a:avLst/>
          </a:prstGeom>
        </p:spPr>
      </p:pic>
      <p:sp>
        <p:nvSpPr>
          <p:cNvPr id="3" name="Oval 2"/>
          <p:cNvSpPr/>
          <p:nvPr/>
        </p:nvSpPr>
        <p:spPr bwMode="auto">
          <a:xfrm>
            <a:off x="3502526" y="2794002"/>
            <a:ext cx="494632" cy="200526"/>
          </a:xfrm>
          <a:prstGeom prst="ellipse">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696885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6" descr="iStock_000010907923Mediu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10334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7" name="Text Box 5"/>
          <p:cNvSpPr txBox="1">
            <a:spLocks noChangeArrowheads="1"/>
          </p:cNvSpPr>
          <p:nvPr/>
        </p:nvSpPr>
        <p:spPr bwMode="auto">
          <a:xfrm>
            <a:off x="673100" y="6330950"/>
            <a:ext cx="90233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r>
              <a:rPr lang="en-US" sz="1000" i="1">
                <a:latin typeface="Times New Roman" charset="0"/>
                <a:cs typeface="Times New Roman" charset="0"/>
              </a:rPr>
              <a:t>SOURCE: Jabed, A., Wagner, S., McCracken, J., Wells, D.N. and Laible, G.. 2012. Targeted microRNA expression in dairy cattle directs production of </a:t>
            </a:r>
            <a:r>
              <a:rPr lang="en-US" sz="1000" i="1">
                <a:latin typeface="Times New Roman" charset="0"/>
                <a:cs typeface="Symbol" charset="0"/>
              </a:rPr>
              <a:t>b</a:t>
            </a:r>
            <a:r>
              <a:rPr lang="en-US" sz="1000" i="1">
                <a:latin typeface="Times New Roman" charset="0"/>
                <a:cs typeface="Times New Roman" charset="0"/>
              </a:rPr>
              <a:t>-lactoglobulin-free, high-casein milk. Proceedings of the National Academy of Sciences USA, published ahead of print October 1, 2012, doi:10.1073/pnas.1210057109.</a:t>
            </a:r>
          </a:p>
        </p:txBody>
      </p:sp>
      <p:sp>
        <p:nvSpPr>
          <p:cNvPr id="159748" name="Text Box 13"/>
          <p:cNvSpPr txBox="1">
            <a:spLocks noChangeArrowheads="1"/>
          </p:cNvSpPr>
          <p:nvPr/>
        </p:nvSpPr>
        <p:spPr bwMode="auto">
          <a:xfrm>
            <a:off x="727076" y="785815"/>
            <a:ext cx="8901113" cy="1754187"/>
          </a:xfrm>
          <a:prstGeom prst="rect">
            <a:avLst/>
          </a:prstGeom>
          <a:solidFill>
            <a:schemeClr val="bg1"/>
          </a:solidFill>
          <a:ln w="9525">
            <a:solidFill>
              <a:srgbClr val="000000"/>
            </a:solidFill>
            <a:miter lim="800000"/>
            <a:headEnd/>
            <a:tailEnd/>
          </a:ln>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3600" b="1" dirty="0" smtClean="0">
                <a:solidFill>
                  <a:srgbClr val="008000"/>
                </a:solidFill>
              </a:rPr>
              <a:t>2012: </a:t>
            </a:r>
            <a:r>
              <a:rPr lang="en-US" sz="3600" b="1" i="1" dirty="0" smtClean="0">
                <a:solidFill>
                  <a:srgbClr val="008000"/>
                </a:solidFill>
              </a:rPr>
              <a:t>Engineering </a:t>
            </a:r>
            <a:r>
              <a:rPr lang="en-US" sz="3600" b="1" i="1" dirty="0" err="1">
                <a:solidFill>
                  <a:srgbClr val="008000"/>
                </a:solidFill>
              </a:rPr>
              <a:t>downregulation</a:t>
            </a:r>
            <a:r>
              <a:rPr lang="en-US" sz="3600" b="1" i="1" dirty="0">
                <a:solidFill>
                  <a:srgbClr val="008000"/>
                </a:solidFill>
              </a:rPr>
              <a:t> of major milk allergen in calf reduces potential for allergic responses in </a:t>
            </a:r>
            <a:r>
              <a:rPr lang="en-US" sz="3600" b="1" i="1" dirty="0" smtClean="0">
                <a:solidFill>
                  <a:srgbClr val="008000"/>
                </a:solidFill>
              </a:rPr>
              <a:t>humans</a:t>
            </a:r>
            <a:endParaRPr lang="en-US" sz="3600" b="1" i="1" dirty="0">
              <a:solidFill>
                <a:srgbClr val="008000"/>
              </a:solidFill>
            </a:endParaRPr>
          </a:p>
        </p:txBody>
      </p:sp>
      <p:sp>
        <p:nvSpPr>
          <p:cNvPr id="7" name="Oval 6"/>
          <p:cNvSpPr/>
          <p:nvPr/>
        </p:nvSpPr>
        <p:spPr bwMode="auto">
          <a:xfrm>
            <a:off x="849637" y="917223"/>
            <a:ext cx="1140030" cy="465665"/>
          </a:xfrm>
          <a:prstGeom prst="ellipse">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Tree>
    <p:extLst>
      <p:ext uri="{BB962C8B-B14F-4D97-AF65-F5344CB8AC3E}">
        <p14:creationId xmlns:p14="http://schemas.microsoft.com/office/powerpoint/2010/main" val="265966943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3" descr="6522028931_aa010b1cc8_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3806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6" name="Rectangle 4"/>
          <p:cNvSpPr>
            <a:spLocks noChangeArrowheads="1"/>
          </p:cNvSpPr>
          <p:nvPr/>
        </p:nvSpPr>
        <p:spPr bwMode="auto">
          <a:xfrm>
            <a:off x="7913688" y="61436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983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6"/>
          <p:cNvSpPr txBox="1">
            <a:spLocks noChangeArrowheads="1"/>
          </p:cNvSpPr>
          <p:nvPr/>
        </p:nvSpPr>
        <p:spPr bwMode="auto">
          <a:xfrm>
            <a:off x="2014538" y="6338888"/>
            <a:ext cx="7680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defRPr/>
            </a:pPr>
            <a:r>
              <a:rPr lang="en-US" sz="1000" i="1" dirty="0">
                <a:solidFill>
                  <a:schemeClr val="bg1">
                    <a:lumMod val="75000"/>
                  </a:schemeClr>
                </a:solidFill>
              </a:rPr>
              <a:t>SOURCE: </a:t>
            </a:r>
            <a:r>
              <a:rPr lang="en-US" sz="1000" i="1" dirty="0" smtClean="0">
                <a:solidFill>
                  <a:schemeClr val="bg1">
                    <a:lumMod val="75000"/>
                  </a:schemeClr>
                </a:solidFill>
              </a:rPr>
              <a:t>“Tuberculosis-resistant cows engineered in China”</a:t>
            </a:r>
            <a:r>
              <a:rPr lang="en-US" sz="1000" i="1" dirty="0">
                <a:solidFill>
                  <a:schemeClr val="bg1">
                    <a:lumMod val="75000"/>
                  </a:schemeClr>
                </a:solidFill>
              </a:rPr>
              <a:t>, </a:t>
            </a:r>
            <a:r>
              <a:rPr lang="en-US" sz="1000" i="1" dirty="0" smtClean="0">
                <a:solidFill>
                  <a:schemeClr val="bg1">
                    <a:lumMod val="75000"/>
                  </a:schemeClr>
                </a:solidFill>
              </a:rPr>
              <a:t>Popular Science, 3/4/</a:t>
            </a:r>
            <a:r>
              <a:rPr lang="en-US" sz="1000" i="1" dirty="0">
                <a:solidFill>
                  <a:schemeClr val="bg1">
                    <a:lumMod val="75000"/>
                  </a:schemeClr>
                </a:solidFill>
              </a:rPr>
              <a:t>15. </a:t>
            </a:r>
          </a:p>
          <a:p>
            <a:pPr algn="r">
              <a:defRPr/>
            </a:pPr>
            <a:r>
              <a:rPr lang="en-US" sz="1000" i="1" dirty="0">
                <a:solidFill>
                  <a:schemeClr val="bg1">
                    <a:lumMod val="75000"/>
                  </a:schemeClr>
                </a:solidFill>
              </a:rPr>
              <a:t>http://www.popsci.com/tuberculosis-resistant-cows-bred-china</a:t>
            </a:r>
          </a:p>
        </p:txBody>
      </p:sp>
      <p:sp>
        <p:nvSpPr>
          <p:cNvPr id="7" name="TextBox 6"/>
          <p:cNvSpPr txBox="1"/>
          <p:nvPr/>
        </p:nvSpPr>
        <p:spPr>
          <a:xfrm>
            <a:off x="325437" y="395618"/>
            <a:ext cx="7642142" cy="954107"/>
          </a:xfrm>
          <a:prstGeom prst="rect">
            <a:avLst/>
          </a:prstGeom>
          <a:solidFill>
            <a:srgbClr val="AE7E5A"/>
          </a:solidFill>
          <a:ln>
            <a:solidFill>
              <a:schemeClr val="bg2">
                <a:lumMod val="75000"/>
              </a:schemeClr>
            </a:solidFill>
          </a:ln>
          <a:effectLst>
            <a:outerShdw blurRad="50800" dist="38100" dir="2700000" algn="tl" rotWithShape="0">
              <a:prstClr val="black">
                <a:alpha val="40000"/>
              </a:prstClr>
            </a:outerShdw>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173038" algn="ctr">
              <a:defRPr/>
            </a:pPr>
            <a:r>
              <a:rPr lang="en-US" sz="2800" b="1" i="1" dirty="0" smtClean="0">
                <a:solidFill>
                  <a:srgbClr val="FFFFFF"/>
                </a:solidFill>
                <a:latin typeface="Times"/>
                <a:cs typeface="Times"/>
              </a:rPr>
              <a:t>2015: Chinese scientists engineer cows with mouse gene to protect against tuberculosis</a:t>
            </a:r>
          </a:p>
        </p:txBody>
      </p:sp>
      <p:sp>
        <p:nvSpPr>
          <p:cNvPr id="9" name="Oval 8"/>
          <p:cNvSpPr/>
          <p:nvPr/>
        </p:nvSpPr>
        <p:spPr bwMode="auto">
          <a:xfrm>
            <a:off x="895688" y="454528"/>
            <a:ext cx="868944" cy="467893"/>
          </a:xfrm>
          <a:prstGeom prst="ellipse">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Tree>
    <p:extLst>
      <p:ext uri="{BB962C8B-B14F-4D97-AF65-F5344CB8AC3E}">
        <p14:creationId xmlns:p14="http://schemas.microsoft.com/office/powerpoint/2010/main" val="173193790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9" descr="Salmon image_crop.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68" y="0"/>
            <a:ext cx="10287000" cy="6858000"/>
          </a:xfrm>
          <a:prstGeom prst="rect">
            <a:avLst/>
          </a:prstGeom>
          <a:solidFill>
            <a:srgbClr val="255F24"/>
          </a:solidFill>
          <a:ln w="9525">
            <a:solidFill>
              <a:srgbClr val="000000"/>
            </a:solidFill>
            <a:miter lim="800000"/>
            <a:headEnd/>
            <a:tailEnd/>
          </a:ln>
          <a:extLst/>
        </p:spPr>
      </p:pic>
      <p:pic>
        <p:nvPicPr>
          <p:cNvPr id="430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4"/>
          <p:cNvSpPr>
            <a:spLocks noChangeArrowheads="1"/>
          </p:cNvSpPr>
          <p:nvPr/>
        </p:nvSpPr>
        <p:spPr bwMode="auto">
          <a:xfrm>
            <a:off x="7913688" y="61436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43012" name="Text Box 6"/>
          <p:cNvSpPr txBox="1">
            <a:spLocks noChangeArrowheads="1"/>
          </p:cNvSpPr>
          <p:nvPr/>
        </p:nvSpPr>
        <p:spPr bwMode="auto">
          <a:xfrm>
            <a:off x="3817938" y="6267450"/>
            <a:ext cx="5813425" cy="400050"/>
          </a:xfrm>
          <a:prstGeom prst="rect">
            <a:avLst/>
          </a:prstGeom>
          <a:solidFill>
            <a:srgbClr val="8AAAAC">
              <a:alpha val="5294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r>
              <a:rPr lang="en-US" sz="1000" i="1">
                <a:latin typeface="Times New Roman" charset="0"/>
              </a:rPr>
              <a:t>SOURCE: </a:t>
            </a:r>
            <a:r>
              <a:rPr lang="ja-JP" altLang="en-US" sz="1000" i="1">
                <a:latin typeface="Times New Roman" charset="0"/>
              </a:rPr>
              <a:t>”</a:t>
            </a:r>
            <a:r>
              <a:rPr lang="en-US" altLang="ja-JP" sz="1000" i="1">
                <a:latin typeface="Times New Roman" charset="0"/>
              </a:rPr>
              <a:t>GE salmon draft environmental assessment released</a:t>
            </a:r>
            <a:r>
              <a:rPr lang="ja-JP" altLang="en-US" sz="1000" i="1">
                <a:latin typeface="Times New Roman" charset="0"/>
              </a:rPr>
              <a:t>”</a:t>
            </a:r>
            <a:r>
              <a:rPr lang="en-US" altLang="ja-JP" sz="1000" i="1">
                <a:latin typeface="Times New Roman" charset="0"/>
              </a:rPr>
              <a:t>, Crop Biotech Update, 1/23/13</a:t>
            </a:r>
          </a:p>
          <a:p>
            <a:pPr algn="r"/>
            <a:r>
              <a:rPr lang="en-US" sz="1000" i="1">
                <a:latin typeface="Times New Roman" charset="0"/>
              </a:rPr>
              <a:t>http://www.isaaa.org/kc/cropbiotechupdate/article/default.asp?ID=10554</a:t>
            </a:r>
          </a:p>
        </p:txBody>
      </p:sp>
      <p:sp>
        <p:nvSpPr>
          <p:cNvPr id="12" name="Text Box 5"/>
          <p:cNvSpPr txBox="1">
            <a:spLocks noChangeArrowheads="1"/>
          </p:cNvSpPr>
          <p:nvPr/>
        </p:nvSpPr>
        <p:spPr bwMode="auto">
          <a:xfrm>
            <a:off x="1423904" y="2015958"/>
            <a:ext cx="7667625" cy="1077913"/>
          </a:xfrm>
          <a:prstGeom prst="rect">
            <a:avLst/>
          </a:prstGeom>
          <a:solidFill>
            <a:schemeClr val="accent5">
              <a:lumMod val="25000"/>
            </a:schemeClr>
          </a:solidFill>
          <a:ln w="9525">
            <a:solidFill>
              <a:schemeClr val="bg1"/>
            </a:solidFill>
            <a:miter lim="800000"/>
            <a:headEnd/>
            <a:tailEnd/>
          </a:ln>
        </p:spPr>
        <p:txBody>
          <a:bodyPr>
            <a:spAutoFit/>
          </a:bodyPr>
          <a:lstStyle/>
          <a:p>
            <a:pPr algn="ctr">
              <a:defRPr/>
            </a:pPr>
            <a:r>
              <a:rPr lang="en-US" sz="3200" b="1" i="1" dirty="0">
                <a:solidFill>
                  <a:schemeClr val="bg1"/>
                </a:solidFill>
                <a:effectLst>
                  <a:outerShdw blurRad="50800" dist="38100" dir="2700000" algn="tl" rotWithShape="0">
                    <a:prstClr val="black">
                      <a:alpha val="40000"/>
                    </a:prstClr>
                  </a:outerShdw>
                </a:effectLst>
                <a:latin typeface="Chalkboard"/>
                <a:ea typeface="+mn-ea"/>
                <a:cs typeface="Chalkboard"/>
              </a:rPr>
              <a:t>FDA approved </a:t>
            </a:r>
            <a:r>
              <a:rPr lang="en-US" sz="3200" b="1" i="1" dirty="0" err="1">
                <a:solidFill>
                  <a:schemeClr val="bg1"/>
                </a:solidFill>
                <a:effectLst>
                  <a:outerShdw blurRad="50800" dist="38100" dir="2700000" algn="tl" rotWithShape="0">
                    <a:prstClr val="black">
                      <a:alpha val="40000"/>
                    </a:prstClr>
                  </a:outerShdw>
                </a:effectLst>
                <a:latin typeface="Chalkboard"/>
                <a:ea typeface="+mn-ea"/>
                <a:cs typeface="Chalkboard"/>
              </a:rPr>
              <a:t>AquAdvantage</a:t>
            </a:r>
            <a:r>
              <a:rPr lang="en-US" sz="3200" b="1" i="1" dirty="0">
                <a:solidFill>
                  <a:schemeClr val="bg1"/>
                </a:solidFill>
                <a:effectLst>
                  <a:outerShdw blurRad="50800" dist="38100" dir="2700000" algn="tl" rotWithShape="0">
                    <a:prstClr val="black">
                      <a:alpha val="40000"/>
                    </a:prstClr>
                  </a:outerShdw>
                </a:effectLst>
                <a:latin typeface="Chalkboard"/>
                <a:ea typeface="+mn-ea"/>
                <a:cs typeface="Chalkboard"/>
              </a:rPr>
              <a:t> Salmon for consumption on November 19, 2015</a:t>
            </a:r>
          </a:p>
        </p:txBody>
      </p:sp>
      <p:sp>
        <p:nvSpPr>
          <p:cNvPr id="2" name="TextBox 1"/>
          <p:cNvSpPr txBox="1"/>
          <p:nvPr/>
        </p:nvSpPr>
        <p:spPr>
          <a:xfrm>
            <a:off x="1550732" y="641685"/>
            <a:ext cx="7419473" cy="1200328"/>
          </a:xfrm>
          <a:prstGeom prst="rect">
            <a:avLst/>
          </a:prstGeom>
          <a:solidFill>
            <a:srgbClr val="255F24"/>
          </a:solidFill>
          <a:ln>
            <a:solidFill>
              <a:srgbClr val="FFFFFF"/>
            </a:solidFill>
          </a:ln>
        </p:spPr>
        <p:txBody>
          <a:bodyPr wrap="square" rtlCol="0">
            <a:spAutoFit/>
          </a:bodyPr>
          <a:lstStyle/>
          <a:p>
            <a:pPr algn="ctr"/>
            <a:r>
              <a:rPr lang="en-US" b="1" i="1" dirty="0">
                <a:solidFill>
                  <a:schemeClr val="bg1"/>
                </a:solidFill>
              </a:rPr>
              <a:t>Triploid, all-female genetically engineered Atlantic salmon (</a:t>
            </a:r>
            <a:r>
              <a:rPr lang="en-US" b="1" i="1" dirty="0" err="1">
                <a:solidFill>
                  <a:schemeClr val="bg1"/>
                </a:solidFill>
              </a:rPr>
              <a:t>AquAdvantage</a:t>
            </a:r>
            <a:r>
              <a:rPr lang="en-US" b="1" i="1" dirty="0">
                <a:solidFill>
                  <a:schemeClr val="bg1"/>
                </a:solidFill>
              </a:rPr>
              <a:t> Salmon</a:t>
            </a:r>
            <a:r>
              <a:rPr lang="en-US" b="1" i="1" dirty="0" smtClean="0">
                <a:solidFill>
                  <a:schemeClr val="bg1"/>
                </a:solidFill>
              </a:rPr>
              <a:t>), </a:t>
            </a:r>
            <a:r>
              <a:rPr lang="en-US" b="1" i="1" dirty="0">
                <a:solidFill>
                  <a:schemeClr val="bg1"/>
                </a:solidFill>
              </a:rPr>
              <a:t>grown-out only in the physically-contained freshwater culture facilities</a:t>
            </a:r>
            <a:endParaRPr lang="en-US" dirty="0"/>
          </a:p>
        </p:txBody>
      </p:sp>
    </p:spTree>
    <p:extLst>
      <p:ext uri="{BB962C8B-B14F-4D97-AF65-F5344CB8AC3E}">
        <p14:creationId xmlns:p14="http://schemas.microsoft.com/office/powerpoint/2010/main" val="37582967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2" name="Rectangle 4"/>
          <p:cNvSpPr>
            <a:spLocks noChangeArrowheads="1"/>
          </p:cNvSpPr>
          <p:nvPr/>
        </p:nvSpPr>
        <p:spPr bwMode="auto">
          <a:xfrm>
            <a:off x="1580753" y="318180"/>
            <a:ext cx="7377092" cy="769938"/>
          </a:xfrm>
          <a:prstGeom prst="rect">
            <a:avLst/>
          </a:prstGeom>
          <a:solidFill>
            <a:srgbClr val="FFFFFF"/>
          </a:solidFill>
          <a:ln w="28575">
            <a:solidFill>
              <a:srgbClr val="000090"/>
            </a:solidFill>
            <a:miter lim="800000"/>
            <a:headEnd/>
            <a:tailEnd/>
          </a:ln>
        </p:spPr>
        <p:txBody>
          <a:bodyPr wrap="square">
            <a:spAutoFit/>
          </a:bodyPr>
          <a:lstStyle/>
          <a:p>
            <a:pPr algn="ctr" eaLnBrk="0" hangingPunct="0">
              <a:defRPr/>
            </a:pPr>
            <a:r>
              <a:rPr lang="en-US" sz="4400" dirty="0">
                <a:solidFill>
                  <a:srgbClr val="000090"/>
                </a:solidFill>
                <a:effectLst>
                  <a:outerShdw blurRad="38100" dist="38100" dir="2700000" algn="tl">
                    <a:srgbClr val="000000"/>
                  </a:outerShdw>
                </a:effectLst>
                <a:latin typeface="Chalkboard"/>
                <a:cs typeface="Chalkboard"/>
              </a:rPr>
              <a:t>U.S. Regulatory Agencies</a:t>
            </a:r>
          </a:p>
        </p:txBody>
      </p:sp>
      <p:grpSp>
        <p:nvGrpSpPr>
          <p:cNvPr id="2" name="Group 1"/>
          <p:cNvGrpSpPr/>
          <p:nvPr/>
        </p:nvGrpSpPr>
        <p:grpSpPr>
          <a:xfrm>
            <a:off x="175401" y="1483793"/>
            <a:ext cx="9945223" cy="3958252"/>
            <a:chOff x="175401" y="1483793"/>
            <a:chExt cx="9945223" cy="3958252"/>
          </a:xfrm>
        </p:grpSpPr>
        <p:grpSp>
          <p:nvGrpSpPr>
            <p:cNvPr id="66563" name="Group 10"/>
            <p:cNvGrpSpPr>
              <a:grpSpLocks/>
            </p:cNvGrpSpPr>
            <p:nvPr/>
          </p:nvGrpSpPr>
          <p:grpSpPr bwMode="auto">
            <a:xfrm>
              <a:off x="175401" y="1483793"/>
              <a:ext cx="9945223" cy="1189037"/>
              <a:chOff x="119" y="1405"/>
              <a:chExt cx="6256" cy="749"/>
            </a:xfrm>
          </p:grpSpPr>
          <p:sp>
            <p:nvSpPr>
              <p:cNvPr id="555013" name="Text Box 5"/>
              <p:cNvSpPr txBox="1">
                <a:spLocks noChangeArrowheads="1"/>
              </p:cNvSpPr>
              <p:nvPr/>
            </p:nvSpPr>
            <p:spPr bwMode="auto">
              <a:xfrm>
                <a:off x="119" y="1405"/>
                <a:ext cx="1983" cy="749"/>
              </a:xfrm>
              <a:prstGeom prst="rect">
                <a:avLst/>
              </a:prstGeom>
              <a:solidFill>
                <a:srgbClr val="FFFFFF"/>
              </a:solidFill>
              <a:ln w="9525">
                <a:solidFill>
                  <a:srgbClr val="000090"/>
                </a:solidFill>
                <a:miter lim="800000"/>
                <a:headEnd/>
                <a:tailEnd/>
              </a:ln>
              <a:effectLst>
                <a:prstShdw prst="shdw17" dist="17961" dir="2700000">
                  <a:srgbClr val="5952AE">
                    <a:gamma/>
                    <a:shade val="60000"/>
                    <a:invGamma/>
                  </a:srgbClr>
                </a:prstShdw>
              </a:effec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0" hangingPunct="0">
                  <a:spcBef>
                    <a:spcPct val="50000"/>
                  </a:spcBef>
                  <a:defRPr/>
                </a:pPr>
                <a:r>
                  <a:rPr lang="en-US" sz="7200" b="1" dirty="0" smtClean="0">
                    <a:solidFill>
                      <a:srgbClr val="000090"/>
                    </a:solidFill>
                    <a:effectLst>
                      <a:outerShdw blurRad="38100" dist="38100" dir="2700000" algn="tl">
                        <a:srgbClr val="000000"/>
                      </a:outerShdw>
                    </a:effectLst>
                    <a:latin typeface="Chalkboard"/>
                    <a:cs typeface="Chalkboard"/>
                  </a:rPr>
                  <a:t>USDA</a:t>
                </a:r>
              </a:p>
            </p:txBody>
          </p:sp>
          <p:sp>
            <p:nvSpPr>
              <p:cNvPr id="555014" name="Text Box 6"/>
              <p:cNvSpPr txBox="1">
                <a:spLocks noChangeArrowheads="1"/>
              </p:cNvSpPr>
              <p:nvPr/>
            </p:nvSpPr>
            <p:spPr bwMode="auto">
              <a:xfrm>
                <a:off x="2252" y="1405"/>
                <a:ext cx="1983" cy="749"/>
              </a:xfrm>
              <a:prstGeom prst="rect">
                <a:avLst/>
              </a:prstGeom>
              <a:solidFill>
                <a:srgbClr val="FFFFFF"/>
              </a:solidFill>
              <a:ln w="9525">
                <a:solidFill>
                  <a:srgbClr val="000090"/>
                </a:solidFill>
                <a:miter lim="800000"/>
                <a:headEnd/>
                <a:tailEnd/>
              </a:ln>
              <a:effectLst>
                <a:prstShdw prst="shdw17" dist="17961" dir="2700000">
                  <a:srgbClr val="5952AE">
                    <a:gamma/>
                    <a:shade val="60000"/>
                    <a:invGamma/>
                  </a:srgbClr>
                </a:prstShdw>
              </a:effec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0" hangingPunct="0">
                  <a:spcBef>
                    <a:spcPct val="50000"/>
                  </a:spcBef>
                  <a:defRPr/>
                </a:pPr>
                <a:r>
                  <a:rPr lang="en-US" sz="7200" b="1" smtClean="0">
                    <a:solidFill>
                      <a:srgbClr val="000090"/>
                    </a:solidFill>
                    <a:effectLst>
                      <a:outerShdw blurRad="38100" dist="38100" dir="2700000" algn="tl">
                        <a:srgbClr val="000000"/>
                      </a:outerShdw>
                    </a:effectLst>
                    <a:latin typeface="Chalkboard"/>
                    <a:cs typeface="Chalkboard"/>
                  </a:rPr>
                  <a:t>FDA</a:t>
                </a:r>
              </a:p>
            </p:txBody>
          </p:sp>
          <p:sp>
            <p:nvSpPr>
              <p:cNvPr id="555015" name="Text Box 7"/>
              <p:cNvSpPr txBox="1">
                <a:spLocks noChangeArrowheads="1"/>
              </p:cNvSpPr>
              <p:nvPr/>
            </p:nvSpPr>
            <p:spPr bwMode="auto">
              <a:xfrm>
                <a:off x="4392" y="1405"/>
                <a:ext cx="1983" cy="749"/>
              </a:xfrm>
              <a:prstGeom prst="rect">
                <a:avLst/>
              </a:prstGeom>
              <a:solidFill>
                <a:srgbClr val="FFFFFF"/>
              </a:solidFill>
              <a:ln w="9525">
                <a:solidFill>
                  <a:srgbClr val="000090"/>
                </a:solidFill>
                <a:miter lim="800000"/>
                <a:headEnd/>
                <a:tailEnd/>
              </a:ln>
              <a:effectLst>
                <a:prstShdw prst="shdw17" dist="17961" dir="2700000">
                  <a:srgbClr val="5952AE">
                    <a:gamma/>
                    <a:shade val="60000"/>
                    <a:invGamma/>
                  </a:srgbClr>
                </a:prstShdw>
              </a:effec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0" hangingPunct="0">
                  <a:spcBef>
                    <a:spcPct val="50000"/>
                  </a:spcBef>
                  <a:defRPr/>
                </a:pPr>
                <a:r>
                  <a:rPr lang="en-US" sz="7200" b="1" smtClean="0">
                    <a:solidFill>
                      <a:srgbClr val="000090"/>
                    </a:solidFill>
                    <a:effectLst>
                      <a:outerShdw blurRad="38100" dist="38100" dir="2700000" algn="tl">
                        <a:srgbClr val="000000"/>
                      </a:outerShdw>
                    </a:effectLst>
                    <a:latin typeface="Chalkboard"/>
                    <a:cs typeface="Chalkboard"/>
                  </a:rPr>
                  <a:t>EPA</a:t>
                </a:r>
              </a:p>
            </p:txBody>
          </p:sp>
        </p:grpSp>
        <p:grpSp>
          <p:nvGrpSpPr>
            <p:cNvPr id="44036" name="Group 11"/>
            <p:cNvGrpSpPr>
              <a:grpSpLocks/>
            </p:cNvGrpSpPr>
            <p:nvPr/>
          </p:nvGrpSpPr>
          <p:grpSpPr bwMode="auto">
            <a:xfrm>
              <a:off x="215899" y="2951258"/>
              <a:ext cx="9894353" cy="2490787"/>
              <a:chOff x="136" y="2378"/>
              <a:chExt cx="6224" cy="1569"/>
            </a:xfrm>
            <a:solidFill>
              <a:srgbClr val="FFFFFF"/>
            </a:solidFill>
          </p:grpSpPr>
          <p:sp>
            <p:nvSpPr>
              <p:cNvPr id="44040" name="Text Box 3"/>
              <p:cNvSpPr txBox="1">
                <a:spLocks noChangeArrowheads="1"/>
              </p:cNvSpPr>
              <p:nvPr/>
            </p:nvSpPr>
            <p:spPr bwMode="auto">
              <a:xfrm>
                <a:off x="136" y="2378"/>
                <a:ext cx="1922" cy="1551"/>
              </a:xfrm>
              <a:prstGeom prst="rect">
                <a:avLst/>
              </a:prstGeom>
              <a:grpFill/>
              <a:ln w="28575">
                <a:solidFill>
                  <a:srgbClr val="000090"/>
                </a:solidFill>
                <a:miter lim="800000"/>
                <a:headEnd/>
                <a:tailEnd/>
              </a:ln>
            </p:spPr>
            <p:txBody>
              <a:bodyPr>
                <a:spAutoFit/>
              </a:bodyPr>
              <a:lstStyle>
                <a:lvl1pPr marL="341313" indent="-341313" eaLnBrk="0" hangingPunct="0">
                  <a:defRPr sz="2400">
                    <a:solidFill>
                      <a:schemeClr val="tx1"/>
                    </a:solidFill>
                    <a:latin typeface="Times" charset="0"/>
                    <a:ea typeface="ＭＳ Ｐゴシック" charset="0"/>
                    <a:cs typeface="ＭＳ Ｐゴシック" charset="0"/>
                  </a:defRPr>
                </a:lvl1pPr>
                <a:lvl2pPr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buFontTx/>
                  <a:buChar char="•"/>
                  <a:defRPr/>
                </a:pPr>
                <a:r>
                  <a:rPr lang="en-US" sz="2200" b="1" dirty="0" smtClean="0">
                    <a:solidFill>
                      <a:srgbClr val="000090"/>
                    </a:solidFill>
                    <a:latin typeface="Chalkboard"/>
                    <a:cs typeface="Chalkboard"/>
                  </a:rPr>
                  <a:t>Field testing</a:t>
                </a:r>
              </a:p>
              <a:p>
                <a:pPr lvl="1">
                  <a:buFontTx/>
                  <a:buChar char="-"/>
                  <a:defRPr/>
                </a:pPr>
                <a:r>
                  <a:rPr lang="en-US" sz="2200" b="1" dirty="0" smtClean="0">
                    <a:solidFill>
                      <a:srgbClr val="000090"/>
                    </a:solidFill>
                    <a:latin typeface="Chalkboard"/>
                    <a:cs typeface="Chalkboard"/>
                  </a:rPr>
                  <a:t>Permits</a:t>
                </a:r>
              </a:p>
              <a:p>
                <a:pPr lvl="1">
                  <a:buFontTx/>
                  <a:buChar char="-"/>
                  <a:defRPr/>
                </a:pPr>
                <a:r>
                  <a:rPr lang="en-US" sz="2200" b="1" dirty="0" smtClean="0">
                    <a:solidFill>
                      <a:srgbClr val="000090"/>
                    </a:solidFill>
                    <a:latin typeface="Chalkboard"/>
                    <a:cs typeface="Chalkboard"/>
                  </a:rPr>
                  <a:t>Notifications</a:t>
                </a:r>
              </a:p>
              <a:p>
                <a:pPr lvl="1">
                  <a:defRPr/>
                </a:pPr>
                <a:endParaRPr lang="en-US" sz="2200" b="1" dirty="0" smtClean="0">
                  <a:solidFill>
                    <a:srgbClr val="000090"/>
                  </a:solidFill>
                  <a:latin typeface="Chalkboard"/>
                  <a:cs typeface="Chalkboard"/>
                </a:endParaRPr>
              </a:p>
              <a:p>
                <a:pPr>
                  <a:buFontTx/>
                  <a:buChar char="•"/>
                  <a:defRPr/>
                </a:pPr>
                <a:r>
                  <a:rPr lang="en-US" sz="2200" b="1" dirty="0" smtClean="0">
                    <a:solidFill>
                      <a:srgbClr val="000090"/>
                    </a:solidFill>
                    <a:latin typeface="Chalkboard"/>
                    <a:cs typeface="Chalkboard"/>
                  </a:rPr>
                  <a:t>Determination of</a:t>
                </a:r>
              </a:p>
              <a:p>
                <a:pPr>
                  <a:defRPr/>
                </a:pPr>
                <a:r>
                  <a:rPr lang="en-US" sz="2200" b="1" dirty="0" smtClean="0">
                    <a:solidFill>
                      <a:srgbClr val="000090"/>
                    </a:solidFill>
                    <a:latin typeface="Chalkboard"/>
                    <a:cs typeface="Chalkboard"/>
                  </a:rPr>
                  <a:t>	non-regulated status</a:t>
                </a:r>
              </a:p>
            </p:txBody>
          </p:sp>
          <p:sp>
            <p:nvSpPr>
              <p:cNvPr id="44041" name="Text Box 8"/>
              <p:cNvSpPr txBox="1">
                <a:spLocks noChangeArrowheads="1"/>
              </p:cNvSpPr>
              <p:nvPr/>
            </p:nvSpPr>
            <p:spPr bwMode="auto">
              <a:xfrm>
                <a:off x="2511" y="2378"/>
                <a:ext cx="1457" cy="709"/>
              </a:xfrm>
              <a:prstGeom prst="rect">
                <a:avLst/>
              </a:prstGeom>
              <a:grpFill/>
              <a:ln w="28575">
                <a:solidFill>
                  <a:srgbClr val="000090"/>
                </a:solidFill>
                <a:miter lim="800000"/>
                <a:headEnd/>
                <a:tailEnd/>
              </a:ln>
            </p:spPr>
            <p:txBody>
              <a:bodyPr>
                <a:spAutoFit/>
              </a:bodyPr>
              <a:lstStyle>
                <a:lvl1pPr marL="341313" indent="-341313" eaLnBrk="0" hangingPunct="0">
                  <a:defRPr sz="2400">
                    <a:solidFill>
                      <a:schemeClr val="tx1"/>
                    </a:solidFill>
                    <a:latin typeface="Times" charset="0"/>
                    <a:ea typeface="ＭＳ Ｐゴシック" charset="0"/>
                    <a:cs typeface="ＭＳ Ｐゴシック" charset="0"/>
                  </a:defRPr>
                </a:lvl1pPr>
                <a:lvl2pPr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buFontTx/>
                  <a:buChar char="•"/>
                  <a:defRPr/>
                </a:pPr>
                <a:r>
                  <a:rPr lang="en-US" sz="2200" b="1" smtClean="0">
                    <a:solidFill>
                      <a:srgbClr val="000090"/>
                    </a:solidFill>
                    <a:latin typeface="Chalkboard"/>
                    <a:cs typeface="Chalkboard"/>
                  </a:rPr>
                  <a:t>Food safety</a:t>
                </a:r>
              </a:p>
              <a:p>
                <a:pPr lvl="1">
                  <a:defRPr/>
                </a:pPr>
                <a:endParaRPr lang="en-US" sz="2200" b="1" smtClean="0">
                  <a:solidFill>
                    <a:srgbClr val="000090"/>
                  </a:solidFill>
                  <a:latin typeface="Chalkboard"/>
                  <a:cs typeface="Chalkboard"/>
                </a:endParaRPr>
              </a:p>
              <a:p>
                <a:pPr>
                  <a:buFontTx/>
                  <a:buChar char="•"/>
                  <a:defRPr/>
                </a:pPr>
                <a:r>
                  <a:rPr lang="en-US" sz="2200" b="1" smtClean="0">
                    <a:solidFill>
                      <a:srgbClr val="000090"/>
                    </a:solidFill>
                    <a:latin typeface="Chalkboard"/>
                    <a:cs typeface="Chalkboard"/>
                  </a:rPr>
                  <a:t>Feed safety</a:t>
                </a:r>
              </a:p>
            </p:txBody>
          </p:sp>
          <p:sp>
            <p:nvSpPr>
              <p:cNvPr id="44042" name="Text Box 9"/>
              <p:cNvSpPr txBox="1">
                <a:spLocks noChangeArrowheads="1"/>
              </p:cNvSpPr>
              <p:nvPr/>
            </p:nvSpPr>
            <p:spPr bwMode="auto">
              <a:xfrm>
                <a:off x="4409" y="2394"/>
                <a:ext cx="1951" cy="1553"/>
              </a:xfrm>
              <a:prstGeom prst="rect">
                <a:avLst/>
              </a:prstGeom>
              <a:grpFill/>
              <a:ln w="28575">
                <a:solidFill>
                  <a:srgbClr val="000090"/>
                </a:solidFill>
                <a:miter lim="800000"/>
                <a:headEnd/>
                <a:tailEnd/>
              </a:ln>
            </p:spPr>
            <p:txBody>
              <a:bodyPr>
                <a:spAutoFit/>
              </a:bodyPr>
              <a:lstStyle>
                <a:lvl1pPr marL="341313" indent="-341313" eaLnBrk="0" hangingPunct="0">
                  <a:defRPr sz="2400">
                    <a:solidFill>
                      <a:schemeClr val="tx1"/>
                    </a:solidFill>
                    <a:latin typeface="Times" charset="0"/>
                    <a:ea typeface="ＭＳ Ｐゴシック" charset="0"/>
                    <a:cs typeface="ＭＳ Ｐゴシック" charset="0"/>
                  </a:defRPr>
                </a:lvl1pPr>
                <a:lvl2pPr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buFontTx/>
                  <a:buChar char="•"/>
                  <a:defRPr/>
                </a:pPr>
                <a:r>
                  <a:rPr lang="en-US" sz="2200" b="1" smtClean="0">
                    <a:solidFill>
                      <a:srgbClr val="000090"/>
                    </a:solidFill>
                    <a:latin typeface="Chalkboard"/>
                    <a:cs typeface="Chalkboard"/>
                  </a:rPr>
                  <a:t>Pesticidal plants</a:t>
                </a:r>
              </a:p>
              <a:p>
                <a:pPr lvl="1">
                  <a:buFontTx/>
                  <a:buChar char="-"/>
                  <a:defRPr/>
                </a:pPr>
                <a:r>
                  <a:rPr lang="en-US" sz="2200" b="1" smtClean="0">
                    <a:solidFill>
                      <a:srgbClr val="000090"/>
                    </a:solidFill>
                    <a:latin typeface="Chalkboard"/>
                    <a:cs typeface="Chalkboard"/>
                  </a:rPr>
                  <a:t>tolerance exemption</a:t>
                </a:r>
              </a:p>
              <a:p>
                <a:pPr lvl="1">
                  <a:buFontTx/>
                  <a:buChar char="-"/>
                  <a:defRPr/>
                </a:pPr>
                <a:r>
                  <a:rPr lang="en-US" sz="2200" b="1" smtClean="0">
                    <a:solidFill>
                      <a:srgbClr val="000090"/>
                    </a:solidFill>
                    <a:latin typeface="Chalkboard"/>
                    <a:cs typeface="Chalkboard"/>
                  </a:rPr>
                  <a:t>registrations</a:t>
                </a:r>
              </a:p>
              <a:p>
                <a:pPr lvl="1">
                  <a:defRPr/>
                </a:pPr>
                <a:endParaRPr lang="en-US" sz="2200" b="1" smtClean="0">
                  <a:solidFill>
                    <a:srgbClr val="000090"/>
                  </a:solidFill>
                  <a:latin typeface="Chalkboard"/>
                  <a:cs typeface="Chalkboard"/>
                </a:endParaRPr>
              </a:p>
              <a:p>
                <a:pPr>
                  <a:buFontTx/>
                  <a:buChar char="•"/>
                  <a:defRPr/>
                </a:pPr>
                <a:r>
                  <a:rPr lang="en-US" sz="2200" b="1" smtClean="0">
                    <a:solidFill>
                      <a:srgbClr val="000090"/>
                    </a:solidFill>
                    <a:latin typeface="Chalkboard"/>
                    <a:cs typeface="Chalkboard"/>
                  </a:rPr>
                  <a:t>Herbicide registration</a:t>
                </a:r>
              </a:p>
            </p:txBody>
          </p:sp>
        </p:grpSp>
      </p:grpSp>
      <p:sp>
        <p:nvSpPr>
          <p:cNvPr id="217100" name="Text Box 12"/>
          <p:cNvSpPr txBox="1">
            <a:spLocks noChangeArrowheads="1"/>
          </p:cNvSpPr>
          <p:nvPr/>
        </p:nvSpPr>
        <p:spPr bwMode="auto">
          <a:xfrm>
            <a:off x="363754" y="5790745"/>
            <a:ext cx="2859648" cy="492125"/>
          </a:xfrm>
          <a:prstGeom prst="rect">
            <a:avLst/>
          </a:prstGeom>
          <a:solidFill>
            <a:srgbClr val="FFFFFF"/>
          </a:solidFill>
          <a:ln w="12700" cmpd="sng">
            <a:solidFill>
              <a:srgbClr val="000090"/>
            </a:solidFill>
            <a:miter lim="800000"/>
            <a:headEnd/>
            <a:tailEnd/>
          </a:ln>
          <a:effectLst>
            <a:prstShdw prst="shdw17" dist="17961" dir="2700000">
              <a:schemeClr val="bg1">
                <a:gamma/>
                <a:shade val="60000"/>
                <a:invGamma/>
                <a:alpha val="74998"/>
              </a:schemeClr>
            </a:prstShdw>
          </a:effectLst>
        </p:spPr>
        <p:txBody>
          <a:bodyPr wrap="square">
            <a:spAutoFit/>
          </a:bodyPr>
          <a:lstStyle/>
          <a:p>
            <a:pPr algn="ctr" eaLnBrk="0" hangingPunct="0">
              <a:spcBef>
                <a:spcPct val="50000"/>
              </a:spcBef>
              <a:defRPr/>
            </a:pPr>
            <a:r>
              <a:rPr lang="en-US" sz="2600" b="1">
                <a:solidFill>
                  <a:srgbClr val="000090"/>
                </a:solidFill>
                <a:latin typeface="Chalkboard"/>
                <a:cs typeface="Chalkboard"/>
              </a:rPr>
              <a:t>Plant pest?</a:t>
            </a:r>
          </a:p>
        </p:txBody>
      </p:sp>
      <p:sp>
        <p:nvSpPr>
          <p:cNvPr id="217101" name="Text Box 13"/>
          <p:cNvSpPr txBox="1">
            <a:spLocks noChangeArrowheads="1"/>
          </p:cNvSpPr>
          <p:nvPr/>
        </p:nvSpPr>
        <p:spPr bwMode="auto">
          <a:xfrm>
            <a:off x="3765766" y="5789158"/>
            <a:ext cx="2859648" cy="892552"/>
          </a:xfrm>
          <a:prstGeom prst="rect">
            <a:avLst/>
          </a:prstGeom>
          <a:solidFill>
            <a:srgbClr val="FFFFFF"/>
          </a:solidFill>
          <a:ln w="12700" cmpd="sng">
            <a:solidFill>
              <a:srgbClr val="000090"/>
            </a:solidFill>
            <a:miter lim="800000"/>
            <a:headEnd/>
            <a:tailEnd/>
          </a:ln>
          <a:effectLst>
            <a:prstShdw prst="shdw17" dist="17961" dir="2700000">
              <a:schemeClr val="bg1">
                <a:gamma/>
                <a:shade val="60000"/>
                <a:invGamma/>
                <a:alpha val="74998"/>
              </a:schemeClr>
            </a:prstShdw>
          </a:effectLst>
        </p:spPr>
        <p:txBody>
          <a:bodyPr wrap="square">
            <a:spAutoFit/>
          </a:bodyPr>
          <a:lstStyle/>
          <a:p>
            <a:pPr algn="ctr" eaLnBrk="0" hangingPunct="0">
              <a:spcBef>
                <a:spcPct val="50000"/>
              </a:spcBef>
              <a:defRPr/>
            </a:pPr>
            <a:r>
              <a:rPr lang="en-US" sz="2600" b="1">
                <a:solidFill>
                  <a:srgbClr val="000090"/>
                </a:solidFill>
                <a:latin typeface="Chalkboard"/>
                <a:cs typeface="Chalkboard"/>
              </a:rPr>
              <a:t>Danger to people?</a:t>
            </a:r>
          </a:p>
        </p:txBody>
      </p:sp>
      <p:sp>
        <p:nvSpPr>
          <p:cNvPr id="217102" name="Text Box 14"/>
          <p:cNvSpPr txBox="1">
            <a:spLocks noChangeArrowheads="1"/>
          </p:cNvSpPr>
          <p:nvPr/>
        </p:nvSpPr>
        <p:spPr bwMode="auto">
          <a:xfrm>
            <a:off x="6998741" y="5774870"/>
            <a:ext cx="3039993" cy="892552"/>
          </a:xfrm>
          <a:prstGeom prst="rect">
            <a:avLst/>
          </a:prstGeom>
          <a:solidFill>
            <a:srgbClr val="FFFFFF"/>
          </a:solidFill>
          <a:ln w="12700" cmpd="sng">
            <a:solidFill>
              <a:srgbClr val="000090"/>
            </a:solidFill>
            <a:miter lim="800000"/>
            <a:headEnd/>
            <a:tailEnd/>
          </a:ln>
          <a:effectLst>
            <a:prstShdw prst="shdw17" dist="17961" dir="2700000">
              <a:schemeClr val="bg1">
                <a:gamma/>
                <a:shade val="60000"/>
                <a:invGamma/>
                <a:alpha val="74998"/>
              </a:schemeClr>
            </a:prstShdw>
          </a:effectLst>
        </p:spPr>
        <p:txBody>
          <a:bodyPr wrap="square">
            <a:spAutoFit/>
          </a:bodyPr>
          <a:lstStyle/>
          <a:p>
            <a:pPr algn="ctr" eaLnBrk="0" hangingPunct="0">
              <a:spcBef>
                <a:spcPct val="50000"/>
              </a:spcBef>
              <a:defRPr/>
            </a:pPr>
            <a:r>
              <a:rPr lang="en-US" sz="2600" b="1" dirty="0">
                <a:solidFill>
                  <a:srgbClr val="000090"/>
                </a:solidFill>
                <a:latin typeface="Chalkboard"/>
                <a:cs typeface="Chalkboard"/>
              </a:rPr>
              <a:t>Risk to environment?</a:t>
            </a:r>
          </a:p>
        </p:txBody>
      </p:sp>
      <p:sp>
        <p:nvSpPr>
          <p:cNvPr id="6" name="TextBox 5"/>
          <p:cNvSpPr txBox="1"/>
          <p:nvPr/>
        </p:nvSpPr>
        <p:spPr>
          <a:xfrm flipH="1">
            <a:off x="3657014" y="378279"/>
            <a:ext cx="1058354" cy="340075"/>
          </a:xfrm>
          <a:prstGeom prst="rect">
            <a:avLst/>
          </a:prstGeom>
          <a:noFill/>
        </p:spPr>
        <p:txBody>
          <a:bodyPr wrap="square" rtlCol="0">
            <a:spAutoFit/>
          </a:bodyPr>
          <a:lstStyle/>
          <a:p>
            <a:endParaRPr lang="en-US" dirty="0"/>
          </a:p>
        </p:txBody>
      </p:sp>
      <p:pic>
        <p:nvPicPr>
          <p:cNvPr id="6656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9557" y="6121400"/>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54512" y="2459789"/>
            <a:ext cx="9384632" cy="646331"/>
          </a:xfrm>
          <a:prstGeom prst="rect">
            <a:avLst/>
          </a:prstGeom>
          <a:solidFill>
            <a:srgbClr val="FFFFFF"/>
          </a:solidFill>
          <a:ln>
            <a:solidFill>
              <a:srgbClr val="000090"/>
            </a:solidFill>
          </a:ln>
        </p:spPr>
        <p:txBody>
          <a:bodyPr wrap="square" rtlCol="0">
            <a:spAutoFit/>
          </a:bodyPr>
          <a:lstStyle/>
          <a:p>
            <a:pPr algn="ctr"/>
            <a:r>
              <a:rPr lang="en-US" sz="3600" b="1" dirty="0" smtClean="0">
                <a:solidFill>
                  <a:srgbClr val="000090"/>
                </a:solidFill>
                <a:latin typeface="Chalkboard"/>
                <a:cs typeface="Chalkboard"/>
              </a:rPr>
              <a:t>How Are All of These Things Regulated?</a:t>
            </a:r>
            <a:endParaRPr lang="en-US" sz="3600" b="1" dirty="0">
              <a:solidFill>
                <a:srgbClr val="000090"/>
              </a:solidFill>
              <a:latin typeface="Chalkboard"/>
              <a:cs typeface="Chalkboard"/>
            </a:endParaRPr>
          </a:p>
        </p:txBody>
      </p:sp>
    </p:spTree>
    <p:extLst>
      <p:ext uri="{BB962C8B-B14F-4D97-AF65-F5344CB8AC3E}">
        <p14:creationId xmlns:p14="http://schemas.microsoft.com/office/powerpoint/2010/main" val="334389034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71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710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7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0" grpId="0" animBg="1"/>
      <p:bldP spid="217101" grpId="0" animBg="1"/>
      <p:bldP spid="217102" grpId="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ext Box 2"/>
          <p:cNvSpPr txBox="1">
            <a:spLocks noChangeArrowheads="1"/>
          </p:cNvSpPr>
          <p:nvPr/>
        </p:nvSpPr>
        <p:spPr bwMode="auto">
          <a:xfrm>
            <a:off x="1200150" y="32385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endParaRPr lang="en-US">
              <a:latin typeface="Times New Roman" charset="0"/>
            </a:endParaRPr>
          </a:p>
        </p:txBody>
      </p:sp>
      <p:pic>
        <p:nvPicPr>
          <p:cNvPr id="7475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5513" y="5972175"/>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73690"/>
            <a:ext cx="10287000"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Rectangle 7"/>
          <p:cNvSpPr>
            <a:spLocks noChangeArrowheads="1"/>
          </p:cNvSpPr>
          <p:nvPr/>
        </p:nvSpPr>
        <p:spPr bwMode="auto">
          <a:xfrm>
            <a:off x="10201275" y="1905000"/>
            <a:ext cx="85725" cy="32766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 name="Text Box 17"/>
          <p:cNvSpPr txBox="1">
            <a:spLocks noChangeArrowheads="1"/>
          </p:cNvSpPr>
          <p:nvPr/>
        </p:nvSpPr>
        <p:spPr bwMode="auto">
          <a:xfrm>
            <a:off x="310755" y="611989"/>
            <a:ext cx="9700957" cy="584776"/>
          </a:xfrm>
          <a:prstGeom prst="rect">
            <a:avLst/>
          </a:prstGeom>
          <a:solidFill>
            <a:srgbClr val="FEFCFC"/>
          </a:solidFill>
          <a:ln w="19050" cmpd="sng">
            <a:solidFill>
              <a:srgbClr val="000090"/>
            </a:solidFill>
            <a:miter lim="800000"/>
            <a:headEnd/>
            <a:tailEnd/>
          </a:ln>
          <a:effectLst/>
          <a:extLst/>
        </p:spPr>
        <p:txBody>
          <a:bodyPr wrap="square">
            <a:spAutoFit/>
          </a:bodyPr>
          <a:lstStyle/>
          <a:p>
            <a:pPr algn="ctr">
              <a:spcBef>
                <a:spcPts val="0"/>
              </a:spcBef>
              <a:defRPr/>
            </a:pPr>
            <a:r>
              <a:rPr lang="en-US" sz="3200" b="1" dirty="0" smtClean="0">
                <a:solidFill>
                  <a:srgbClr val="000090"/>
                </a:solidFill>
                <a:latin typeface="Chalkboard"/>
                <a:cs typeface="Chalkboard"/>
              </a:rPr>
              <a:t>What </a:t>
            </a:r>
            <a:r>
              <a:rPr lang="en-US" sz="3200" b="1" dirty="0">
                <a:solidFill>
                  <a:srgbClr val="000090"/>
                </a:solidFill>
                <a:latin typeface="Chalkboard"/>
                <a:cs typeface="Chalkboard"/>
              </a:rPr>
              <a:t>are </a:t>
            </a:r>
            <a:r>
              <a:rPr lang="en-US" sz="3200" b="1" dirty="0" smtClean="0">
                <a:solidFill>
                  <a:srgbClr val="000090"/>
                </a:solidFill>
                <a:latin typeface="Chalkboard"/>
                <a:cs typeface="Chalkboard"/>
              </a:rPr>
              <a:t>some issues with GE crops? </a:t>
            </a:r>
            <a:endParaRPr lang="en-US" sz="3200" b="1" dirty="0">
              <a:solidFill>
                <a:srgbClr val="000090"/>
              </a:solidFill>
              <a:latin typeface="Chalkboard"/>
              <a:cs typeface="Chalkboard"/>
            </a:endParaRPr>
          </a:p>
        </p:txBody>
      </p:sp>
    </p:spTree>
    <p:extLst>
      <p:ext uri="{BB962C8B-B14F-4D97-AF65-F5344CB8AC3E}">
        <p14:creationId xmlns:p14="http://schemas.microsoft.com/office/powerpoint/2010/main" val="116814069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2" name="Rectangle 2"/>
          <p:cNvSpPr>
            <a:spLocks noGrp="1" noChangeArrowheads="1"/>
          </p:cNvSpPr>
          <p:nvPr>
            <p:ph type="body" idx="1"/>
          </p:nvPr>
        </p:nvSpPr>
        <p:spPr>
          <a:xfrm>
            <a:off x="1115919" y="1477681"/>
            <a:ext cx="9515475" cy="4813300"/>
          </a:xfrm>
          <a:ln>
            <a:noFill/>
          </a:ln>
          <a:effectLst/>
        </p:spPr>
        <p:txBody>
          <a:bodyPr/>
          <a:lstStyle/>
          <a:p>
            <a:pPr>
              <a:lnSpc>
                <a:spcPct val="120000"/>
              </a:lnSpc>
              <a:defRPr/>
            </a:pPr>
            <a:r>
              <a:rPr lang="en-US" dirty="0" smtClean="0">
                <a:solidFill>
                  <a:srgbClr val="000090"/>
                </a:solidFill>
                <a:effectLst>
                  <a:outerShdw blurRad="38100" dist="38100" dir="2700000" algn="tl">
                    <a:srgbClr val="000000"/>
                  </a:outerShdw>
                </a:effectLst>
                <a:latin typeface="Chalkboard"/>
                <a:cs typeface="Chalkboard"/>
              </a:rPr>
              <a:t>Regulatory oversight</a:t>
            </a:r>
          </a:p>
          <a:p>
            <a:pPr>
              <a:lnSpc>
                <a:spcPct val="120000"/>
              </a:lnSpc>
              <a:defRPr/>
            </a:pPr>
            <a:r>
              <a:rPr lang="en-US" dirty="0" smtClean="0">
                <a:solidFill>
                  <a:srgbClr val="000090"/>
                </a:solidFill>
                <a:effectLst>
                  <a:outerShdw blurRad="38100" dist="38100" dir="2700000" algn="tl">
                    <a:srgbClr val="000000"/>
                  </a:outerShdw>
                </a:effectLst>
                <a:latin typeface="Chalkboard"/>
                <a:cs typeface="Chalkboard"/>
              </a:rPr>
              <a:t>Lack of peer-reviewed food safety tests </a:t>
            </a:r>
          </a:p>
          <a:p>
            <a:pPr>
              <a:lnSpc>
                <a:spcPct val="120000"/>
              </a:lnSpc>
              <a:defRPr/>
            </a:pPr>
            <a:r>
              <a:rPr lang="en-US" dirty="0">
                <a:solidFill>
                  <a:srgbClr val="000090"/>
                </a:solidFill>
                <a:effectLst>
                  <a:outerShdw blurRad="38100" dist="38100" dir="2700000" algn="tl">
                    <a:srgbClr val="000000"/>
                  </a:outerShdw>
                </a:effectLst>
                <a:latin typeface="Chalkboard"/>
                <a:cs typeface="Chalkboard"/>
              </a:rPr>
              <a:t>Consumer </a:t>
            </a:r>
            <a:r>
              <a:rPr lang="en-US" dirty="0" smtClean="0">
                <a:solidFill>
                  <a:srgbClr val="000090"/>
                </a:solidFill>
                <a:effectLst>
                  <a:outerShdw blurRad="38100" dist="38100" dir="2700000" algn="tl">
                    <a:srgbClr val="000000"/>
                  </a:outerShdw>
                </a:effectLst>
                <a:latin typeface="Chalkboard"/>
                <a:cs typeface="Chalkboard"/>
              </a:rPr>
              <a:t>attitudes and labeling</a:t>
            </a:r>
            <a:endParaRPr lang="en-US" dirty="0">
              <a:solidFill>
                <a:srgbClr val="000090"/>
              </a:solidFill>
              <a:effectLst>
                <a:outerShdw blurRad="38100" dist="38100" dir="2700000" algn="tl">
                  <a:srgbClr val="000000"/>
                </a:outerShdw>
              </a:effectLst>
              <a:latin typeface="Chalkboard"/>
              <a:cs typeface="Chalkboard"/>
            </a:endParaRPr>
          </a:p>
        </p:txBody>
      </p:sp>
      <p:pic>
        <p:nvPicPr>
          <p:cNvPr id="9318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1067373" y="544448"/>
            <a:ext cx="7958387" cy="584200"/>
          </a:xfrm>
          <a:prstGeom prst="rect">
            <a:avLst/>
          </a:prstGeom>
          <a:solidFill>
            <a:schemeClr val="bg1"/>
          </a:solidFill>
          <a:ln w="38100">
            <a:solidFill>
              <a:srgbClr val="00009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defRPr/>
            </a:pPr>
            <a:r>
              <a:rPr lang="en-US" sz="3200" b="1" dirty="0">
                <a:solidFill>
                  <a:srgbClr val="000090"/>
                </a:solidFill>
                <a:latin typeface="Chalkboard"/>
                <a:cs typeface="Chalkboard"/>
              </a:rPr>
              <a:t>What are some food safety </a:t>
            </a:r>
            <a:r>
              <a:rPr lang="en-US" sz="3200" b="1" dirty="0" smtClean="0">
                <a:solidFill>
                  <a:srgbClr val="000090"/>
                </a:solidFill>
                <a:latin typeface="Chalkboard"/>
                <a:cs typeface="Chalkboard"/>
              </a:rPr>
              <a:t>issues?</a:t>
            </a:r>
            <a:endParaRPr lang="en-US" sz="3200" b="1" dirty="0">
              <a:solidFill>
                <a:srgbClr val="000090"/>
              </a:solidFill>
              <a:latin typeface="Chalkboard"/>
              <a:cs typeface="Chalkboard"/>
            </a:endParaRPr>
          </a:p>
        </p:txBody>
      </p:sp>
    </p:spTree>
    <p:extLst>
      <p:ext uri="{BB962C8B-B14F-4D97-AF65-F5344CB8AC3E}">
        <p14:creationId xmlns:p14="http://schemas.microsoft.com/office/powerpoint/2010/main" val="164768489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2" name="Rectangle 2"/>
          <p:cNvSpPr>
            <a:spLocks noGrp="1" noChangeArrowheads="1"/>
          </p:cNvSpPr>
          <p:nvPr>
            <p:ph type="body" idx="1"/>
          </p:nvPr>
        </p:nvSpPr>
        <p:spPr>
          <a:xfrm>
            <a:off x="1115919" y="1477681"/>
            <a:ext cx="9515475" cy="4813300"/>
          </a:xfrm>
          <a:ln>
            <a:noFill/>
          </a:ln>
          <a:effectLst/>
        </p:spPr>
        <p:txBody>
          <a:bodyPr/>
          <a:lstStyle/>
          <a:p>
            <a:pPr>
              <a:lnSpc>
                <a:spcPct val="120000"/>
              </a:lnSpc>
              <a:defRPr/>
            </a:pPr>
            <a:r>
              <a:rPr lang="en-US" dirty="0" smtClean="0">
                <a:solidFill>
                  <a:srgbClr val="F0D446"/>
                </a:solidFill>
                <a:effectLst>
                  <a:outerShdw blurRad="38100" dist="38100" dir="2700000" algn="tl">
                    <a:srgbClr val="000000"/>
                  </a:outerShdw>
                </a:effectLst>
                <a:latin typeface="Chalkboard"/>
                <a:cs typeface="Chalkboard"/>
              </a:rPr>
              <a:t>Regulatory oversight</a:t>
            </a:r>
          </a:p>
          <a:p>
            <a:pPr>
              <a:lnSpc>
                <a:spcPct val="120000"/>
              </a:lnSpc>
              <a:defRPr/>
            </a:pPr>
            <a:r>
              <a:rPr lang="en-US" dirty="0" smtClean="0">
                <a:solidFill>
                  <a:srgbClr val="000090"/>
                </a:solidFill>
                <a:effectLst>
                  <a:outerShdw blurRad="38100" dist="38100" dir="2700000" algn="tl">
                    <a:srgbClr val="000000"/>
                  </a:outerShdw>
                </a:effectLst>
                <a:latin typeface="Chalkboard"/>
                <a:cs typeface="Chalkboard"/>
              </a:rPr>
              <a:t>Lack of peer-reviewed food safety tests </a:t>
            </a:r>
          </a:p>
          <a:p>
            <a:pPr>
              <a:lnSpc>
                <a:spcPct val="120000"/>
              </a:lnSpc>
              <a:defRPr/>
            </a:pPr>
            <a:r>
              <a:rPr lang="en-US" dirty="0">
                <a:solidFill>
                  <a:srgbClr val="000090"/>
                </a:solidFill>
                <a:effectLst>
                  <a:outerShdw blurRad="38100" dist="38100" dir="2700000" algn="tl">
                    <a:srgbClr val="000000"/>
                  </a:outerShdw>
                </a:effectLst>
                <a:latin typeface="Chalkboard"/>
                <a:cs typeface="Chalkboard"/>
              </a:rPr>
              <a:t>Consumer </a:t>
            </a:r>
            <a:r>
              <a:rPr lang="en-US" dirty="0" smtClean="0">
                <a:solidFill>
                  <a:srgbClr val="000090"/>
                </a:solidFill>
                <a:effectLst>
                  <a:outerShdw blurRad="38100" dist="38100" dir="2700000" algn="tl">
                    <a:srgbClr val="000000"/>
                  </a:outerShdw>
                </a:effectLst>
                <a:latin typeface="Chalkboard"/>
                <a:cs typeface="Chalkboard"/>
              </a:rPr>
              <a:t>attitudes and labeling</a:t>
            </a:r>
            <a:endParaRPr lang="en-US" dirty="0">
              <a:solidFill>
                <a:srgbClr val="000090"/>
              </a:solidFill>
              <a:effectLst>
                <a:outerShdw blurRad="38100" dist="38100" dir="2700000" algn="tl">
                  <a:srgbClr val="000000"/>
                </a:outerShdw>
              </a:effectLst>
              <a:latin typeface="Chalkboard"/>
              <a:cs typeface="Chalkboard"/>
            </a:endParaRPr>
          </a:p>
        </p:txBody>
      </p:sp>
      <p:pic>
        <p:nvPicPr>
          <p:cNvPr id="9318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1067373" y="544448"/>
            <a:ext cx="7958387" cy="584200"/>
          </a:xfrm>
          <a:prstGeom prst="rect">
            <a:avLst/>
          </a:prstGeom>
          <a:solidFill>
            <a:schemeClr val="bg1"/>
          </a:solidFill>
          <a:ln w="38100">
            <a:solidFill>
              <a:srgbClr val="00009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defRPr/>
            </a:pPr>
            <a:r>
              <a:rPr lang="en-US" sz="3200" b="1" dirty="0">
                <a:solidFill>
                  <a:srgbClr val="000090"/>
                </a:solidFill>
                <a:latin typeface="Chalkboard"/>
                <a:cs typeface="Chalkboard"/>
              </a:rPr>
              <a:t>What are some food safety </a:t>
            </a:r>
            <a:r>
              <a:rPr lang="en-US" sz="3200" b="1" dirty="0" smtClean="0">
                <a:solidFill>
                  <a:srgbClr val="000090"/>
                </a:solidFill>
                <a:latin typeface="Chalkboard"/>
                <a:cs typeface="Chalkboard"/>
              </a:rPr>
              <a:t>issues?</a:t>
            </a:r>
            <a:endParaRPr lang="en-US" sz="3200" b="1" dirty="0">
              <a:solidFill>
                <a:srgbClr val="000090"/>
              </a:solidFill>
              <a:latin typeface="Chalkboard"/>
              <a:cs typeface="Chalkboard"/>
            </a:endParaRPr>
          </a:p>
        </p:txBody>
      </p:sp>
    </p:spTree>
    <p:extLst>
      <p:ext uri="{BB962C8B-B14F-4D97-AF65-F5344CB8AC3E}">
        <p14:creationId xmlns:p14="http://schemas.microsoft.com/office/powerpoint/2010/main" val="67275520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5881" y="6003925"/>
            <a:ext cx="367903"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267891" y="193676"/>
            <a:ext cx="9783366" cy="1938992"/>
          </a:xfrm>
          <a:prstGeom prst="rect">
            <a:avLst/>
          </a:prstGeom>
          <a:solidFill>
            <a:srgbClr val="FFFFFF"/>
          </a:solidFill>
          <a:ln>
            <a:solidFill>
              <a:srgbClr val="000000"/>
            </a:solidFill>
          </a:ln>
        </p:spPr>
        <p:txBody>
          <a:bodyPr>
            <a:spAutoFit/>
          </a:bodyPr>
          <a:lstStyle/>
          <a:p>
            <a:pPr algn="ctr">
              <a:defRPr/>
            </a:pPr>
            <a:r>
              <a:rPr lang="en-US" b="1" dirty="0">
                <a:solidFill>
                  <a:srgbClr val="000090"/>
                </a:solidFill>
                <a:latin typeface="Chalkboard"/>
                <a:cs typeface="Chalkboard"/>
              </a:rPr>
              <a:t>O</a:t>
            </a:r>
            <a:r>
              <a:rPr lang="en-US" sz="2400" b="1" dirty="0" smtClean="0">
                <a:solidFill>
                  <a:srgbClr val="000090"/>
                </a:solidFill>
                <a:latin typeface="Chalkboard"/>
                <a:cs typeface="Chalkboard"/>
              </a:rPr>
              <a:t>utdated </a:t>
            </a:r>
            <a:r>
              <a:rPr lang="en-US" sz="2400" b="1" dirty="0">
                <a:solidFill>
                  <a:srgbClr val="000090"/>
                </a:solidFill>
                <a:latin typeface="Chalkboard"/>
                <a:cs typeface="Chalkboard"/>
              </a:rPr>
              <a:t>regulatory system, created in 1986, </a:t>
            </a:r>
            <a:r>
              <a:rPr lang="en-US" sz="2400" b="1" dirty="0" smtClean="0">
                <a:solidFill>
                  <a:srgbClr val="000090"/>
                </a:solidFill>
                <a:latin typeface="Chalkboard"/>
                <a:cs typeface="Chalkboard"/>
              </a:rPr>
              <a:t>causing </a:t>
            </a:r>
            <a:r>
              <a:rPr lang="en-US" sz="2400" b="1" dirty="0">
                <a:solidFill>
                  <a:srgbClr val="000090"/>
                </a:solidFill>
                <a:latin typeface="Chalkboard"/>
                <a:cs typeface="Chalkboard"/>
              </a:rPr>
              <a:t>problems: </a:t>
            </a:r>
          </a:p>
          <a:p>
            <a:pPr marL="342900" indent="-342900">
              <a:buFont typeface="Arial"/>
              <a:buChar char="•"/>
              <a:defRPr/>
            </a:pPr>
            <a:r>
              <a:rPr lang="en-US" sz="2400" b="1" dirty="0">
                <a:solidFill>
                  <a:srgbClr val="000090"/>
                </a:solidFill>
                <a:latin typeface="Chalkboard"/>
                <a:cs typeface="Chalkboard"/>
              </a:rPr>
              <a:t>New products emerge with no rules to govern them</a:t>
            </a:r>
          </a:p>
          <a:p>
            <a:pPr marL="342900" indent="-342900">
              <a:buFont typeface="Arial"/>
              <a:buChar char="•"/>
              <a:defRPr/>
            </a:pPr>
            <a:r>
              <a:rPr lang="en-US" sz="2400" b="1" dirty="0">
                <a:solidFill>
                  <a:srgbClr val="000090"/>
                </a:solidFill>
                <a:latin typeface="Chalkboard"/>
                <a:cs typeface="Chalkboard"/>
              </a:rPr>
              <a:t>Old products are not on the market because there are no clear pathways for commercialization</a:t>
            </a:r>
          </a:p>
          <a:p>
            <a:pPr marL="342900" indent="-342900">
              <a:buFont typeface="Arial"/>
              <a:buChar char="•"/>
              <a:defRPr/>
            </a:pPr>
            <a:r>
              <a:rPr lang="en-US" sz="2400" b="1" dirty="0">
                <a:solidFill>
                  <a:srgbClr val="000090"/>
                </a:solidFill>
                <a:latin typeface="Chalkboard"/>
                <a:cs typeface="Chalkboard"/>
              </a:rPr>
              <a:t>New products created to step around regulatory system</a:t>
            </a:r>
          </a:p>
        </p:txBody>
      </p:sp>
      <p:grpSp>
        <p:nvGrpSpPr>
          <p:cNvPr id="10" name="Group 9"/>
          <p:cNvGrpSpPr>
            <a:grpSpLocks/>
          </p:cNvGrpSpPr>
          <p:nvPr/>
        </p:nvGrpSpPr>
        <p:grpSpPr bwMode="auto">
          <a:xfrm>
            <a:off x="1203168" y="2219163"/>
            <a:ext cx="7325874" cy="4215755"/>
            <a:chOff x="855592" y="1705980"/>
            <a:chExt cx="7082278" cy="4769037"/>
          </a:xfrm>
        </p:grpSpPr>
        <p:pic>
          <p:nvPicPr>
            <p:cNvPr id="11" name="Picture 10" descr="Gene-edited CRISPR mushroom escapes US regulation _ Nature News &amp; Comment-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592" y="2472459"/>
              <a:ext cx="2800701" cy="3031990"/>
            </a:xfrm>
            <a:prstGeom prst="rect">
              <a:avLst/>
            </a:prstGeom>
            <a:ln>
              <a:solidFill>
                <a:schemeClr val="tx1"/>
              </a:solidFill>
            </a:ln>
            <a:effectLst>
              <a:outerShdw blurRad="50800" dist="38100" dir="2700000" algn="tl" rotWithShape="0">
                <a:prstClr val="black">
                  <a:alpha val="40000"/>
                </a:prstClr>
              </a:outerShdw>
            </a:effectLst>
          </p:spPr>
        </p:pic>
        <p:pic>
          <p:nvPicPr>
            <p:cNvPr id="12" name="Picture 11" descr="sca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4745" y="4481263"/>
              <a:ext cx="3523125" cy="1993754"/>
            </a:xfrm>
            <a:prstGeom prst="rect">
              <a:avLst/>
            </a:prstGeom>
            <a:ln>
              <a:solidFill>
                <a:schemeClr val="tx1"/>
              </a:solidFill>
            </a:ln>
            <a:effectLst>
              <a:outerShdw blurRad="50800" dist="38100" dir="2700000" algn="tl" rotWithShape="0">
                <a:prstClr val="black">
                  <a:alpha val="40000"/>
                </a:prstClr>
              </a:outerShdw>
            </a:effectLst>
          </p:spPr>
        </p:pic>
        <p:pic>
          <p:nvPicPr>
            <p:cNvPr id="13" name="Picture 1" descr="Dupont CRISPR Efforts.tif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07625" y="1705980"/>
              <a:ext cx="3518361" cy="2717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14" name="TextBox 13"/>
          <p:cNvSpPr txBox="1">
            <a:spLocks noChangeArrowheads="1"/>
          </p:cNvSpPr>
          <p:nvPr/>
        </p:nvSpPr>
        <p:spPr bwMode="auto">
          <a:xfrm>
            <a:off x="399392" y="5742699"/>
            <a:ext cx="9042201" cy="1061829"/>
          </a:xfrm>
          <a:prstGeom prst="rect">
            <a:avLst/>
          </a:prstGeom>
          <a:solidFill>
            <a:srgbClr val="FFFFFF"/>
          </a:solidFill>
          <a:ln w="9525">
            <a:solidFill>
              <a:srgbClr val="000000"/>
            </a:solidFill>
            <a:miter lim="800000"/>
            <a:headEnd/>
            <a:tailEnd/>
          </a:ln>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2100" b="1" dirty="0" smtClean="0">
                <a:solidFill>
                  <a:srgbClr val="000090"/>
                </a:solidFill>
                <a:latin typeface="Chalkboard"/>
                <a:cs typeface="Chalkboard"/>
              </a:rPr>
              <a:t>April 2016: </a:t>
            </a:r>
            <a:r>
              <a:rPr lang="en-US" sz="2100" b="1" dirty="0">
                <a:solidFill>
                  <a:srgbClr val="000090"/>
                </a:solidFill>
                <a:latin typeface="Chalkboard"/>
                <a:cs typeface="Chalkboard"/>
              </a:rPr>
              <a:t>USDA </a:t>
            </a:r>
            <a:r>
              <a:rPr lang="en-US" sz="2100" b="1" dirty="0" smtClean="0">
                <a:solidFill>
                  <a:srgbClr val="000090"/>
                </a:solidFill>
                <a:latin typeface="Chalkboard"/>
                <a:cs typeface="Chalkboard"/>
              </a:rPr>
              <a:t>APHIS decided </a:t>
            </a:r>
            <a:r>
              <a:rPr lang="en-US" sz="2100" b="1" dirty="0">
                <a:solidFill>
                  <a:srgbClr val="000090"/>
                </a:solidFill>
                <a:latin typeface="Chalkboard"/>
                <a:cs typeface="Chalkboard"/>
              </a:rPr>
              <a:t>not to regulate a mushroom and corn genetically modified with CRISPR–</a:t>
            </a:r>
            <a:r>
              <a:rPr lang="en-US" sz="2100" b="1" dirty="0" smtClean="0">
                <a:solidFill>
                  <a:srgbClr val="000090"/>
                </a:solidFill>
                <a:latin typeface="Chalkboard"/>
                <a:cs typeface="Chalkboard"/>
              </a:rPr>
              <a:t>Cas9 genome editing. Reason: no DNA from other species introduced. </a:t>
            </a:r>
            <a:endParaRPr lang="en-US" sz="2100" b="1" dirty="0">
              <a:solidFill>
                <a:srgbClr val="000090"/>
              </a:solidFill>
              <a:latin typeface="Chalkboard"/>
              <a:cs typeface="Chalkboard"/>
            </a:endParaRPr>
          </a:p>
        </p:txBody>
      </p:sp>
      <p:sp>
        <p:nvSpPr>
          <p:cNvPr id="4" name="TextBox 3"/>
          <p:cNvSpPr txBox="1"/>
          <p:nvPr/>
        </p:nvSpPr>
        <p:spPr>
          <a:xfrm>
            <a:off x="1229896" y="2286000"/>
            <a:ext cx="2032000" cy="461665"/>
          </a:xfrm>
          <a:prstGeom prst="rect">
            <a:avLst/>
          </a:prstGeom>
          <a:solidFill>
            <a:srgbClr val="FFFFFF"/>
          </a:solidFill>
          <a:ln>
            <a:solidFill>
              <a:srgbClr val="000000"/>
            </a:solidFill>
          </a:ln>
        </p:spPr>
        <p:txBody>
          <a:bodyPr wrap="square" rtlCol="0">
            <a:spAutoFit/>
          </a:bodyPr>
          <a:lstStyle/>
          <a:p>
            <a:pPr algn="ctr"/>
            <a:r>
              <a:rPr lang="en-US" b="1" dirty="0" smtClean="0">
                <a:solidFill>
                  <a:srgbClr val="000090"/>
                </a:solidFill>
                <a:latin typeface="Chalkboard"/>
                <a:cs typeface="Chalkboard"/>
              </a:rPr>
              <a:t>EXAMPLES:</a:t>
            </a:r>
            <a:endParaRPr lang="en-US" b="1" dirty="0">
              <a:solidFill>
                <a:srgbClr val="000090"/>
              </a:solidFill>
              <a:latin typeface="Chalkboard"/>
              <a:cs typeface="Chalkboard"/>
            </a:endParaRPr>
          </a:p>
        </p:txBody>
      </p:sp>
    </p:spTree>
    <p:extLst>
      <p:ext uri="{BB962C8B-B14F-4D97-AF65-F5344CB8AC3E}">
        <p14:creationId xmlns:p14="http://schemas.microsoft.com/office/powerpoint/2010/main" val="319121523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descr="NATURE BIOTECHNOLOGY Under Radar Screen.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4058" y="736600"/>
            <a:ext cx="8272463" cy="5740400"/>
          </a:xfrm>
          <a:prstGeom prst="rect">
            <a:avLst/>
          </a:prstGeom>
          <a:noFill/>
          <a:ln w="9525">
            <a:solidFill>
              <a:srgbClr val="000090"/>
            </a:solidFill>
            <a:miter lim="800000"/>
            <a:headEnd/>
            <a:tailEnd/>
          </a:ln>
          <a:extLst>
            <a:ext uri="{909E8E84-426E-40dd-AFC4-6F175D3DCCD1}">
              <a14:hiddenFill xmlns:a14="http://schemas.microsoft.com/office/drawing/2010/main">
                <a:solidFill>
                  <a:srgbClr val="FFFFFF"/>
                </a:solidFill>
              </a14:hiddenFill>
            </a:ext>
          </a:extLst>
        </p:spPr>
      </p:pic>
      <p:sp>
        <p:nvSpPr>
          <p:cNvPr id="58370" name="TextBox 2"/>
          <p:cNvSpPr txBox="1">
            <a:spLocks noChangeArrowheads="1"/>
          </p:cNvSpPr>
          <p:nvPr/>
        </p:nvSpPr>
        <p:spPr bwMode="auto">
          <a:xfrm>
            <a:off x="216099" y="111126"/>
            <a:ext cx="9926241" cy="892175"/>
          </a:xfrm>
          <a:prstGeom prst="rect">
            <a:avLst/>
          </a:prstGeom>
          <a:solidFill>
            <a:srgbClr val="FFFFFF"/>
          </a:solidFill>
          <a:ln w="9525">
            <a:solidFill>
              <a:srgbClr val="00009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600" b="1">
                <a:solidFill>
                  <a:srgbClr val="000090"/>
                </a:solidFill>
                <a:latin typeface="Tahoma" charset="0"/>
                <a:cs typeface="Tahoma" charset="0"/>
              </a:rPr>
              <a:t>These types of examples have resulted in loud calls for revamping U.S. regulatory oversight</a:t>
            </a:r>
          </a:p>
        </p:txBody>
      </p:sp>
      <p:pic>
        <p:nvPicPr>
          <p:cNvPr id="5837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5513" y="5972175"/>
            <a:ext cx="326827"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Straight Connector 24"/>
          <p:cNvCxnSpPr/>
          <p:nvPr/>
        </p:nvCxnSpPr>
        <p:spPr>
          <a:xfrm>
            <a:off x="7359849" y="4984750"/>
            <a:ext cx="782241" cy="0"/>
          </a:xfrm>
          <a:prstGeom prst="line">
            <a:avLst/>
          </a:prstGeom>
        </p:spPr>
        <p:style>
          <a:lnRef idx="2">
            <a:schemeClr val="accent1"/>
          </a:lnRef>
          <a:fillRef idx="0">
            <a:schemeClr val="accent1"/>
          </a:fillRef>
          <a:effectRef idx="1">
            <a:schemeClr val="accent1"/>
          </a:effectRef>
          <a:fontRef idx="minor">
            <a:schemeClr val="tx1"/>
          </a:fontRef>
        </p:style>
      </p:cxnSp>
      <p:sp>
        <p:nvSpPr>
          <p:cNvPr id="58373" name="TextBox 1"/>
          <p:cNvSpPr txBox="1">
            <a:spLocks noChangeArrowheads="1"/>
          </p:cNvSpPr>
          <p:nvPr/>
        </p:nvSpPr>
        <p:spPr bwMode="auto">
          <a:xfrm>
            <a:off x="4391621" y="6477000"/>
            <a:ext cx="5641776"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i="1">
                <a:latin typeface="Times New Roman" charset="0"/>
                <a:cs typeface="Times New Roman" charset="0"/>
              </a:rPr>
              <a:t>Camacho et al. 2014. Nature Biotech. 32:1087-1091</a:t>
            </a:r>
          </a:p>
        </p:txBody>
      </p:sp>
      <p:sp>
        <p:nvSpPr>
          <p:cNvPr id="15" name="TextBox 14"/>
          <p:cNvSpPr txBox="1">
            <a:spLocks noChangeArrowheads="1"/>
          </p:cNvSpPr>
          <p:nvPr/>
        </p:nvSpPr>
        <p:spPr bwMode="auto">
          <a:xfrm>
            <a:off x="430411" y="2563814"/>
            <a:ext cx="9392245" cy="892175"/>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600" b="1">
                <a:solidFill>
                  <a:srgbClr val="000090"/>
                </a:solidFill>
                <a:latin typeface="Tahoma" charset="0"/>
                <a:cs typeface="Tahoma" charset="0"/>
              </a:rPr>
              <a:t>A first step taken on July 2, 2015 by a White House Initiative to modernize biotech regulation</a:t>
            </a:r>
          </a:p>
        </p:txBody>
      </p:sp>
      <p:sp>
        <p:nvSpPr>
          <p:cNvPr id="57358" name="TextBox 1"/>
          <p:cNvSpPr txBox="1">
            <a:spLocks noChangeArrowheads="1"/>
          </p:cNvSpPr>
          <p:nvPr/>
        </p:nvSpPr>
        <p:spPr bwMode="auto">
          <a:xfrm>
            <a:off x="200026" y="3794125"/>
            <a:ext cx="9928027" cy="1200150"/>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90"/>
                </a:solidFill>
                <a:latin typeface="Tahoma" charset="0"/>
                <a:cs typeface="Tahoma" charset="0"/>
              </a:rPr>
              <a:t>Charge: update 1986 Coordinated Framework to clarify roles of three agencies to determine what products fall under authority of what agencies.</a:t>
            </a:r>
          </a:p>
        </p:txBody>
      </p:sp>
      <p:sp>
        <p:nvSpPr>
          <p:cNvPr id="2" name="TextBox 1"/>
          <p:cNvSpPr txBox="1">
            <a:spLocks noChangeArrowheads="1"/>
          </p:cNvSpPr>
          <p:nvPr/>
        </p:nvSpPr>
        <p:spPr bwMode="auto">
          <a:xfrm>
            <a:off x="207169" y="5122863"/>
            <a:ext cx="9936956" cy="830262"/>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90"/>
                </a:solidFill>
                <a:latin typeface="Tahoma" charset="0"/>
                <a:cs typeface="Tahoma" charset="0"/>
              </a:rPr>
              <a:t>Also need to decide how to regulate products created with genome editing tools. </a:t>
            </a:r>
          </a:p>
        </p:txBody>
      </p:sp>
    </p:spTree>
    <p:extLst>
      <p:ext uri="{BB962C8B-B14F-4D97-AF65-F5344CB8AC3E}">
        <p14:creationId xmlns:p14="http://schemas.microsoft.com/office/powerpoint/2010/main" val="2441424588"/>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35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7358"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4"/>
          <p:cNvSpPr>
            <a:spLocks noChangeArrowheads="1"/>
          </p:cNvSpPr>
          <p:nvPr/>
        </p:nvSpPr>
        <p:spPr bwMode="auto">
          <a:xfrm>
            <a:off x="7913688" y="61436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317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6"/>
          <p:cNvSpPr txBox="1">
            <a:spLocks noChangeArrowheads="1"/>
          </p:cNvSpPr>
          <p:nvPr/>
        </p:nvSpPr>
        <p:spPr bwMode="auto">
          <a:xfrm>
            <a:off x="3733800" y="6275388"/>
            <a:ext cx="59610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defRPr/>
            </a:pPr>
            <a:r>
              <a:rPr lang="en-US" sz="1000" i="1" dirty="0" smtClean="0">
                <a:solidFill>
                  <a:schemeClr val="tx1">
                    <a:lumMod val="50000"/>
                    <a:lumOff val="50000"/>
                  </a:schemeClr>
                </a:solidFill>
              </a:rPr>
              <a:t>SOURCE: Pew Research Center, January 29, 2015, “Public and Scientists’ Views on Science and Society”</a:t>
            </a:r>
          </a:p>
          <a:p>
            <a:pPr algn="r">
              <a:defRPr/>
            </a:pPr>
            <a:r>
              <a:rPr lang="en-US" sz="1000" i="1" dirty="0" smtClean="0">
                <a:solidFill>
                  <a:schemeClr val="tx1">
                    <a:lumMod val="50000"/>
                    <a:lumOff val="50000"/>
                  </a:schemeClr>
                </a:solidFill>
              </a:rPr>
              <a:t>http://www.pewinternet.org/2015/01/29/public-and-scientists-views-on-science-and-society/</a:t>
            </a:r>
          </a:p>
        </p:txBody>
      </p:sp>
      <p:sp>
        <p:nvSpPr>
          <p:cNvPr id="2" name="TextBox 1"/>
          <p:cNvSpPr txBox="1"/>
          <p:nvPr/>
        </p:nvSpPr>
        <p:spPr>
          <a:xfrm>
            <a:off x="827295" y="484961"/>
            <a:ext cx="8670991" cy="492443"/>
          </a:xfrm>
          <a:prstGeom prst="rect">
            <a:avLst/>
          </a:prstGeom>
          <a:solidFill>
            <a:srgbClr val="FEFCFC"/>
          </a:solidFill>
          <a:ln w="19050" cmpd="sng">
            <a:solidFill>
              <a:srgbClr val="000090"/>
            </a:solidFill>
          </a:ln>
        </p:spPr>
        <p:txBody>
          <a:bodyPr wrap="square" rtlCol="0">
            <a:spAutoFit/>
          </a:bodyPr>
          <a:lstStyle/>
          <a:p>
            <a:r>
              <a:rPr lang="en-US" sz="2600" b="1" dirty="0" smtClean="0">
                <a:solidFill>
                  <a:srgbClr val="000090"/>
                </a:solidFill>
                <a:latin typeface="Chalkboard"/>
                <a:cs typeface="Chalkboard"/>
              </a:rPr>
              <a:t>Yes, views of the public and scientists often disagree</a:t>
            </a:r>
            <a:endParaRPr lang="en-US" sz="2600" b="1" dirty="0">
              <a:solidFill>
                <a:srgbClr val="000090"/>
              </a:solidFill>
              <a:latin typeface="Chalkboard"/>
              <a:cs typeface="Chalkboard"/>
            </a:endParaRPr>
          </a:p>
        </p:txBody>
      </p:sp>
      <p:grpSp>
        <p:nvGrpSpPr>
          <p:cNvPr id="4" name="Group 3"/>
          <p:cNvGrpSpPr/>
          <p:nvPr/>
        </p:nvGrpSpPr>
        <p:grpSpPr>
          <a:xfrm>
            <a:off x="1874838" y="1285673"/>
            <a:ext cx="6497637" cy="4359275"/>
            <a:chOff x="1874838" y="979493"/>
            <a:chExt cx="6497637" cy="4359275"/>
          </a:xfrm>
        </p:grpSpPr>
        <p:pic>
          <p:nvPicPr>
            <p:cNvPr id="31748" name="Picture 1" descr="Agree to disagree graphic.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74838" y="979493"/>
              <a:ext cx="6497637" cy="4359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Oval 2"/>
            <p:cNvSpPr/>
            <p:nvPr/>
          </p:nvSpPr>
          <p:spPr bwMode="auto">
            <a:xfrm>
              <a:off x="5748700" y="2982479"/>
              <a:ext cx="2165685" cy="362888"/>
            </a:xfrm>
            <a:prstGeom prst="ellipse">
              <a:avLst/>
            </a:prstGeom>
            <a:noFill/>
            <a:ln w="2857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8" name="Oval 7"/>
            <p:cNvSpPr/>
            <p:nvPr/>
          </p:nvSpPr>
          <p:spPr bwMode="auto">
            <a:xfrm>
              <a:off x="5753698" y="3441065"/>
              <a:ext cx="2165685" cy="362888"/>
            </a:xfrm>
            <a:prstGeom prst="ellipse">
              <a:avLst/>
            </a:prstGeom>
            <a:noFill/>
            <a:ln w="2857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grpSp>
      <p:sp>
        <p:nvSpPr>
          <p:cNvPr id="9" name="Oval 8"/>
          <p:cNvSpPr/>
          <p:nvPr/>
        </p:nvSpPr>
        <p:spPr bwMode="auto">
          <a:xfrm>
            <a:off x="5724679" y="2788303"/>
            <a:ext cx="2165685" cy="362888"/>
          </a:xfrm>
          <a:prstGeom prst="ellipse">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Tree>
    <p:extLst>
      <p:ext uri="{BB962C8B-B14F-4D97-AF65-F5344CB8AC3E}">
        <p14:creationId xmlns:p14="http://schemas.microsoft.com/office/powerpoint/2010/main" val="864317299"/>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2" name="Rectangle 2"/>
          <p:cNvSpPr>
            <a:spLocks noGrp="1" noChangeArrowheads="1"/>
          </p:cNvSpPr>
          <p:nvPr>
            <p:ph type="body" idx="1"/>
          </p:nvPr>
        </p:nvSpPr>
        <p:spPr>
          <a:xfrm>
            <a:off x="1429684" y="1447800"/>
            <a:ext cx="9515475" cy="4813300"/>
          </a:xfrm>
          <a:ln>
            <a:noFill/>
          </a:ln>
          <a:effectLst/>
        </p:spPr>
        <p:txBody>
          <a:bodyPr/>
          <a:lstStyle/>
          <a:p>
            <a:pPr>
              <a:lnSpc>
                <a:spcPct val="120000"/>
              </a:lnSpc>
              <a:defRPr/>
            </a:pPr>
            <a:r>
              <a:rPr lang="en-US" dirty="0" smtClean="0">
                <a:solidFill>
                  <a:srgbClr val="000090"/>
                </a:solidFill>
                <a:effectLst>
                  <a:outerShdw blurRad="38100" dist="38100" dir="2700000" algn="tl">
                    <a:srgbClr val="000000"/>
                  </a:outerShdw>
                </a:effectLst>
                <a:latin typeface="Chalkboard"/>
                <a:cs typeface="Chalkboard"/>
              </a:rPr>
              <a:t>Regulatory oversight</a:t>
            </a:r>
          </a:p>
          <a:p>
            <a:pPr>
              <a:lnSpc>
                <a:spcPct val="120000"/>
              </a:lnSpc>
              <a:defRPr/>
            </a:pPr>
            <a:r>
              <a:rPr lang="en-US" dirty="0" smtClean="0">
                <a:solidFill>
                  <a:srgbClr val="F0D446"/>
                </a:solidFill>
                <a:effectLst>
                  <a:outerShdw blurRad="38100" dist="38100" dir="2700000" algn="tl">
                    <a:srgbClr val="000000"/>
                  </a:outerShdw>
                </a:effectLst>
                <a:latin typeface="Chalkboard"/>
                <a:cs typeface="Chalkboard"/>
              </a:rPr>
              <a:t>Lack of peer-reviewed food safety tests </a:t>
            </a:r>
          </a:p>
          <a:p>
            <a:pPr>
              <a:lnSpc>
                <a:spcPct val="120000"/>
              </a:lnSpc>
              <a:defRPr/>
            </a:pPr>
            <a:r>
              <a:rPr lang="en-US" dirty="0">
                <a:solidFill>
                  <a:srgbClr val="000090"/>
                </a:solidFill>
                <a:effectLst>
                  <a:outerShdw blurRad="38100" dist="38100" dir="2700000" algn="tl">
                    <a:srgbClr val="000000"/>
                  </a:outerShdw>
                </a:effectLst>
                <a:latin typeface="Chalkboard"/>
                <a:cs typeface="Chalkboard"/>
              </a:rPr>
              <a:t>Consumer </a:t>
            </a:r>
            <a:r>
              <a:rPr lang="en-US" dirty="0" smtClean="0">
                <a:solidFill>
                  <a:srgbClr val="000090"/>
                </a:solidFill>
                <a:effectLst>
                  <a:outerShdw blurRad="38100" dist="38100" dir="2700000" algn="tl">
                    <a:srgbClr val="000000"/>
                  </a:outerShdw>
                </a:effectLst>
                <a:latin typeface="Chalkboard"/>
                <a:cs typeface="Chalkboard"/>
              </a:rPr>
              <a:t>attitudes and labeling</a:t>
            </a:r>
            <a:endParaRPr lang="en-US" dirty="0">
              <a:solidFill>
                <a:srgbClr val="000090"/>
              </a:solidFill>
              <a:effectLst>
                <a:outerShdw blurRad="38100" dist="38100" dir="2700000" algn="tl">
                  <a:srgbClr val="000000"/>
                </a:outerShdw>
              </a:effectLst>
              <a:latin typeface="Chalkboard"/>
              <a:cs typeface="Chalkboard"/>
            </a:endParaRPr>
          </a:p>
        </p:txBody>
      </p:sp>
      <p:pic>
        <p:nvPicPr>
          <p:cNvPr id="9318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1067373" y="544448"/>
            <a:ext cx="7958387" cy="584200"/>
          </a:xfrm>
          <a:prstGeom prst="rect">
            <a:avLst/>
          </a:prstGeom>
          <a:solidFill>
            <a:schemeClr val="bg1"/>
          </a:solidFill>
          <a:ln w="38100">
            <a:solidFill>
              <a:srgbClr val="00009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defRPr/>
            </a:pPr>
            <a:r>
              <a:rPr lang="en-US" sz="3200" b="1" dirty="0">
                <a:solidFill>
                  <a:srgbClr val="000090"/>
                </a:solidFill>
                <a:latin typeface="Chalkboard"/>
                <a:cs typeface="Chalkboard"/>
              </a:rPr>
              <a:t>What are some food safety </a:t>
            </a:r>
            <a:r>
              <a:rPr lang="en-US" sz="3200" b="1" dirty="0" smtClean="0">
                <a:solidFill>
                  <a:srgbClr val="000090"/>
                </a:solidFill>
                <a:latin typeface="Chalkboard"/>
                <a:cs typeface="Chalkboard"/>
              </a:rPr>
              <a:t>issues?</a:t>
            </a:r>
            <a:endParaRPr lang="en-US" sz="3200" b="1" dirty="0">
              <a:solidFill>
                <a:srgbClr val="000090"/>
              </a:solidFill>
              <a:latin typeface="Chalkboard"/>
              <a:cs typeface="Chalkboard"/>
            </a:endParaRPr>
          </a:p>
        </p:txBody>
      </p:sp>
    </p:spTree>
    <p:extLst>
      <p:ext uri="{BB962C8B-B14F-4D97-AF65-F5344CB8AC3E}">
        <p14:creationId xmlns:p14="http://schemas.microsoft.com/office/powerpoint/2010/main" val="400429202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29" name="Group 5"/>
          <p:cNvGrpSpPr>
            <a:grpSpLocks/>
          </p:cNvGrpSpPr>
          <p:nvPr/>
        </p:nvGrpSpPr>
        <p:grpSpPr bwMode="auto">
          <a:xfrm>
            <a:off x="2716213" y="319264"/>
            <a:ext cx="7392987" cy="5803900"/>
            <a:chOff x="1316248" y="335791"/>
            <a:chExt cx="7928752" cy="6056685"/>
          </a:xfrm>
        </p:grpSpPr>
        <p:pic>
          <p:nvPicPr>
            <p:cNvPr id="9933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16248" y="335791"/>
              <a:ext cx="7928752" cy="605668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9334" name="Picture 3" descr="Seralin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6361" y="2979179"/>
              <a:ext cx="1971514" cy="1856109"/>
            </a:xfrm>
            <a:prstGeom prst="rect">
              <a:avLst/>
            </a:prstGeom>
            <a:noFill/>
            <a:ln w="9525">
              <a:solidFill>
                <a:srgbClr val="000090"/>
              </a:solidFill>
              <a:miter lim="800000"/>
              <a:headEnd/>
              <a:tailEnd/>
            </a:ln>
            <a:extLst>
              <a:ext uri="{909E8E84-426E-40dd-AFC4-6F175D3DCCD1}">
                <a14:hiddenFill xmlns:a14="http://schemas.microsoft.com/office/drawing/2010/main">
                  <a:solidFill>
                    <a:srgbClr val="FFFFFF"/>
                  </a:solidFill>
                </a14:hiddenFill>
              </a:ext>
            </a:extLst>
          </p:spPr>
        </p:pic>
        <p:sp>
          <p:nvSpPr>
            <p:cNvPr id="95238" name="TextBox 4"/>
            <p:cNvSpPr txBox="1">
              <a:spLocks noChangeArrowheads="1"/>
            </p:cNvSpPr>
            <p:nvPr/>
          </p:nvSpPr>
          <p:spPr bwMode="auto">
            <a:xfrm>
              <a:off x="3435916" y="3052685"/>
              <a:ext cx="1321175" cy="1636763"/>
            </a:xfrm>
            <a:prstGeom prst="rect">
              <a:avLst/>
            </a:prstGeom>
            <a:solidFill>
              <a:schemeClr val="accent6">
                <a:lumMod val="50000"/>
              </a:schemeClr>
            </a:solidFill>
            <a:ln w="19050" cmpd="sng">
              <a:solidFill>
                <a:schemeClr val="tx1"/>
              </a:solidFill>
              <a:miter lim="800000"/>
              <a:headEnd/>
              <a:tailEnd/>
            </a:ln>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defRPr/>
              </a:pPr>
              <a:r>
                <a:rPr lang="en-US" sz="1600" b="1" dirty="0" smtClean="0">
                  <a:solidFill>
                    <a:srgbClr val="FFFFFF"/>
                  </a:solidFill>
                  <a:latin typeface="Chalkboard"/>
                  <a:cs typeface="Chalkboard"/>
                </a:rPr>
                <a:t>Claim that Monsanto’s RR corn causes tumors in rats</a:t>
              </a:r>
            </a:p>
          </p:txBody>
        </p:sp>
      </p:grpSp>
      <p:sp>
        <p:nvSpPr>
          <p:cNvPr id="99330" name="TextBox 6"/>
          <p:cNvSpPr txBox="1">
            <a:spLocks noChangeArrowheads="1"/>
          </p:cNvSpPr>
          <p:nvPr/>
        </p:nvSpPr>
        <p:spPr bwMode="auto">
          <a:xfrm>
            <a:off x="194486" y="347760"/>
            <a:ext cx="2332038" cy="3170099"/>
          </a:xfrm>
          <a:prstGeom prst="rect">
            <a:avLst/>
          </a:prstGeom>
          <a:solidFill>
            <a:srgbClr val="FFFFFF"/>
          </a:solidFill>
          <a:ln w="19050" cmpd="sng">
            <a:solidFill>
              <a:srgbClr val="000090"/>
            </a:solidFill>
            <a:miter lim="800000"/>
            <a:headEnd/>
            <a:tailEnd/>
          </a:ln>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2000" b="1" dirty="0" smtClean="0">
                <a:solidFill>
                  <a:srgbClr val="22228B"/>
                </a:solidFill>
                <a:latin typeface="Chalkboard"/>
                <a:cs typeface="Chalkboard"/>
              </a:rPr>
              <a:t>Occasionally there are </a:t>
            </a:r>
            <a:r>
              <a:rPr lang="en-US" sz="2000" b="1" dirty="0">
                <a:solidFill>
                  <a:srgbClr val="22228B"/>
                </a:solidFill>
                <a:latin typeface="Chalkboard"/>
                <a:cs typeface="Chalkboard"/>
              </a:rPr>
              <a:t>widely publicized studies </a:t>
            </a:r>
            <a:r>
              <a:rPr lang="en-US" sz="2000" b="1" dirty="0" smtClean="0">
                <a:solidFill>
                  <a:srgbClr val="22228B"/>
                </a:solidFill>
                <a:latin typeface="Chalkboard"/>
                <a:cs typeface="Chalkboard"/>
              </a:rPr>
              <a:t>that cast </a:t>
            </a:r>
            <a:r>
              <a:rPr lang="en-US" sz="2000" b="1" dirty="0">
                <a:solidFill>
                  <a:srgbClr val="22228B"/>
                </a:solidFill>
                <a:latin typeface="Chalkboard"/>
                <a:cs typeface="Chalkboard"/>
              </a:rPr>
              <a:t>doubt on safety of  GE </a:t>
            </a:r>
            <a:r>
              <a:rPr lang="en-US" sz="2000" b="1" dirty="0" smtClean="0">
                <a:solidFill>
                  <a:srgbClr val="22228B"/>
                </a:solidFill>
                <a:latin typeface="Chalkboard"/>
                <a:cs typeface="Chalkboard"/>
              </a:rPr>
              <a:t>foods</a:t>
            </a:r>
            <a:r>
              <a:rPr lang="en-US" sz="2000" b="1" dirty="0">
                <a:solidFill>
                  <a:srgbClr val="22228B"/>
                </a:solidFill>
                <a:latin typeface="Chalkboard"/>
                <a:cs typeface="Chalkboard"/>
              </a:rPr>
              <a:t> </a:t>
            </a:r>
            <a:r>
              <a:rPr lang="en-US" sz="2000" b="1" dirty="0" smtClean="0">
                <a:solidFill>
                  <a:srgbClr val="22228B"/>
                </a:solidFill>
                <a:latin typeface="Chalkboard"/>
                <a:cs typeface="Chalkboard"/>
              </a:rPr>
              <a:t>- </a:t>
            </a:r>
            <a:r>
              <a:rPr lang="en-US" sz="2000" b="1" dirty="0">
                <a:solidFill>
                  <a:srgbClr val="22228B"/>
                </a:solidFill>
                <a:latin typeface="Chalkboard"/>
                <a:cs typeface="Chalkboard"/>
              </a:rPr>
              <a:t>one published by French researcher in Sept. 2012  </a:t>
            </a:r>
          </a:p>
        </p:txBody>
      </p:sp>
      <p:sp>
        <p:nvSpPr>
          <p:cNvPr id="2" name="TextBox 1"/>
          <p:cNvSpPr txBox="1">
            <a:spLocks noChangeArrowheads="1"/>
          </p:cNvSpPr>
          <p:nvPr/>
        </p:nvSpPr>
        <p:spPr bwMode="auto">
          <a:xfrm>
            <a:off x="211949" y="3682773"/>
            <a:ext cx="2273300" cy="1938992"/>
          </a:xfrm>
          <a:prstGeom prst="rect">
            <a:avLst/>
          </a:prstGeom>
          <a:solidFill>
            <a:schemeClr val="bg1"/>
          </a:solidFill>
          <a:ln w="19050" cmpd="sng">
            <a:solidFill>
              <a:srgbClr val="22228B"/>
            </a:solidFill>
            <a:miter lim="800000"/>
            <a:headEnd/>
            <a:tailEnd/>
          </a:ln>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2000" b="1" dirty="0">
                <a:solidFill>
                  <a:srgbClr val="22228B"/>
                </a:solidFill>
                <a:latin typeface="Chalkboard"/>
                <a:cs typeface="Chalkboard"/>
              </a:rPr>
              <a:t>L</a:t>
            </a:r>
            <a:r>
              <a:rPr lang="en-US" sz="2000" b="1" dirty="0" smtClean="0">
                <a:solidFill>
                  <a:srgbClr val="22228B"/>
                </a:solidFill>
                <a:latin typeface="Chalkboard"/>
                <a:cs typeface="Chalkboard"/>
              </a:rPr>
              <a:t>ater reviewed </a:t>
            </a:r>
            <a:r>
              <a:rPr lang="en-US" sz="2000" b="1" dirty="0">
                <a:solidFill>
                  <a:srgbClr val="22228B"/>
                </a:solidFill>
                <a:latin typeface="Chalkboard"/>
                <a:cs typeface="Chalkboard"/>
              </a:rPr>
              <a:t>by European Food Safety Authority </a:t>
            </a:r>
            <a:r>
              <a:rPr lang="en-US" sz="2000" b="1" dirty="0" smtClean="0">
                <a:solidFill>
                  <a:srgbClr val="22228B"/>
                </a:solidFill>
                <a:latin typeface="Chalkboard"/>
                <a:cs typeface="Chalkboard"/>
              </a:rPr>
              <a:t>and found to have no merit</a:t>
            </a:r>
            <a:endParaRPr lang="en-US" sz="2000" b="1" dirty="0">
              <a:solidFill>
                <a:srgbClr val="22228B"/>
              </a:solidFill>
              <a:latin typeface="Chalkboard"/>
              <a:cs typeface="Chalkboard"/>
            </a:endParaRPr>
          </a:p>
        </p:txBody>
      </p:sp>
      <p:sp>
        <p:nvSpPr>
          <p:cNvPr id="99332" name="TextBox 2"/>
          <p:cNvSpPr txBox="1">
            <a:spLocks noChangeArrowheads="1"/>
          </p:cNvSpPr>
          <p:nvPr/>
        </p:nvSpPr>
        <p:spPr bwMode="auto">
          <a:xfrm>
            <a:off x="3052763" y="2012950"/>
            <a:ext cx="6634162" cy="708025"/>
          </a:xfrm>
          <a:prstGeom prst="rect">
            <a:avLst/>
          </a:prstGeom>
          <a:solidFill>
            <a:srgbClr val="FFFFFF"/>
          </a:solidFill>
          <a:ln w="19050" cmpd="sng">
            <a:solidFill>
              <a:srgbClr val="000090"/>
            </a:solidFill>
            <a:miter lim="800000"/>
            <a:headEnd/>
            <a:tailEnd/>
          </a:ln>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4000" b="1">
                <a:solidFill>
                  <a:srgbClr val="22228B"/>
                </a:solidFill>
                <a:latin typeface="Chalkboard"/>
                <a:cs typeface="Chalkboard"/>
              </a:rPr>
              <a:t>Featured on Dr. Oz Show</a:t>
            </a:r>
          </a:p>
        </p:txBody>
      </p:sp>
      <p:sp>
        <p:nvSpPr>
          <p:cNvPr id="9" name="TextBox 8"/>
          <p:cNvSpPr txBox="1">
            <a:spLocks noChangeArrowheads="1"/>
          </p:cNvSpPr>
          <p:nvPr/>
        </p:nvSpPr>
        <p:spPr bwMode="auto">
          <a:xfrm>
            <a:off x="202216" y="5740080"/>
            <a:ext cx="2273300" cy="1015663"/>
          </a:xfrm>
          <a:prstGeom prst="rect">
            <a:avLst/>
          </a:prstGeom>
          <a:solidFill>
            <a:schemeClr val="bg1"/>
          </a:solidFill>
          <a:ln w="19050" cmpd="sng">
            <a:solidFill>
              <a:srgbClr val="22228B"/>
            </a:solidFill>
            <a:miter lim="800000"/>
            <a:headEnd/>
            <a:tailEnd/>
          </a:ln>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2000" b="1" dirty="0" smtClean="0">
                <a:solidFill>
                  <a:srgbClr val="22228B"/>
                </a:solidFill>
                <a:latin typeface="Chalkboard"/>
                <a:cs typeface="Chalkboard"/>
              </a:rPr>
              <a:t>But did you ever hear that on Dr. Oz?</a:t>
            </a:r>
            <a:endParaRPr lang="en-US" sz="2000" b="1" dirty="0">
              <a:solidFill>
                <a:srgbClr val="22228B"/>
              </a:solidFill>
              <a:latin typeface="Chalkboard"/>
              <a:cs typeface="Chalkboard"/>
            </a:endParaRPr>
          </a:p>
        </p:txBody>
      </p:sp>
      <p:sp>
        <p:nvSpPr>
          <p:cNvPr id="10" name="TextBox 2"/>
          <p:cNvSpPr txBox="1">
            <a:spLocks noChangeArrowheads="1"/>
          </p:cNvSpPr>
          <p:nvPr/>
        </p:nvSpPr>
        <p:spPr bwMode="auto">
          <a:xfrm>
            <a:off x="2648172" y="6231853"/>
            <a:ext cx="7530739" cy="523220"/>
          </a:xfrm>
          <a:prstGeom prst="rect">
            <a:avLst/>
          </a:prstGeom>
          <a:solidFill>
            <a:srgbClr val="FFFFFF"/>
          </a:solidFill>
          <a:ln w="19050" cmpd="sng">
            <a:solidFill>
              <a:srgbClr val="000090"/>
            </a:solidFill>
            <a:miter lim="800000"/>
            <a:headEnd/>
            <a:tailEnd/>
          </a:ln>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2800" b="1" dirty="0" smtClean="0">
                <a:solidFill>
                  <a:srgbClr val="22228B"/>
                </a:solidFill>
                <a:latin typeface="Chalkboard"/>
                <a:cs typeface="Chalkboard"/>
              </a:rPr>
              <a:t>What have other published studies shown?</a:t>
            </a:r>
            <a:endParaRPr lang="en-US" sz="2800" b="1" dirty="0">
              <a:solidFill>
                <a:srgbClr val="22228B"/>
              </a:solidFill>
              <a:latin typeface="Chalkboard"/>
              <a:cs typeface="Chalkboard"/>
            </a:endParaRPr>
          </a:p>
        </p:txBody>
      </p:sp>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9258" y="5350938"/>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9707369"/>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4" name="Text Box 5"/>
          <p:cNvSpPr txBox="1">
            <a:spLocks noChangeArrowheads="1"/>
          </p:cNvSpPr>
          <p:nvPr/>
        </p:nvSpPr>
        <p:spPr bwMode="auto">
          <a:xfrm>
            <a:off x="188913" y="6334125"/>
            <a:ext cx="95075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r>
              <a:rPr lang="en-US" sz="1000" i="1">
                <a:solidFill>
                  <a:srgbClr val="1D316E"/>
                </a:solidFill>
                <a:latin typeface="Times New Roman" charset="0"/>
              </a:rPr>
              <a:t>SOURCE: Snell C, Bernheim A, Berge J-P, Kuntz M, Pascal G, Paris A, Ricroch AE. 2012. Assessment of the health impact of GM plant diets in long-term and multigenerational animal feeding trials: A literature review. Food and Chemical Toxicology 50: 1134-1148.</a:t>
            </a:r>
          </a:p>
        </p:txBody>
      </p:sp>
      <p:sp>
        <p:nvSpPr>
          <p:cNvPr id="95235" name="TextBox 6"/>
          <p:cNvSpPr txBox="1">
            <a:spLocks noChangeArrowheads="1"/>
          </p:cNvSpPr>
          <p:nvPr/>
        </p:nvSpPr>
        <p:spPr bwMode="auto">
          <a:xfrm>
            <a:off x="270222" y="1633538"/>
            <a:ext cx="9641851" cy="769937"/>
          </a:xfrm>
          <a:prstGeom prst="rect">
            <a:avLst/>
          </a:prstGeom>
          <a:solidFill>
            <a:srgbClr val="FFFFFF"/>
          </a:solidFill>
          <a:ln w="9525">
            <a:solidFill>
              <a:srgbClr val="22228B"/>
            </a:solidFill>
            <a:miter lim="800000"/>
            <a:headEnd/>
            <a:tailEnd/>
          </a:ln>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200" b="1">
                <a:solidFill>
                  <a:srgbClr val="22228B"/>
                </a:solidFill>
                <a:latin typeface="Chalkboard"/>
                <a:cs typeface="Chalkboard"/>
              </a:rPr>
              <a:t>Based on 12 long-term (&gt;90d to 2yr) and 12 multigenerational (2 to 5 generation) feeding trials of GE feed in animals </a:t>
            </a:r>
          </a:p>
        </p:txBody>
      </p:sp>
      <p:sp>
        <p:nvSpPr>
          <p:cNvPr id="95236" name="TextBox 1"/>
          <p:cNvSpPr txBox="1">
            <a:spLocks noChangeArrowheads="1"/>
          </p:cNvSpPr>
          <p:nvPr/>
        </p:nvSpPr>
        <p:spPr bwMode="auto">
          <a:xfrm>
            <a:off x="608720" y="227045"/>
            <a:ext cx="9037638" cy="1200150"/>
          </a:xfrm>
          <a:prstGeom prst="rect">
            <a:avLst/>
          </a:prstGeom>
          <a:solidFill>
            <a:srgbClr val="FFFFFF"/>
          </a:solidFill>
          <a:ln w="19050">
            <a:solidFill>
              <a:srgbClr val="22228B"/>
            </a:solidFill>
            <a:miter lim="800000"/>
            <a:headEnd/>
            <a:tailEnd/>
          </a:ln>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b="1" dirty="0">
                <a:solidFill>
                  <a:srgbClr val="000090"/>
                </a:solidFill>
                <a:latin typeface="Chalkboard"/>
                <a:cs typeface="Chalkboard"/>
              </a:rPr>
              <a:t> Meta-</a:t>
            </a:r>
            <a:r>
              <a:rPr lang="en-US" b="1" dirty="0" smtClean="0">
                <a:solidFill>
                  <a:srgbClr val="000090"/>
                </a:solidFill>
                <a:latin typeface="Chalkboard"/>
                <a:cs typeface="Chalkboard"/>
              </a:rPr>
              <a:t>analysis </a:t>
            </a:r>
            <a:r>
              <a:rPr lang="en-US" b="1" dirty="0">
                <a:solidFill>
                  <a:srgbClr val="000090"/>
                </a:solidFill>
                <a:latin typeface="Chalkboard"/>
                <a:cs typeface="Chalkboard"/>
              </a:rPr>
              <a:t>from </a:t>
            </a:r>
            <a:r>
              <a:rPr lang="en-US" b="1" dirty="0" smtClean="0">
                <a:solidFill>
                  <a:srgbClr val="000090"/>
                </a:solidFill>
                <a:latin typeface="Chalkboard"/>
                <a:cs typeface="Chalkboard"/>
              </a:rPr>
              <a:t>France </a:t>
            </a:r>
            <a:r>
              <a:rPr lang="en-US" b="1" dirty="0">
                <a:solidFill>
                  <a:srgbClr val="000090"/>
                </a:solidFill>
                <a:latin typeface="Chalkboard"/>
                <a:cs typeface="Chalkboard"/>
              </a:rPr>
              <a:t>in 2012 showed GE foods are nutritionally equivalent to non GE foods and can be safely consumed in food and feed. </a:t>
            </a:r>
          </a:p>
        </p:txBody>
      </p:sp>
      <p:pic>
        <p:nvPicPr>
          <p:cNvPr id="9523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7863" y="3217863"/>
            <a:ext cx="1763712" cy="13239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5238"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03500" y="4198938"/>
            <a:ext cx="1716088" cy="15494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5239"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05325" y="3284538"/>
            <a:ext cx="1784350" cy="133826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5240"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96038" y="4351338"/>
            <a:ext cx="1806575" cy="13557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5241" name="Picture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335963" y="3200400"/>
            <a:ext cx="1622425" cy="13462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5242" name="TextBox 7"/>
          <p:cNvSpPr txBox="1">
            <a:spLocks noChangeArrowheads="1"/>
          </p:cNvSpPr>
          <p:nvPr/>
        </p:nvSpPr>
        <p:spPr bwMode="auto">
          <a:xfrm>
            <a:off x="1049338" y="4684713"/>
            <a:ext cx="11350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b="1">
                <a:solidFill>
                  <a:srgbClr val="1B2E6D"/>
                </a:solidFill>
                <a:latin typeface="Arial Bold" charset="0"/>
                <a:cs typeface="Arial Bold" charset="0"/>
              </a:rPr>
              <a:t>maize</a:t>
            </a:r>
            <a:endParaRPr lang="en-US"/>
          </a:p>
        </p:txBody>
      </p:sp>
      <p:sp>
        <p:nvSpPr>
          <p:cNvPr id="95243" name="TextBox 11"/>
          <p:cNvSpPr txBox="1">
            <a:spLocks noChangeArrowheads="1"/>
          </p:cNvSpPr>
          <p:nvPr/>
        </p:nvSpPr>
        <p:spPr bwMode="auto">
          <a:xfrm>
            <a:off x="8466138" y="4843463"/>
            <a:ext cx="1371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b="1">
                <a:solidFill>
                  <a:srgbClr val="1B2E6D"/>
                </a:solidFill>
                <a:latin typeface="Arial Bold" charset="0"/>
                <a:cs typeface="Arial Bold" charset="0"/>
              </a:rPr>
              <a:t>triticale</a:t>
            </a:r>
            <a:endParaRPr lang="en-US"/>
          </a:p>
        </p:txBody>
      </p:sp>
      <p:sp>
        <p:nvSpPr>
          <p:cNvPr id="95244" name="TextBox 12"/>
          <p:cNvSpPr txBox="1">
            <a:spLocks noChangeArrowheads="1"/>
          </p:cNvSpPr>
          <p:nvPr/>
        </p:nvSpPr>
        <p:spPr bwMode="auto">
          <a:xfrm>
            <a:off x="6738938" y="3759200"/>
            <a:ext cx="11350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b="1">
                <a:solidFill>
                  <a:srgbClr val="1B2E6D"/>
                </a:solidFill>
                <a:latin typeface="Arial Bold" charset="0"/>
                <a:cs typeface="Arial Bold" charset="0"/>
              </a:rPr>
              <a:t>rice</a:t>
            </a:r>
            <a:endParaRPr lang="en-US"/>
          </a:p>
        </p:txBody>
      </p:sp>
      <p:sp>
        <p:nvSpPr>
          <p:cNvPr id="95245" name="TextBox 13"/>
          <p:cNvSpPr txBox="1">
            <a:spLocks noChangeArrowheads="1"/>
          </p:cNvSpPr>
          <p:nvPr/>
        </p:nvSpPr>
        <p:spPr bwMode="auto">
          <a:xfrm>
            <a:off x="4808538" y="4786313"/>
            <a:ext cx="11350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b="1">
                <a:solidFill>
                  <a:srgbClr val="1B2E6D"/>
                </a:solidFill>
                <a:latin typeface="Arial Bold" charset="0"/>
                <a:cs typeface="Arial Bold" charset="0"/>
              </a:rPr>
              <a:t>soy</a:t>
            </a:r>
            <a:endParaRPr lang="en-US"/>
          </a:p>
        </p:txBody>
      </p:sp>
      <p:sp>
        <p:nvSpPr>
          <p:cNvPr id="95246" name="TextBox 14"/>
          <p:cNvSpPr txBox="1">
            <a:spLocks noChangeArrowheads="1"/>
          </p:cNvSpPr>
          <p:nvPr/>
        </p:nvSpPr>
        <p:spPr bwMode="auto">
          <a:xfrm>
            <a:off x="2963863" y="3516313"/>
            <a:ext cx="11334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b="1">
                <a:solidFill>
                  <a:srgbClr val="1B2E6D"/>
                </a:solidFill>
                <a:latin typeface="Arial Bold" charset="0"/>
                <a:cs typeface="Arial Bold" charset="0"/>
              </a:rPr>
              <a:t>potato</a:t>
            </a:r>
            <a:endParaRPr lang="en-US"/>
          </a:p>
        </p:txBody>
      </p:sp>
      <p:sp>
        <p:nvSpPr>
          <p:cNvPr id="95247" name="TextBox 1"/>
          <p:cNvSpPr txBox="1">
            <a:spLocks noChangeArrowheads="1"/>
          </p:cNvSpPr>
          <p:nvPr/>
        </p:nvSpPr>
        <p:spPr bwMode="auto">
          <a:xfrm>
            <a:off x="808038" y="5849938"/>
            <a:ext cx="8601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en-US"/>
          </a:p>
        </p:txBody>
      </p:sp>
    </p:spTree>
    <p:extLst>
      <p:ext uri="{BB962C8B-B14F-4D97-AF65-F5344CB8AC3E}">
        <p14:creationId xmlns:p14="http://schemas.microsoft.com/office/powerpoint/2010/main" val="213840379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4"/>
          <p:cNvSpPr>
            <a:spLocks noChangeArrowheads="1"/>
          </p:cNvSpPr>
          <p:nvPr/>
        </p:nvSpPr>
        <p:spPr bwMode="auto">
          <a:xfrm>
            <a:off x="7913688" y="61436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18637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6"/>
          <p:cNvSpPr txBox="1">
            <a:spLocks noChangeArrowheads="1"/>
          </p:cNvSpPr>
          <p:nvPr/>
        </p:nvSpPr>
        <p:spPr bwMode="auto">
          <a:xfrm>
            <a:off x="3582988" y="6330950"/>
            <a:ext cx="58848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r>
              <a:rPr lang="en-US" sz="1000" i="1" dirty="0"/>
              <a:t>SOURCE: “</a:t>
            </a:r>
            <a:r>
              <a:rPr lang="en-US" altLang="ja-JP" sz="1000" b="1" dirty="0"/>
              <a:t>Prevalence and impacts of genetically engineered feedstuffs on livestock populations</a:t>
            </a:r>
            <a:r>
              <a:rPr lang="en-US" sz="1000" i="1" dirty="0"/>
              <a:t>”</a:t>
            </a:r>
            <a:endParaRPr lang="en-US" altLang="ja-JP" sz="1000" i="1" dirty="0"/>
          </a:p>
          <a:p>
            <a:pPr algn="r"/>
            <a:r>
              <a:rPr lang="en-US" sz="1000" dirty="0"/>
              <a:t>A. L. Van </a:t>
            </a:r>
            <a:r>
              <a:rPr lang="en-US" sz="1000" dirty="0" err="1"/>
              <a:t>Eenennaam</a:t>
            </a:r>
            <a:r>
              <a:rPr lang="en-US" sz="1000" dirty="0"/>
              <a:t> and A. E. Young, </a:t>
            </a:r>
            <a:r>
              <a:rPr lang="en-US" sz="1000" i="1" dirty="0"/>
              <a:t>J. Animal Science</a:t>
            </a:r>
            <a:r>
              <a:rPr lang="en-US" altLang="ja-JP" sz="1000" i="1" dirty="0"/>
              <a:t> </a:t>
            </a:r>
            <a:r>
              <a:rPr lang="en-US" altLang="ja-JP" sz="1000" dirty="0"/>
              <a:t>September 2014</a:t>
            </a:r>
          </a:p>
        </p:txBody>
      </p:sp>
      <p:sp>
        <p:nvSpPr>
          <p:cNvPr id="186373" name="TextBox 1"/>
          <p:cNvSpPr txBox="1">
            <a:spLocks noChangeArrowheads="1"/>
          </p:cNvSpPr>
          <p:nvPr/>
        </p:nvSpPr>
        <p:spPr bwMode="auto">
          <a:xfrm>
            <a:off x="200614" y="161187"/>
            <a:ext cx="6898021" cy="4154983"/>
          </a:xfrm>
          <a:prstGeom prst="rect">
            <a:avLst/>
          </a:prstGeom>
          <a:solidFill>
            <a:srgbClr val="FFFFFF"/>
          </a:solidFill>
          <a:ln w="9525">
            <a:solidFill>
              <a:srgbClr val="000000"/>
            </a:solidFill>
            <a:miter lim="800000"/>
            <a:headEnd/>
            <a:tailEnd/>
          </a:ln>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b="1" i="1" dirty="0" smtClean="0">
                <a:solidFill>
                  <a:srgbClr val="000090"/>
                </a:solidFill>
                <a:latin typeface="Chalkboard"/>
                <a:cs typeface="Chalkboard"/>
              </a:rPr>
              <a:t>2014 study </a:t>
            </a:r>
            <a:endParaRPr lang="en-US" b="1" i="1" dirty="0">
              <a:solidFill>
                <a:srgbClr val="000090"/>
              </a:solidFill>
              <a:latin typeface="Chalkboard"/>
              <a:cs typeface="Chalkboard"/>
            </a:endParaRPr>
          </a:p>
          <a:p>
            <a:pPr marL="342900" indent="-342900">
              <a:buFont typeface="Arial"/>
              <a:buChar char="•"/>
            </a:pPr>
            <a:r>
              <a:rPr lang="en-US" b="1" i="1" dirty="0" smtClean="0">
                <a:solidFill>
                  <a:srgbClr val="000090"/>
                </a:solidFill>
                <a:latin typeface="Chalkboard"/>
                <a:cs typeface="Chalkboard"/>
              </a:rPr>
              <a:t>9 </a:t>
            </a:r>
            <a:r>
              <a:rPr lang="en-US" b="1" i="1" dirty="0">
                <a:solidFill>
                  <a:srgbClr val="000090"/>
                </a:solidFill>
                <a:latin typeface="Chalkboard"/>
                <a:cs typeface="Chalkboard"/>
              </a:rPr>
              <a:t>B food-producing </a:t>
            </a:r>
            <a:r>
              <a:rPr lang="en-US" b="1" i="1" dirty="0" smtClean="0">
                <a:solidFill>
                  <a:srgbClr val="000090"/>
                </a:solidFill>
                <a:latin typeface="Chalkboard"/>
                <a:cs typeface="Chalkboard"/>
              </a:rPr>
              <a:t>animals in U.S </a:t>
            </a:r>
          </a:p>
          <a:p>
            <a:pPr marL="342900" indent="-342900">
              <a:buFont typeface="Arial"/>
              <a:buChar char="•"/>
            </a:pPr>
            <a:r>
              <a:rPr lang="en-US" b="1" i="1" dirty="0" smtClean="0">
                <a:solidFill>
                  <a:srgbClr val="000090"/>
                </a:solidFill>
                <a:latin typeface="Chalkboard"/>
                <a:cs typeface="Chalkboard"/>
              </a:rPr>
              <a:t>95% consumed </a:t>
            </a:r>
            <a:r>
              <a:rPr lang="en-US" b="1" i="1" dirty="0">
                <a:solidFill>
                  <a:srgbClr val="000090"/>
                </a:solidFill>
                <a:latin typeface="Chalkboard"/>
                <a:cs typeface="Chalkboard"/>
              </a:rPr>
              <a:t>feed </a:t>
            </a:r>
            <a:r>
              <a:rPr lang="en-US" b="1" i="1" dirty="0" smtClean="0">
                <a:solidFill>
                  <a:srgbClr val="000090"/>
                </a:solidFill>
                <a:latin typeface="Chalkboard"/>
                <a:cs typeface="Chalkboard"/>
              </a:rPr>
              <a:t>with </a:t>
            </a:r>
            <a:r>
              <a:rPr lang="en-US" b="1" i="1" dirty="0">
                <a:solidFill>
                  <a:srgbClr val="000090"/>
                </a:solidFill>
                <a:latin typeface="Chalkboard"/>
                <a:cs typeface="Chalkboard"/>
              </a:rPr>
              <a:t>GE </a:t>
            </a:r>
            <a:r>
              <a:rPr lang="en-US" b="1" i="1" dirty="0" smtClean="0">
                <a:solidFill>
                  <a:srgbClr val="000090"/>
                </a:solidFill>
                <a:latin typeface="Chalkboard"/>
                <a:cs typeface="Chalkboard"/>
              </a:rPr>
              <a:t>ingredients </a:t>
            </a:r>
            <a:endParaRPr lang="en-US" b="1" i="1" dirty="0">
              <a:solidFill>
                <a:srgbClr val="000090"/>
              </a:solidFill>
              <a:latin typeface="Chalkboard"/>
              <a:cs typeface="Chalkboard"/>
            </a:endParaRPr>
          </a:p>
          <a:p>
            <a:pPr marL="342900" indent="-342900">
              <a:buFont typeface="Arial"/>
              <a:buChar char="•"/>
            </a:pPr>
            <a:r>
              <a:rPr lang="en-US" b="1" i="1" dirty="0" smtClean="0">
                <a:solidFill>
                  <a:srgbClr val="000090"/>
                </a:solidFill>
                <a:latin typeface="Chalkboard"/>
                <a:cs typeface="Chalkboard"/>
              </a:rPr>
              <a:t>Analysis of publically available data </a:t>
            </a:r>
            <a:r>
              <a:rPr lang="en-US" b="1" i="1" dirty="0">
                <a:solidFill>
                  <a:srgbClr val="000090"/>
                </a:solidFill>
                <a:latin typeface="Chalkboard"/>
                <a:cs typeface="Chalkboard"/>
              </a:rPr>
              <a:t>from </a:t>
            </a:r>
            <a:r>
              <a:rPr lang="en-US" b="1" i="1" dirty="0" smtClean="0">
                <a:solidFill>
                  <a:srgbClr val="000090"/>
                </a:solidFill>
                <a:latin typeface="Chalkboard"/>
                <a:cs typeface="Chalkboard"/>
              </a:rPr>
              <a:t>1983 to 1996</a:t>
            </a:r>
            <a:r>
              <a:rPr lang="en-US" b="1" i="1" dirty="0">
                <a:solidFill>
                  <a:srgbClr val="000090"/>
                </a:solidFill>
                <a:latin typeface="Chalkboard"/>
                <a:cs typeface="Chalkboard"/>
              </a:rPr>
              <a:t>, before GE </a:t>
            </a:r>
            <a:r>
              <a:rPr lang="en-US" b="1" i="1" dirty="0" smtClean="0">
                <a:solidFill>
                  <a:srgbClr val="000090"/>
                </a:solidFill>
                <a:latin typeface="Chalkboard"/>
                <a:cs typeface="Chalkboard"/>
              </a:rPr>
              <a:t>crops, versus </a:t>
            </a:r>
            <a:r>
              <a:rPr lang="en-US" b="1" i="1" dirty="0">
                <a:solidFill>
                  <a:srgbClr val="000090"/>
                </a:solidFill>
                <a:latin typeface="Chalkboard"/>
                <a:cs typeface="Chalkboard"/>
              </a:rPr>
              <a:t>1996 to 2011, </a:t>
            </a:r>
            <a:r>
              <a:rPr lang="en-US" b="1" i="1" dirty="0" smtClean="0">
                <a:solidFill>
                  <a:srgbClr val="000090"/>
                </a:solidFill>
                <a:latin typeface="Chalkboard"/>
                <a:cs typeface="Chalkboard"/>
              </a:rPr>
              <a:t>included </a:t>
            </a:r>
            <a:r>
              <a:rPr lang="en-US" b="1" i="1" dirty="0">
                <a:solidFill>
                  <a:srgbClr val="000090"/>
                </a:solidFill>
                <a:latin typeface="Chalkboard"/>
                <a:cs typeface="Chalkboard"/>
              </a:rPr>
              <a:t>&gt;</a:t>
            </a:r>
            <a:r>
              <a:rPr lang="en-US" b="1" i="1" dirty="0" smtClean="0">
                <a:solidFill>
                  <a:srgbClr val="000090"/>
                </a:solidFill>
                <a:latin typeface="Chalkboard"/>
                <a:cs typeface="Chalkboard"/>
              </a:rPr>
              <a:t>100 </a:t>
            </a:r>
            <a:r>
              <a:rPr lang="en-US" b="1" i="1" dirty="0">
                <a:solidFill>
                  <a:srgbClr val="000090"/>
                </a:solidFill>
                <a:latin typeface="Chalkboard"/>
                <a:cs typeface="Chalkboard"/>
              </a:rPr>
              <a:t>B </a:t>
            </a:r>
            <a:r>
              <a:rPr lang="en-US" b="1" i="1" dirty="0" smtClean="0">
                <a:solidFill>
                  <a:srgbClr val="000090"/>
                </a:solidFill>
                <a:latin typeface="Chalkboard"/>
                <a:cs typeface="Chalkboard"/>
              </a:rPr>
              <a:t>animals</a:t>
            </a:r>
          </a:p>
          <a:p>
            <a:pPr marL="342900" indent="-342900">
              <a:buFont typeface="Arial"/>
              <a:buChar char="•"/>
            </a:pPr>
            <a:r>
              <a:rPr lang="en-US" b="1" i="1" dirty="0">
                <a:solidFill>
                  <a:srgbClr val="000090"/>
                </a:solidFill>
                <a:latin typeface="Chalkboard"/>
                <a:cs typeface="Chalkboard"/>
              </a:rPr>
              <a:t>C</a:t>
            </a:r>
            <a:r>
              <a:rPr lang="en-US" b="1" i="1" dirty="0" smtClean="0">
                <a:solidFill>
                  <a:srgbClr val="000090"/>
                </a:solidFill>
                <a:latin typeface="Chalkboard"/>
                <a:cs typeface="Chalkboard"/>
              </a:rPr>
              <a:t>onclusion: </a:t>
            </a:r>
          </a:p>
          <a:p>
            <a:pPr marL="342900" indent="-342900" algn="ctr">
              <a:buFont typeface="Wingdings" charset="2"/>
              <a:buChar char="Ø"/>
            </a:pPr>
            <a:r>
              <a:rPr lang="en-US" b="1" i="1" u="sng" dirty="0">
                <a:solidFill>
                  <a:srgbClr val="000090"/>
                </a:solidFill>
                <a:latin typeface="Chalkboard"/>
                <a:cs typeface="Chalkboard"/>
              </a:rPr>
              <a:t>N</a:t>
            </a:r>
            <a:r>
              <a:rPr lang="en-US" b="1" i="1" u="sng" dirty="0" smtClean="0">
                <a:solidFill>
                  <a:srgbClr val="000090"/>
                </a:solidFill>
                <a:latin typeface="Chalkboard"/>
                <a:cs typeface="Chalkboard"/>
              </a:rPr>
              <a:t>o </a:t>
            </a:r>
            <a:r>
              <a:rPr lang="en-US" b="1" i="1" u="sng" dirty="0">
                <a:solidFill>
                  <a:srgbClr val="000090"/>
                </a:solidFill>
                <a:latin typeface="Chalkboard"/>
                <a:cs typeface="Chalkboard"/>
              </a:rPr>
              <a:t>unfavorable or perturbed trends in livestock health and </a:t>
            </a:r>
            <a:r>
              <a:rPr lang="en-US" b="1" i="1" u="sng" dirty="0" smtClean="0">
                <a:solidFill>
                  <a:srgbClr val="000090"/>
                </a:solidFill>
                <a:latin typeface="Chalkboard"/>
                <a:cs typeface="Chalkboard"/>
              </a:rPr>
              <a:t>productivity</a:t>
            </a:r>
            <a:r>
              <a:rPr lang="en-US" b="1" i="1" dirty="0" smtClean="0">
                <a:solidFill>
                  <a:srgbClr val="000090"/>
                </a:solidFill>
                <a:latin typeface="Chalkboard"/>
                <a:cs typeface="Chalkboard"/>
              </a:rPr>
              <a:t>. </a:t>
            </a:r>
          </a:p>
          <a:p>
            <a:pPr marL="342900" indent="-342900" algn="ctr">
              <a:buFont typeface="Wingdings" charset="2"/>
              <a:buChar char="Ø"/>
            </a:pPr>
            <a:r>
              <a:rPr lang="en-US" b="1" i="1" u="sng" dirty="0" smtClean="0">
                <a:solidFill>
                  <a:srgbClr val="000090"/>
                </a:solidFill>
                <a:latin typeface="Chalkboard"/>
                <a:cs typeface="Chalkboard"/>
              </a:rPr>
              <a:t>No differences </a:t>
            </a:r>
            <a:r>
              <a:rPr lang="en-US" b="1" i="1" u="sng" dirty="0">
                <a:solidFill>
                  <a:srgbClr val="000090"/>
                </a:solidFill>
                <a:latin typeface="Chalkboard"/>
                <a:cs typeface="Chalkboard"/>
              </a:rPr>
              <a:t>in </a:t>
            </a:r>
            <a:r>
              <a:rPr lang="en-US" b="1" i="1" u="sng" dirty="0" smtClean="0">
                <a:solidFill>
                  <a:srgbClr val="000090"/>
                </a:solidFill>
                <a:latin typeface="Chalkboard"/>
                <a:cs typeface="Chalkboard"/>
              </a:rPr>
              <a:t>nutritional </a:t>
            </a:r>
            <a:r>
              <a:rPr lang="en-US" b="1" i="1" u="sng" dirty="0">
                <a:solidFill>
                  <a:srgbClr val="000090"/>
                </a:solidFill>
                <a:latin typeface="Chalkboard"/>
                <a:cs typeface="Chalkboard"/>
              </a:rPr>
              <a:t>profile of animal products </a:t>
            </a:r>
            <a:r>
              <a:rPr lang="en-US" b="1" i="1" u="sng" dirty="0" smtClean="0">
                <a:solidFill>
                  <a:srgbClr val="000090"/>
                </a:solidFill>
                <a:latin typeface="Chalkboard"/>
                <a:cs typeface="Chalkboard"/>
              </a:rPr>
              <a:t>from </a:t>
            </a:r>
            <a:r>
              <a:rPr lang="en-US" b="1" i="1" u="sng" dirty="0">
                <a:solidFill>
                  <a:srgbClr val="000090"/>
                </a:solidFill>
                <a:latin typeface="Chalkboard"/>
                <a:cs typeface="Chalkboard"/>
              </a:rPr>
              <a:t>GE-fed animals</a:t>
            </a:r>
            <a:r>
              <a:rPr lang="en-US" b="1" i="1" dirty="0">
                <a:solidFill>
                  <a:srgbClr val="000090"/>
                </a:solidFill>
                <a:latin typeface="Chalkboard"/>
                <a:cs typeface="Chalkboard"/>
              </a:rPr>
              <a:t>. </a:t>
            </a:r>
          </a:p>
        </p:txBody>
      </p:sp>
      <p:pic>
        <p:nvPicPr>
          <p:cNvPr id="186374" name="Picture 2" descr="cattle feeding.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2224" y="4474573"/>
            <a:ext cx="2560637" cy="17272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6375" name="Picture 3" descr="piglets.tif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13613" y="2763932"/>
            <a:ext cx="2182812" cy="145891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6376" name="Picture 5" descr="goats.tif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88213" y="670185"/>
            <a:ext cx="2449512" cy="17843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6377" name="Picture 6" descr="chix.tif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93069" y="4501977"/>
            <a:ext cx="2500313" cy="16033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73322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681038" y="598488"/>
            <a:ext cx="8939212" cy="584200"/>
          </a:xfrm>
          <a:prstGeom prst="rect">
            <a:avLst/>
          </a:prstGeom>
          <a:solidFill>
            <a:schemeClr val="bg1"/>
          </a:solidFill>
          <a:ln w="38100">
            <a:solidFill>
              <a:srgbClr val="00009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defRPr/>
            </a:pPr>
            <a:r>
              <a:rPr lang="en-US" sz="3200" b="1" dirty="0">
                <a:solidFill>
                  <a:srgbClr val="000090"/>
                </a:solidFill>
                <a:latin typeface="Chalkboard"/>
                <a:cs typeface="Chalkboard"/>
              </a:rPr>
              <a:t>What are some food safety issues today?</a:t>
            </a:r>
          </a:p>
        </p:txBody>
      </p:sp>
      <p:sp>
        <p:nvSpPr>
          <p:cNvPr id="6" name="Rectangle 2"/>
          <p:cNvSpPr txBox="1">
            <a:spLocks noChangeArrowheads="1"/>
          </p:cNvSpPr>
          <p:nvPr/>
        </p:nvSpPr>
        <p:spPr bwMode="auto">
          <a:xfrm>
            <a:off x="1175675" y="1507562"/>
            <a:ext cx="8521150" cy="2690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a:lnSpc>
                <a:spcPct val="120000"/>
              </a:lnSpc>
              <a:defRPr/>
            </a:pPr>
            <a:r>
              <a:rPr lang="en-US" dirty="0" smtClean="0">
                <a:solidFill>
                  <a:srgbClr val="000090"/>
                </a:solidFill>
                <a:effectLst>
                  <a:outerShdw blurRad="38100" dist="38100" dir="2700000" algn="tl">
                    <a:srgbClr val="000000"/>
                  </a:outerShdw>
                </a:effectLst>
                <a:latin typeface="Chalkboard"/>
                <a:cs typeface="Chalkboard"/>
              </a:rPr>
              <a:t>Regulatory oversight</a:t>
            </a:r>
          </a:p>
          <a:p>
            <a:pPr>
              <a:lnSpc>
                <a:spcPct val="120000"/>
              </a:lnSpc>
              <a:defRPr/>
            </a:pPr>
            <a:r>
              <a:rPr lang="en-US" dirty="0" smtClean="0">
                <a:solidFill>
                  <a:srgbClr val="000090"/>
                </a:solidFill>
                <a:effectLst>
                  <a:outerShdw blurRad="38100" dist="38100" dir="2700000" algn="tl">
                    <a:srgbClr val="000000"/>
                  </a:outerShdw>
                </a:effectLst>
                <a:latin typeface="Chalkboard"/>
                <a:cs typeface="Chalkboard"/>
              </a:rPr>
              <a:t>Lack of peer-reviewed food safety tests </a:t>
            </a:r>
          </a:p>
          <a:p>
            <a:pPr>
              <a:lnSpc>
                <a:spcPct val="120000"/>
              </a:lnSpc>
              <a:defRPr/>
            </a:pPr>
            <a:r>
              <a:rPr lang="en-US" dirty="0" smtClean="0">
                <a:solidFill>
                  <a:srgbClr val="F0D446"/>
                </a:solidFill>
                <a:effectLst>
                  <a:outerShdw blurRad="38100" dist="38100" dir="2700000" algn="tl">
                    <a:srgbClr val="000000"/>
                  </a:outerShdw>
                </a:effectLst>
                <a:latin typeface="Chalkboard"/>
                <a:cs typeface="Chalkboard"/>
              </a:rPr>
              <a:t>Consumer attitudes and labeling</a:t>
            </a:r>
            <a:endParaRPr lang="en-US" dirty="0">
              <a:solidFill>
                <a:srgbClr val="F0D446"/>
              </a:solidFill>
              <a:effectLst>
                <a:outerShdw blurRad="38100" dist="38100" dir="2700000" algn="tl">
                  <a:srgbClr val="000000"/>
                </a:outerShdw>
              </a:effectLst>
              <a:latin typeface="Chalkboard"/>
              <a:cs typeface="Chalkboard"/>
            </a:endParaRPr>
          </a:p>
        </p:txBody>
      </p:sp>
    </p:spTree>
    <p:extLst>
      <p:ext uri="{BB962C8B-B14F-4D97-AF65-F5344CB8AC3E}">
        <p14:creationId xmlns:p14="http://schemas.microsoft.com/office/powerpoint/2010/main" val="137116450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at it means.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740" y="428878"/>
            <a:ext cx="4998034" cy="5967243"/>
          </a:xfrm>
          <a:prstGeom prst="rect">
            <a:avLst/>
          </a:prstGeom>
          <a:ln>
            <a:solidFill>
              <a:srgbClr val="000000"/>
            </a:solidFill>
          </a:ln>
        </p:spPr>
      </p:pic>
      <p:pic>
        <p:nvPicPr>
          <p:cNvPr id="3" name="Picture 2" descr="label.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0366" y="379396"/>
            <a:ext cx="4172122" cy="3315594"/>
          </a:xfrm>
          <a:prstGeom prst="rect">
            <a:avLst/>
          </a:prstGeom>
          <a:ln>
            <a:solidFill>
              <a:schemeClr val="tx1"/>
            </a:solidFill>
          </a:ln>
        </p:spPr>
      </p:pic>
      <p:pic>
        <p:nvPicPr>
          <p:cNvPr id="4" name="Picture 3" descr="Label2.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9079" y="3864894"/>
            <a:ext cx="2239255" cy="2828156"/>
          </a:xfrm>
          <a:prstGeom prst="rect">
            <a:avLst/>
          </a:prstGeom>
          <a:ln>
            <a:solidFill>
              <a:srgbClr val="000000"/>
            </a:solidFill>
          </a:ln>
        </p:spPr>
      </p:pic>
      <p:sp>
        <p:nvSpPr>
          <p:cNvPr id="6" name="TextBox 5"/>
          <p:cNvSpPr txBox="1"/>
          <p:nvPr/>
        </p:nvSpPr>
        <p:spPr>
          <a:xfrm>
            <a:off x="1326450" y="1763889"/>
            <a:ext cx="7154333" cy="584776"/>
          </a:xfrm>
          <a:prstGeom prst="rect">
            <a:avLst/>
          </a:prstGeom>
          <a:solidFill>
            <a:srgbClr val="FFFFFF"/>
          </a:solidFill>
          <a:ln>
            <a:solidFill>
              <a:srgbClr val="000090"/>
            </a:solidFill>
          </a:ln>
        </p:spPr>
        <p:txBody>
          <a:bodyPr wrap="square" rtlCol="0">
            <a:spAutoFit/>
          </a:bodyPr>
          <a:lstStyle/>
          <a:p>
            <a:pPr algn="ctr"/>
            <a:r>
              <a:rPr lang="en-US" sz="3200" b="1" dirty="0" smtClean="0">
                <a:solidFill>
                  <a:srgbClr val="000090"/>
                </a:solidFill>
                <a:latin typeface="Chalkboard"/>
                <a:cs typeface="Chalkboard"/>
              </a:rPr>
              <a:t>What does the milk label mean?</a:t>
            </a:r>
            <a:endParaRPr lang="en-US" sz="3200" b="1" dirty="0">
              <a:solidFill>
                <a:srgbClr val="000090"/>
              </a:solidFill>
              <a:latin typeface="Chalkboard"/>
              <a:cs typeface="Chalkboard"/>
            </a:endParaRPr>
          </a:p>
        </p:txBody>
      </p:sp>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86925" y="5929489"/>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409222" y="3033893"/>
            <a:ext cx="9510889" cy="954107"/>
          </a:xfrm>
          <a:prstGeom prst="rect">
            <a:avLst/>
          </a:prstGeom>
          <a:solidFill>
            <a:srgbClr val="FFFFFF"/>
          </a:solidFill>
          <a:ln>
            <a:solidFill>
              <a:srgbClr val="000090"/>
            </a:solidFill>
          </a:ln>
        </p:spPr>
        <p:txBody>
          <a:bodyPr wrap="square" rtlCol="0">
            <a:spAutoFit/>
          </a:bodyPr>
          <a:lstStyle/>
          <a:p>
            <a:pPr algn="ctr"/>
            <a:r>
              <a:rPr lang="en-US" sz="2800" b="1" dirty="0" smtClean="0">
                <a:solidFill>
                  <a:srgbClr val="000090"/>
                </a:solidFill>
                <a:latin typeface="Chalkboard"/>
                <a:cs typeface="Chalkboard"/>
              </a:rPr>
              <a:t>Milk had to address the labeling issue long before GE foods</a:t>
            </a:r>
            <a:endParaRPr lang="en-US" sz="2800" b="1" dirty="0">
              <a:solidFill>
                <a:srgbClr val="000090"/>
              </a:solidFill>
              <a:latin typeface="Chalkboard"/>
              <a:cs typeface="Chalkboard"/>
            </a:endParaRPr>
          </a:p>
        </p:txBody>
      </p:sp>
    </p:spTree>
    <p:extLst>
      <p:ext uri="{BB962C8B-B14F-4D97-AF65-F5344CB8AC3E}">
        <p14:creationId xmlns:p14="http://schemas.microsoft.com/office/powerpoint/2010/main" val="73365996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2"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6" grpId="2"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lk law.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958" y="-134471"/>
            <a:ext cx="9623471" cy="6858000"/>
          </a:xfrm>
          <a:prstGeom prst="rect">
            <a:avLst/>
          </a:prstGeom>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63615" y="4461605"/>
            <a:ext cx="8904111" cy="584776"/>
          </a:xfrm>
          <a:prstGeom prst="rect">
            <a:avLst/>
          </a:prstGeom>
          <a:solidFill>
            <a:srgbClr val="FFFFFF"/>
          </a:solidFill>
          <a:ln>
            <a:solidFill>
              <a:srgbClr val="000090"/>
            </a:solidFill>
          </a:ln>
        </p:spPr>
        <p:txBody>
          <a:bodyPr wrap="square" rtlCol="0">
            <a:spAutoFit/>
          </a:bodyPr>
          <a:lstStyle/>
          <a:p>
            <a:pPr algn="ctr"/>
            <a:r>
              <a:rPr lang="en-US" sz="3200" b="1" dirty="0" smtClean="0">
                <a:solidFill>
                  <a:srgbClr val="000090"/>
                </a:solidFill>
                <a:latin typeface="Calkboard"/>
                <a:cs typeface="Calkboard"/>
              </a:rPr>
              <a:t>What about GE foods from plants?</a:t>
            </a:r>
            <a:endParaRPr lang="en-US" sz="3200" b="1" dirty="0">
              <a:solidFill>
                <a:srgbClr val="000090"/>
              </a:solidFill>
              <a:latin typeface="Calkboard"/>
              <a:cs typeface="Calkboard"/>
            </a:endParaRPr>
          </a:p>
        </p:txBody>
      </p:sp>
    </p:spTree>
    <p:extLst>
      <p:ext uri="{BB962C8B-B14F-4D97-AF65-F5344CB8AC3E}">
        <p14:creationId xmlns:p14="http://schemas.microsoft.com/office/powerpoint/2010/main" val="1136137468"/>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287338" y="2898775"/>
            <a:ext cx="11002962"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lstStyle/>
          <a:p>
            <a:pPr marL="342900" indent="-342900">
              <a:spcBef>
                <a:spcPct val="20000"/>
              </a:spcBef>
              <a:tabLst>
                <a:tab pos="0" algn="l"/>
                <a:tab pos="4114800" algn="l"/>
                <a:tab pos="5435600" algn="l"/>
                <a:tab pos="6692900" algn="l"/>
                <a:tab pos="7835900" algn="l"/>
                <a:tab pos="9029700" algn="l"/>
              </a:tabLst>
            </a:pPr>
            <a:r>
              <a:rPr lang="en-US" sz="2800" dirty="0">
                <a:solidFill>
                  <a:srgbClr val="000090"/>
                </a:solidFill>
              </a:rPr>
              <a:t>		</a:t>
            </a:r>
            <a:r>
              <a:rPr lang="en-US" sz="2800" u="sng" dirty="0">
                <a:solidFill>
                  <a:srgbClr val="000090"/>
                </a:solidFill>
              </a:rPr>
              <a:t>2001	2003	2006	2010	2014</a:t>
            </a:r>
            <a:endParaRPr lang="en-US" sz="2800" dirty="0">
              <a:solidFill>
                <a:srgbClr val="000090"/>
              </a:solidFill>
            </a:endParaRPr>
          </a:p>
          <a:p>
            <a:pPr marL="342900" indent="-342900">
              <a:spcBef>
                <a:spcPct val="20000"/>
              </a:spcBef>
              <a:buFontTx/>
              <a:buChar char="•"/>
              <a:tabLst>
                <a:tab pos="0" algn="l"/>
                <a:tab pos="4114800" algn="l"/>
                <a:tab pos="5435600" algn="l"/>
                <a:tab pos="6692900" algn="l"/>
                <a:tab pos="7835900" algn="l"/>
                <a:tab pos="9029700" algn="l"/>
              </a:tabLst>
            </a:pPr>
            <a:r>
              <a:rPr lang="en-US" sz="2800" dirty="0">
                <a:solidFill>
                  <a:srgbClr val="000090"/>
                </a:solidFill>
              </a:rPr>
              <a:t>Yes	54%	53%	59%	54%	53%	</a:t>
            </a:r>
          </a:p>
          <a:p>
            <a:pPr marL="342900" indent="-342900">
              <a:spcBef>
                <a:spcPct val="20000"/>
              </a:spcBef>
              <a:buFontTx/>
              <a:buChar char="•"/>
              <a:tabLst>
                <a:tab pos="0" algn="l"/>
                <a:tab pos="4114800" algn="l"/>
                <a:tab pos="5435600" algn="l"/>
                <a:tab pos="6692900" algn="l"/>
                <a:tab pos="7835900" algn="l"/>
                <a:tab pos="9029700" algn="l"/>
              </a:tabLst>
            </a:pPr>
            <a:r>
              <a:rPr lang="en-US" sz="2800" dirty="0">
                <a:solidFill>
                  <a:srgbClr val="000090"/>
                </a:solidFill>
              </a:rPr>
              <a:t>No	46%	46%	40%	46%	47%</a:t>
            </a:r>
          </a:p>
          <a:p>
            <a:pPr marL="342900" indent="-342900">
              <a:spcBef>
                <a:spcPct val="20000"/>
              </a:spcBef>
              <a:buFontTx/>
              <a:buChar char="•"/>
              <a:tabLst>
                <a:tab pos="0" algn="l"/>
                <a:tab pos="4114800" algn="l"/>
                <a:tab pos="5435600" algn="l"/>
                <a:tab pos="6692900" algn="l"/>
                <a:tab pos="7835900" algn="l"/>
                <a:tab pos="9029700" algn="l"/>
              </a:tabLst>
            </a:pPr>
            <a:r>
              <a:rPr lang="en-US" sz="2800" dirty="0">
                <a:solidFill>
                  <a:srgbClr val="000090"/>
                </a:solidFill>
              </a:rPr>
              <a:t>Don</a:t>
            </a:r>
            <a:r>
              <a:rPr lang="ja-JP" altLang="en-US" sz="2800" dirty="0">
                <a:solidFill>
                  <a:srgbClr val="000090"/>
                </a:solidFill>
              </a:rPr>
              <a:t>’</a:t>
            </a:r>
            <a:r>
              <a:rPr lang="en-US" altLang="ja-JP" sz="2800" dirty="0">
                <a:solidFill>
                  <a:srgbClr val="000090"/>
                </a:solidFill>
              </a:rPr>
              <a:t>t Know/Refused	 </a:t>
            </a:r>
            <a:r>
              <a:rPr lang="en-US" altLang="ja-JP" sz="2800" dirty="0" smtClean="0">
                <a:solidFill>
                  <a:srgbClr val="000090"/>
                </a:solidFill>
              </a:rPr>
              <a:t>0%</a:t>
            </a:r>
            <a:r>
              <a:rPr lang="en-US" altLang="ja-JP" sz="2800" dirty="0">
                <a:solidFill>
                  <a:srgbClr val="000090"/>
                </a:solidFill>
              </a:rPr>
              <a:t>	1%	1%	0</a:t>
            </a:r>
            <a:r>
              <a:rPr lang="en-US" altLang="ja-JP" sz="2800" dirty="0" smtClean="0">
                <a:solidFill>
                  <a:srgbClr val="000090"/>
                </a:solidFill>
              </a:rPr>
              <a:t>%</a:t>
            </a:r>
            <a:r>
              <a:rPr lang="en-US" altLang="ja-JP" sz="2800" dirty="0">
                <a:solidFill>
                  <a:srgbClr val="000090"/>
                </a:solidFill>
              </a:rPr>
              <a:t>	</a:t>
            </a:r>
            <a:r>
              <a:rPr lang="en-US" altLang="ja-JP" sz="2800" dirty="0" smtClean="0">
                <a:solidFill>
                  <a:srgbClr val="000090"/>
                </a:solidFill>
              </a:rPr>
              <a:t>0%</a:t>
            </a:r>
            <a:endParaRPr lang="en-US" sz="2800" dirty="0">
              <a:solidFill>
                <a:srgbClr val="000090"/>
              </a:solidFill>
            </a:endParaRPr>
          </a:p>
        </p:txBody>
      </p:sp>
      <p:sp>
        <p:nvSpPr>
          <p:cNvPr id="124931" name="Rectangle 3"/>
          <p:cNvSpPr>
            <a:spLocks noChangeArrowheads="1"/>
          </p:cNvSpPr>
          <p:nvPr/>
        </p:nvSpPr>
        <p:spPr bwMode="auto">
          <a:xfrm>
            <a:off x="4421188" y="2489200"/>
            <a:ext cx="62865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tabLst>
                <a:tab pos="1320800" algn="l"/>
                <a:tab pos="2578100" algn="l"/>
                <a:tab pos="3721100" algn="l"/>
                <a:tab pos="4914900" algn="l"/>
              </a:tabLst>
            </a:pPr>
            <a:r>
              <a:rPr lang="en-US" sz="2800" dirty="0">
                <a:solidFill>
                  <a:srgbClr val="000090"/>
                </a:solidFill>
              </a:rPr>
              <a:t>Jan.	Apr.	July	Apr.	Apr.</a:t>
            </a:r>
          </a:p>
        </p:txBody>
      </p:sp>
      <p:sp>
        <p:nvSpPr>
          <p:cNvPr id="124932" name="Rectangle 4"/>
          <p:cNvSpPr>
            <a:spLocks noGrp="1" noChangeArrowheads="1"/>
          </p:cNvSpPr>
          <p:nvPr>
            <p:ph type="title"/>
          </p:nvPr>
        </p:nvSpPr>
        <p:spPr>
          <a:xfrm>
            <a:off x="726147" y="838200"/>
            <a:ext cx="8763000" cy="1143000"/>
          </a:xfrm>
        </p:spPr>
        <p:txBody>
          <a:bodyPr/>
          <a:lstStyle/>
          <a:p>
            <a:r>
              <a:rPr lang="en-US" sz="3200" b="1" dirty="0">
                <a:solidFill>
                  <a:srgbClr val="000090"/>
                </a:solidFill>
                <a:latin typeface="Chalkboard"/>
                <a:ea typeface="ＭＳ Ｐゴシック" charset="0"/>
                <a:cs typeface="Chalkboard"/>
              </a:rPr>
              <a:t>Thinking about your diet over the past few months, are there any foods or ingredients that you have avoided or eaten less of?</a:t>
            </a:r>
          </a:p>
        </p:txBody>
      </p:sp>
      <p:pic>
        <p:nvPicPr>
          <p:cNvPr id="1249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txBox="1">
            <a:spLocks noChangeArrowheads="1"/>
          </p:cNvSpPr>
          <p:nvPr/>
        </p:nvSpPr>
        <p:spPr bwMode="auto">
          <a:xfrm>
            <a:off x="1536700" y="6353175"/>
            <a:ext cx="8172450" cy="400050"/>
          </a:xfrm>
          <a:prstGeom prst="rect">
            <a:avLst/>
          </a:prstGeom>
          <a:noFill/>
          <a:ln w="9525">
            <a:noFill/>
            <a:miter lim="800000"/>
            <a:headEnd/>
            <a:tailEnd/>
          </a:ln>
        </p:spPr>
        <p:txBody>
          <a:bodyPr>
            <a:spAutoFit/>
          </a:bodyPr>
          <a:lstStyle/>
          <a:p>
            <a:pPr algn="r">
              <a:defRPr/>
            </a:pPr>
            <a:r>
              <a:rPr lang="en-US" sz="1000" i="1" dirty="0">
                <a:solidFill>
                  <a:schemeClr val="accent4">
                    <a:lumMod val="75000"/>
                    <a:lumOff val="25000"/>
                  </a:schemeClr>
                </a:solidFill>
                <a:latin typeface="Times New Roman" pitchFamily="-105" charset="0"/>
                <a:ea typeface="ＭＳ Ｐゴシック" pitchFamily="-105" charset="-128"/>
                <a:cs typeface="ＭＳ Ｐゴシック" pitchFamily="-105" charset="-128"/>
              </a:rPr>
              <a:t>SOURCE: IFIC, April 2014.</a:t>
            </a:r>
          </a:p>
          <a:p>
            <a:pPr algn="r">
              <a:defRPr/>
            </a:pPr>
            <a:r>
              <a:rPr lang="en-US" sz="1000" i="1" dirty="0">
                <a:solidFill>
                  <a:schemeClr val="accent4">
                    <a:lumMod val="75000"/>
                    <a:lumOff val="25000"/>
                  </a:schemeClr>
                </a:solidFill>
                <a:latin typeface="Times New Roman" pitchFamily="-105" charset="0"/>
                <a:ea typeface="ＭＳ Ｐゴシック" pitchFamily="-105" charset="-128"/>
                <a:cs typeface="ＭＳ Ｐゴシック" pitchFamily="-105" charset="-128"/>
              </a:rPr>
              <a:t>http://www.foodinsight.org/Press-Release/Detail.aspx?topic=Survey_Finds_Continued_Support_for_FDA_s_Biotech_Foods_Labeling_</a:t>
            </a:r>
          </a:p>
        </p:txBody>
      </p:sp>
    </p:spTree>
    <p:extLst>
      <p:ext uri="{BB962C8B-B14F-4D97-AF65-F5344CB8AC3E}">
        <p14:creationId xmlns:p14="http://schemas.microsoft.com/office/powerpoint/2010/main" val="17261899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ChangeArrowheads="1"/>
          </p:cNvSpPr>
          <p:nvPr/>
        </p:nvSpPr>
        <p:spPr bwMode="auto">
          <a:xfrm>
            <a:off x="992188" y="6129338"/>
            <a:ext cx="2143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6979" name="Rectangle 3"/>
          <p:cNvSpPr>
            <a:spLocks noChangeArrowheads="1"/>
          </p:cNvSpPr>
          <p:nvPr/>
        </p:nvSpPr>
        <p:spPr bwMode="auto">
          <a:xfrm>
            <a:off x="3735388" y="6129338"/>
            <a:ext cx="3257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6980" name="Rectangle 4"/>
          <p:cNvSpPr>
            <a:spLocks noChangeArrowheads="1"/>
          </p:cNvSpPr>
          <p:nvPr/>
        </p:nvSpPr>
        <p:spPr bwMode="auto">
          <a:xfrm>
            <a:off x="-161925" y="32670"/>
            <a:ext cx="1030855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lstStyle/>
          <a:p>
            <a:pPr algn="r"/>
            <a:r>
              <a:rPr lang="en-US" sz="3000" b="1" dirty="0">
                <a:solidFill>
                  <a:srgbClr val="000090"/>
                </a:solidFill>
                <a:latin typeface="Chalkboard"/>
                <a:cs typeface="Chalkboard"/>
              </a:rPr>
              <a:t>What food or ingredients did </a:t>
            </a:r>
            <a:r>
              <a:rPr lang="en-US" sz="3000" b="1" dirty="0" smtClean="0">
                <a:solidFill>
                  <a:srgbClr val="000090"/>
                </a:solidFill>
                <a:latin typeface="Chalkboard"/>
                <a:cs typeface="Chalkboard"/>
              </a:rPr>
              <a:t>you avoid </a:t>
            </a:r>
            <a:r>
              <a:rPr lang="en-US" sz="3000" b="1" dirty="0">
                <a:solidFill>
                  <a:srgbClr val="000090"/>
                </a:solidFill>
                <a:latin typeface="Chalkboard"/>
                <a:cs typeface="Chalkboard"/>
              </a:rPr>
              <a:t>or eat less of?</a:t>
            </a:r>
          </a:p>
        </p:txBody>
      </p:sp>
      <p:grpSp>
        <p:nvGrpSpPr>
          <p:cNvPr id="2" name="Group 1"/>
          <p:cNvGrpSpPr/>
          <p:nvPr/>
        </p:nvGrpSpPr>
        <p:grpSpPr>
          <a:xfrm>
            <a:off x="554038" y="1011914"/>
            <a:ext cx="10399712" cy="4472239"/>
            <a:chOff x="554038" y="1252538"/>
            <a:chExt cx="10399712" cy="4472239"/>
          </a:xfrm>
        </p:grpSpPr>
        <p:sp>
          <p:nvSpPr>
            <p:cNvPr id="126981" name="Rectangle 6"/>
            <p:cNvSpPr>
              <a:spLocks noChangeArrowheads="1"/>
            </p:cNvSpPr>
            <p:nvPr/>
          </p:nvSpPr>
          <p:spPr bwMode="auto">
            <a:xfrm>
              <a:off x="554038" y="1609977"/>
              <a:ext cx="1025048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lstStyle/>
            <a:p>
              <a:pPr marL="342900" indent="-342900">
                <a:spcBef>
                  <a:spcPct val="10000"/>
                </a:spcBef>
                <a:tabLst>
                  <a:tab pos="0" algn="l"/>
                  <a:tab pos="4064000" algn="l"/>
                  <a:tab pos="5321300" algn="l"/>
                  <a:tab pos="6464300" algn="l"/>
                  <a:tab pos="7607300" algn="l"/>
                  <a:tab pos="8686800" algn="l"/>
                </a:tabLst>
              </a:pPr>
              <a:r>
                <a:rPr lang="en-US" sz="2800" dirty="0">
                  <a:solidFill>
                    <a:srgbClr val="000090"/>
                  </a:solidFill>
                </a:rPr>
                <a:t>		</a:t>
              </a:r>
              <a:r>
                <a:rPr lang="en-US" sz="2800" u="sng" dirty="0">
                  <a:solidFill>
                    <a:srgbClr val="000090"/>
                  </a:solidFill>
                </a:rPr>
                <a:t>2001	2006	2010	2014</a:t>
              </a:r>
              <a:endParaRPr lang="en-US" sz="2800" dirty="0">
                <a:solidFill>
                  <a:srgbClr val="000090"/>
                </a:solidFill>
              </a:endParaRPr>
            </a:p>
            <a:p>
              <a:pPr marL="342900" indent="-342900">
                <a:spcBef>
                  <a:spcPct val="10000"/>
                </a:spcBef>
                <a:buFontTx/>
                <a:buChar char="•"/>
                <a:tabLst>
                  <a:tab pos="0" algn="l"/>
                  <a:tab pos="4064000" algn="l"/>
                  <a:tab pos="5321300" algn="l"/>
                  <a:tab pos="6464300" algn="l"/>
                  <a:tab pos="7607300" algn="l"/>
                  <a:tab pos="8686800" algn="l"/>
                </a:tabLst>
              </a:pPr>
              <a:r>
                <a:rPr lang="en-US" sz="2800" dirty="0">
                  <a:solidFill>
                    <a:srgbClr val="000090"/>
                  </a:solidFill>
                </a:rPr>
                <a:t>Sugars	31%	50%	51%	55%</a:t>
              </a:r>
            </a:p>
            <a:p>
              <a:pPr marL="342900" indent="-342900">
                <a:spcBef>
                  <a:spcPct val="10000"/>
                </a:spcBef>
                <a:buFontTx/>
                <a:buChar char="•"/>
                <a:tabLst>
                  <a:tab pos="0" algn="l"/>
                  <a:tab pos="4064000" algn="l"/>
                  <a:tab pos="5321300" algn="l"/>
                  <a:tab pos="6464300" algn="l"/>
                  <a:tab pos="7607300" algn="l"/>
                  <a:tab pos="8686800" algn="l"/>
                </a:tabLst>
              </a:pPr>
              <a:r>
                <a:rPr lang="en-US" sz="2800" dirty="0">
                  <a:solidFill>
                    <a:srgbClr val="000090"/>
                  </a:solidFill>
                </a:rPr>
                <a:t>Fats/cholesterol	41%	33%	32%	26%</a:t>
              </a:r>
            </a:p>
            <a:p>
              <a:pPr marL="342900" indent="-342900">
                <a:spcBef>
                  <a:spcPct val="10000"/>
                </a:spcBef>
                <a:buFontTx/>
                <a:buChar char="•"/>
                <a:tabLst>
                  <a:tab pos="0" algn="l"/>
                  <a:tab pos="4064000" algn="l"/>
                  <a:tab pos="5321300" algn="l"/>
                  <a:tab pos="6464300" algn="l"/>
                  <a:tab pos="7607300" algn="l"/>
                  <a:tab pos="8686800" algn="l"/>
                </a:tabLst>
              </a:pPr>
              <a:r>
                <a:rPr lang="en-US" sz="2800" dirty="0">
                  <a:solidFill>
                    <a:srgbClr val="000090"/>
                  </a:solidFill>
                </a:rPr>
                <a:t>Animal products	28%	28%	18%	25%</a:t>
              </a:r>
            </a:p>
            <a:p>
              <a:pPr marL="342900" indent="-342900">
                <a:spcBef>
                  <a:spcPct val="10000"/>
                </a:spcBef>
                <a:buFontTx/>
                <a:buChar char="•"/>
                <a:tabLst>
                  <a:tab pos="0" algn="l"/>
                  <a:tab pos="4064000" algn="l"/>
                  <a:tab pos="5321300" algn="l"/>
                  <a:tab pos="6464300" algn="l"/>
                  <a:tab pos="7607300" algn="l"/>
                  <a:tab pos="8686800" algn="l"/>
                </a:tabLst>
              </a:pPr>
              <a:r>
                <a:rPr lang="en-US" sz="2800" dirty="0">
                  <a:solidFill>
                    <a:srgbClr val="000090"/>
                  </a:solidFill>
                </a:rPr>
                <a:t>Other	9%	11%	14%	N/A	</a:t>
              </a:r>
            </a:p>
            <a:p>
              <a:pPr marL="342900" indent="-342900">
                <a:spcBef>
                  <a:spcPct val="10000"/>
                </a:spcBef>
                <a:buFontTx/>
                <a:buChar char="•"/>
                <a:tabLst>
                  <a:tab pos="0" algn="l"/>
                  <a:tab pos="4064000" algn="l"/>
                  <a:tab pos="5321300" algn="l"/>
                  <a:tab pos="6464300" algn="l"/>
                  <a:tab pos="7607300" algn="l"/>
                  <a:tab pos="8686800" algn="l"/>
                </a:tabLst>
              </a:pPr>
              <a:r>
                <a:rPr lang="en-US" sz="2800" dirty="0">
                  <a:solidFill>
                    <a:srgbClr val="000090"/>
                  </a:solidFill>
                </a:rPr>
                <a:t>Snacks/Fast food	N/A	16%	16%	20%</a:t>
              </a:r>
            </a:p>
            <a:p>
              <a:pPr marL="342900" indent="-342900">
                <a:spcBef>
                  <a:spcPct val="10000"/>
                </a:spcBef>
                <a:buFontTx/>
                <a:buChar char="•"/>
                <a:tabLst>
                  <a:tab pos="0" algn="l"/>
                  <a:tab pos="4064000" algn="l"/>
                  <a:tab pos="5321300" algn="l"/>
                  <a:tab pos="6464300" algn="l"/>
                  <a:tab pos="7607300" algn="l"/>
                  <a:tab pos="8686800" algn="l"/>
                </a:tabLst>
              </a:pPr>
              <a:r>
                <a:rPr lang="en-US" sz="2800" dirty="0">
                  <a:solidFill>
                    <a:srgbClr val="000090"/>
                  </a:solidFill>
                </a:rPr>
                <a:t>Salt/spices	11%	12%	20%	18%</a:t>
              </a:r>
            </a:p>
            <a:p>
              <a:pPr marL="342900" indent="-342900">
                <a:spcBef>
                  <a:spcPct val="10000"/>
                </a:spcBef>
                <a:buFontTx/>
                <a:buChar char="•"/>
                <a:tabLst>
                  <a:tab pos="0" algn="l"/>
                  <a:tab pos="4064000" algn="l"/>
                  <a:tab pos="5321300" algn="l"/>
                  <a:tab pos="6464300" algn="l"/>
                  <a:tab pos="7607300" algn="l"/>
                  <a:tab pos="8686800" algn="l"/>
                </a:tabLst>
              </a:pPr>
              <a:r>
                <a:rPr lang="en-US" sz="2800" dirty="0">
                  <a:solidFill>
                    <a:srgbClr val="000090"/>
                  </a:solidFill>
                </a:rPr>
                <a:t>Caffeine	4%	N/A	N/A	N/A</a:t>
              </a:r>
            </a:p>
            <a:p>
              <a:pPr marL="342900" indent="-342900">
                <a:spcBef>
                  <a:spcPct val="10000"/>
                </a:spcBef>
                <a:buFontTx/>
                <a:buChar char="•"/>
                <a:tabLst>
                  <a:tab pos="0" algn="l"/>
                  <a:tab pos="4064000" algn="l"/>
                  <a:tab pos="5321300" algn="l"/>
                  <a:tab pos="6464300" algn="l"/>
                  <a:tab pos="7607300" algn="l"/>
                  <a:tab pos="8686800" algn="l"/>
                </a:tabLst>
              </a:pPr>
              <a:r>
                <a:rPr lang="en-US" sz="2800" dirty="0">
                  <a:solidFill>
                    <a:srgbClr val="000090"/>
                  </a:solidFill>
                </a:rPr>
                <a:t>Soda	4%	N/A	N/A	N/A</a:t>
              </a:r>
            </a:p>
            <a:p>
              <a:pPr marL="342900" indent="-342900">
                <a:buFontTx/>
                <a:buChar char="•"/>
                <a:tabLst>
                  <a:tab pos="0" algn="l"/>
                  <a:tab pos="4064000" algn="l"/>
                  <a:tab pos="5321300" algn="l"/>
                  <a:tab pos="6464300" algn="l"/>
                  <a:tab pos="7607300" algn="l"/>
                  <a:tab pos="8686800" algn="l"/>
                </a:tabLst>
              </a:pPr>
              <a:r>
                <a:rPr lang="en-US" sz="2800" dirty="0">
                  <a:solidFill>
                    <a:srgbClr val="000090"/>
                  </a:solidFill>
                </a:rPr>
                <a:t>Genetically engineered	0%	0%	0%	2%</a:t>
              </a:r>
            </a:p>
            <a:p>
              <a:pPr marL="1143000" lvl="2" indent="-228600">
                <a:spcBef>
                  <a:spcPct val="10000"/>
                </a:spcBef>
                <a:buFontTx/>
                <a:buChar char="–"/>
                <a:tabLst>
                  <a:tab pos="0" algn="l"/>
                  <a:tab pos="4064000" algn="l"/>
                  <a:tab pos="5321300" algn="l"/>
                  <a:tab pos="6464300" algn="l"/>
                  <a:tab pos="7607300" algn="l"/>
                  <a:tab pos="8686800" algn="l"/>
                </a:tabLst>
              </a:pPr>
              <a:endParaRPr lang="en-US" dirty="0">
                <a:solidFill>
                  <a:srgbClr val="000090"/>
                </a:solidFill>
              </a:endParaRPr>
            </a:p>
          </p:txBody>
        </p:sp>
        <p:sp>
          <p:nvSpPr>
            <p:cNvPr id="126982" name="Rectangle 7"/>
            <p:cNvSpPr>
              <a:spLocks noChangeArrowheads="1"/>
            </p:cNvSpPr>
            <p:nvPr/>
          </p:nvSpPr>
          <p:spPr bwMode="auto">
            <a:xfrm>
              <a:off x="4638675" y="1252538"/>
              <a:ext cx="63150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tabLst>
                  <a:tab pos="1206500" algn="l"/>
                  <a:tab pos="2349500" algn="l"/>
                  <a:tab pos="3492500" algn="l"/>
                  <a:tab pos="4572000" algn="l"/>
                </a:tabLst>
              </a:pPr>
              <a:r>
                <a:rPr lang="en-US" sz="2800" dirty="0">
                  <a:solidFill>
                    <a:srgbClr val="003326"/>
                  </a:solidFill>
                </a:rPr>
                <a:t>Jan.	July	Apr.	Apr.</a:t>
              </a:r>
            </a:p>
          </p:txBody>
        </p:sp>
      </p:grpSp>
      <p:pic>
        <p:nvPicPr>
          <p:cNvPr id="1269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3"/>
          <p:cNvSpPr txBox="1">
            <a:spLocks noChangeArrowheads="1"/>
          </p:cNvSpPr>
          <p:nvPr/>
        </p:nvSpPr>
        <p:spPr bwMode="auto">
          <a:xfrm>
            <a:off x="1536700" y="6353175"/>
            <a:ext cx="8172450" cy="400050"/>
          </a:xfrm>
          <a:prstGeom prst="rect">
            <a:avLst/>
          </a:prstGeom>
          <a:noFill/>
          <a:ln w="9525">
            <a:noFill/>
            <a:miter lim="800000"/>
            <a:headEnd/>
            <a:tailEnd/>
          </a:ln>
        </p:spPr>
        <p:txBody>
          <a:bodyPr>
            <a:spAutoFit/>
          </a:bodyPr>
          <a:lstStyle/>
          <a:p>
            <a:pPr algn="r">
              <a:defRPr/>
            </a:pPr>
            <a:r>
              <a:rPr lang="en-US" sz="1000" i="1" dirty="0">
                <a:solidFill>
                  <a:schemeClr val="accent4">
                    <a:lumMod val="75000"/>
                    <a:lumOff val="25000"/>
                  </a:schemeClr>
                </a:solidFill>
                <a:latin typeface="Times New Roman" pitchFamily="-105" charset="0"/>
                <a:ea typeface="ＭＳ Ｐゴシック" pitchFamily="-105" charset="-128"/>
                <a:cs typeface="ＭＳ Ｐゴシック" pitchFamily="-105" charset="-128"/>
              </a:rPr>
              <a:t>SOURCE: IFIC, April 2014.</a:t>
            </a:r>
          </a:p>
          <a:p>
            <a:pPr algn="r">
              <a:defRPr/>
            </a:pPr>
            <a:r>
              <a:rPr lang="en-US" sz="1000" i="1" dirty="0">
                <a:solidFill>
                  <a:schemeClr val="accent4">
                    <a:lumMod val="75000"/>
                    <a:lumOff val="25000"/>
                  </a:schemeClr>
                </a:solidFill>
                <a:latin typeface="Times New Roman" pitchFamily="-105" charset="0"/>
                <a:ea typeface="ＭＳ Ｐゴシック" pitchFamily="-105" charset="-128"/>
                <a:cs typeface="ＭＳ Ｐゴシック" pitchFamily="-105" charset="-128"/>
              </a:rPr>
              <a:t>http://www.foodinsight.org/Press-Release/Detail.aspx?topic=Survey_Finds_Continued_Support_for_FDA_s_Biotech_Foods_Labeling_</a:t>
            </a:r>
          </a:p>
        </p:txBody>
      </p:sp>
      <p:sp>
        <p:nvSpPr>
          <p:cNvPr id="3" name="Oval 2"/>
          <p:cNvSpPr/>
          <p:nvPr/>
        </p:nvSpPr>
        <p:spPr bwMode="auto">
          <a:xfrm>
            <a:off x="4487333" y="5545668"/>
            <a:ext cx="4501445" cy="578556"/>
          </a:xfrm>
          <a:prstGeom prst="ellipse">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Tree>
    <p:extLst>
      <p:ext uri="{BB962C8B-B14F-4D97-AF65-F5344CB8AC3E}">
        <p14:creationId xmlns:p14="http://schemas.microsoft.com/office/powerpoint/2010/main" val="382593425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ChangeArrowheads="1"/>
          </p:cNvSpPr>
          <p:nvPr/>
        </p:nvSpPr>
        <p:spPr bwMode="auto">
          <a:xfrm>
            <a:off x="890588" y="5892800"/>
            <a:ext cx="2143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9027" name="Rectangle 3"/>
          <p:cNvSpPr>
            <a:spLocks noChangeArrowheads="1"/>
          </p:cNvSpPr>
          <p:nvPr/>
        </p:nvSpPr>
        <p:spPr bwMode="auto">
          <a:xfrm>
            <a:off x="3633788" y="5892800"/>
            <a:ext cx="3257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9028" name="Rectangle 4"/>
          <p:cNvSpPr>
            <a:spLocks noChangeArrowheads="1"/>
          </p:cNvSpPr>
          <p:nvPr/>
        </p:nvSpPr>
        <p:spPr bwMode="auto">
          <a:xfrm>
            <a:off x="200527" y="127000"/>
            <a:ext cx="978167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lstStyle/>
          <a:p>
            <a:pPr algn="r"/>
            <a:r>
              <a:rPr lang="en-US" sz="2600" b="1" dirty="0">
                <a:solidFill>
                  <a:srgbClr val="000090"/>
                </a:solidFill>
                <a:latin typeface="Chalkboard"/>
                <a:cs typeface="Chalkboard"/>
              </a:rPr>
              <a:t>Can </a:t>
            </a:r>
            <a:r>
              <a:rPr lang="en-US" sz="2600" b="1" dirty="0" smtClean="0">
                <a:solidFill>
                  <a:srgbClr val="000090"/>
                </a:solidFill>
                <a:latin typeface="Chalkboard"/>
                <a:cs typeface="Chalkboard"/>
              </a:rPr>
              <a:t>you </a:t>
            </a:r>
            <a:r>
              <a:rPr lang="en-US" sz="2600" b="1" dirty="0">
                <a:solidFill>
                  <a:srgbClr val="000090"/>
                </a:solidFill>
                <a:latin typeface="Chalkboard"/>
                <a:cs typeface="Chalkboard"/>
              </a:rPr>
              <a:t>think of any information that is not currently included on food labels that you would like to see on food labels? And what types of information would that be? </a:t>
            </a:r>
          </a:p>
        </p:txBody>
      </p:sp>
      <p:sp>
        <p:nvSpPr>
          <p:cNvPr id="129029" name="Rectangle 10"/>
          <p:cNvSpPr>
            <a:spLocks noChangeArrowheads="1"/>
          </p:cNvSpPr>
          <p:nvPr/>
        </p:nvSpPr>
        <p:spPr bwMode="auto">
          <a:xfrm>
            <a:off x="152400" y="1820863"/>
            <a:ext cx="113919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lstStyle/>
          <a:p>
            <a:pPr marL="342900" indent="-342900">
              <a:spcBef>
                <a:spcPct val="20000"/>
              </a:spcBef>
              <a:tabLst>
                <a:tab pos="0" algn="l"/>
                <a:tab pos="4284663" algn="l"/>
                <a:tab pos="5435600" algn="l"/>
                <a:tab pos="6637338" algn="l"/>
                <a:tab pos="7823200" algn="l"/>
                <a:tab pos="9024938" algn="l"/>
              </a:tabLst>
            </a:pPr>
            <a:r>
              <a:rPr lang="en-US" sz="2800" u="sng" dirty="0">
                <a:solidFill>
                  <a:srgbClr val="000090"/>
                </a:solidFill>
              </a:rPr>
              <a:t>	</a:t>
            </a:r>
            <a:r>
              <a:rPr lang="en-US" sz="2800" u="sng" dirty="0" smtClean="0">
                <a:solidFill>
                  <a:srgbClr val="000090"/>
                </a:solidFill>
              </a:rPr>
              <a:t>	2001</a:t>
            </a:r>
            <a:r>
              <a:rPr lang="en-US" sz="2800" u="sng" dirty="0">
                <a:solidFill>
                  <a:srgbClr val="000090"/>
                </a:solidFill>
              </a:rPr>
              <a:t>	2003	2006	2010	2014</a:t>
            </a:r>
            <a:endParaRPr lang="en-US" sz="2800" dirty="0">
              <a:solidFill>
                <a:srgbClr val="000090"/>
              </a:solidFill>
            </a:endParaRPr>
          </a:p>
          <a:p>
            <a:pPr marL="342900" indent="-342900">
              <a:spcBef>
                <a:spcPct val="20000"/>
              </a:spcBef>
              <a:buFontTx/>
              <a:buChar char="•"/>
              <a:tabLst>
                <a:tab pos="0" algn="l"/>
                <a:tab pos="4284663" algn="l"/>
                <a:tab pos="5435600" algn="l"/>
                <a:tab pos="6637338" algn="l"/>
                <a:tab pos="7823200" algn="l"/>
                <a:tab pos="9024938" algn="l"/>
              </a:tabLst>
            </a:pPr>
            <a:r>
              <a:rPr lang="en-US" sz="2800" dirty="0">
                <a:solidFill>
                  <a:srgbClr val="000090"/>
                </a:solidFill>
              </a:rPr>
              <a:t>Yes	26%	17%	18%	18%	26%</a:t>
            </a:r>
          </a:p>
          <a:p>
            <a:pPr marL="742950" lvl="1" indent="-285750">
              <a:spcBef>
                <a:spcPct val="20000"/>
              </a:spcBef>
              <a:buFontTx/>
              <a:buChar char="–"/>
              <a:tabLst>
                <a:tab pos="0" algn="l"/>
                <a:tab pos="4284663" algn="l"/>
                <a:tab pos="5435600" algn="l"/>
                <a:tab pos="6637338" algn="l"/>
                <a:tab pos="7823200" algn="l"/>
                <a:tab pos="9024938" algn="l"/>
              </a:tabLst>
            </a:pPr>
            <a:r>
              <a:rPr lang="en-US" dirty="0">
                <a:solidFill>
                  <a:srgbClr val="000090"/>
                </a:solidFill>
              </a:rPr>
              <a:t>Ingredients (</a:t>
            </a:r>
            <a:r>
              <a:rPr lang="en-US" dirty="0" smtClean="0">
                <a:solidFill>
                  <a:srgbClr val="000090"/>
                </a:solidFill>
              </a:rPr>
              <a:t>i.e., </a:t>
            </a:r>
            <a:r>
              <a:rPr lang="en-US" dirty="0">
                <a:solidFill>
                  <a:srgbClr val="000090"/>
                </a:solidFill>
              </a:rPr>
              <a:t>fats, salt)	6%	4%	3%	20%	23%</a:t>
            </a:r>
          </a:p>
          <a:p>
            <a:pPr marL="742950" lvl="1" indent="-285750">
              <a:spcBef>
                <a:spcPct val="20000"/>
              </a:spcBef>
              <a:buFontTx/>
              <a:buChar char="–"/>
              <a:tabLst>
                <a:tab pos="0" algn="l"/>
                <a:tab pos="4284663" algn="l"/>
                <a:tab pos="5435600" algn="l"/>
                <a:tab pos="6637338" algn="l"/>
                <a:tab pos="7823200" algn="l"/>
                <a:tab pos="9024938" algn="l"/>
              </a:tabLst>
            </a:pPr>
            <a:r>
              <a:rPr lang="en-US" dirty="0">
                <a:solidFill>
                  <a:srgbClr val="000090"/>
                </a:solidFill>
              </a:rPr>
              <a:t>Other	11%	9%	5%	25%	4%	</a:t>
            </a:r>
          </a:p>
          <a:p>
            <a:pPr marL="742950" lvl="1" indent="-285750">
              <a:spcBef>
                <a:spcPct val="20000"/>
              </a:spcBef>
              <a:buFontTx/>
              <a:buChar char="–"/>
              <a:tabLst>
                <a:tab pos="0" algn="l"/>
                <a:tab pos="4284663" algn="l"/>
                <a:tab pos="5435600" algn="l"/>
                <a:tab pos="6637338" algn="l"/>
                <a:tab pos="7823200" algn="l"/>
                <a:tab pos="9024938" algn="l"/>
              </a:tabLst>
            </a:pPr>
            <a:r>
              <a:rPr lang="en-US" dirty="0">
                <a:solidFill>
                  <a:srgbClr val="000090"/>
                </a:solidFill>
              </a:rPr>
              <a:t>Genetically altered	2%	2%	1%	0	0</a:t>
            </a:r>
          </a:p>
          <a:p>
            <a:pPr marL="342900" indent="-342900">
              <a:spcBef>
                <a:spcPct val="20000"/>
              </a:spcBef>
              <a:buFontTx/>
              <a:buChar char="•"/>
              <a:tabLst>
                <a:tab pos="0" algn="l"/>
                <a:tab pos="4284663" algn="l"/>
                <a:tab pos="5435600" algn="l"/>
                <a:tab pos="6637338" algn="l"/>
                <a:tab pos="7823200" algn="l"/>
                <a:tab pos="9024938" algn="l"/>
              </a:tabLst>
            </a:pPr>
            <a:r>
              <a:rPr lang="en-US" sz="2800" dirty="0">
                <a:solidFill>
                  <a:srgbClr val="000090"/>
                </a:solidFill>
              </a:rPr>
              <a:t>No	74%	77%	82%	82%	74%</a:t>
            </a:r>
          </a:p>
          <a:p>
            <a:pPr marL="342900" indent="-342900">
              <a:spcBef>
                <a:spcPct val="20000"/>
              </a:spcBef>
              <a:buFontTx/>
              <a:buChar char="•"/>
              <a:tabLst>
                <a:tab pos="0" algn="l"/>
                <a:tab pos="4284663" algn="l"/>
                <a:tab pos="5435600" algn="l"/>
                <a:tab pos="6637338" algn="l"/>
                <a:tab pos="7823200" algn="l"/>
                <a:tab pos="9024938" algn="l"/>
              </a:tabLst>
            </a:pPr>
            <a:r>
              <a:rPr lang="en-US" sz="2800" dirty="0">
                <a:solidFill>
                  <a:srgbClr val="000090"/>
                </a:solidFill>
              </a:rPr>
              <a:t>Don</a:t>
            </a:r>
            <a:r>
              <a:rPr lang="ja-JP" altLang="en-US" sz="2800" dirty="0">
                <a:solidFill>
                  <a:srgbClr val="000090"/>
                </a:solidFill>
              </a:rPr>
              <a:t>’</a:t>
            </a:r>
            <a:r>
              <a:rPr lang="en-US" altLang="ja-JP" sz="2800" dirty="0">
                <a:solidFill>
                  <a:srgbClr val="000090"/>
                </a:solidFill>
              </a:rPr>
              <a:t>t know/refused	--	6%	--	</a:t>
            </a:r>
            <a:r>
              <a:rPr lang="en-US" altLang="ja-JP" dirty="0">
                <a:solidFill>
                  <a:srgbClr val="000090"/>
                </a:solidFill>
              </a:rPr>
              <a:t>--	14%</a:t>
            </a:r>
          </a:p>
          <a:p>
            <a:pPr marL="342900" indent="-342900">
              <a:spcBef>
                <a:spcPct val="20000"/>
              </a:spcBef>
              <a:tabLst>
                <a:tab pos="0" algn="l"/>
                <a:tab pos="4284663" algn="l"/>
                <a:tab pos="5435600" algn="l"/>
                <a:tab pos="6637338" algn="l"/>
                <a:tab pos="7823200" algn="l"/>
                <a:tab pos="9024938" algn="l"/>
              </a:tabLst>
            </a:pPr>
            <a:endParaRPr lang="en-US" sz="2800" dirty="0">
              <a:solidFill>
                <a:srgbClr val="000090"/>
              </a:solidFill>
            </a:endParaRPr>
          </a:p>
          <a:p>
            <a:pPr marL="742950" lvl="1" indent="-285750">
              <a:spcBef>
                <a:spcPct val="20000"/>
              </a:spcBef>
              <a:buFontTx/>
              <a:buChar char="–"/>
              <a:tabLst>
                <a:tab pos="0" algn="l"/>
                <a:tab pos="4284663" algn="l"/>
                <a:tab pos="5435600" algn="l"/>
                <a:tab pos="6637338" algn="l"/>
                <a:tab pos="7823200" algn="l"/>
                <a:tab pos="9024938" algn="l"/>
              </a:tabLst>
            </a:pPr>
            <a:endParaRPr lang="en-US" dirty="0">
              <a:solidFill>
                <a:srgbClr val="000090"/>
              </a:solidFill>
            </a:endParaRPr>
          </a:p>
        </p:txBody>
      </p:sp>
      <p:sp>
        <p:nvSpPr>
          <p:cNvPr id="129030" name="Rectangle 11"/>
          <p:cNvSpPr>
            <a:spLocks noChangeArrowheads="1"/>
          </p:cNvSpPr>
          <p:nvPr/>
        </p:nvSpPr>
        <p:spPr bwMode="auto">
          <a:xfrm>
            <a:off x="4432300" y="1411288"/>
            <a:ext cx="66675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tabLst>
                <a:tab pos="1150938" algn="l"/>
                <a:tab pos="2336800" algn="l"/>
                <a:tab pos="3538538" algn="l"/>
                <a:tab pos="4741863" algn="l"/>
              </a:tabLst>
            </a:pPr>
            <a:r>
              <a:rPr lang="en-US" sz="2800">
                <a:solidFill>
                  <a:srgbClr val="000090"/>
                </a:solidFill>
              </a:rPr>
              <a:t>Jan.	Apr.	July	 Apr.	Apr.</a:t>
            </a:r>
          </a:p>
        </p:txBody>
      </p:sp>
      <p:pic>
        <p:nvPicPr>
          <p:cNvPr id="1290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3"/>
          <p:cNvSpPr txBox="1">
            <a:spLocks noChangeArrowheads="1"/>
          </p:cNvSpPr>
          <p:nvPr/>
        </p:nvSpPr>
        <p:spPr bwMode="auto">
          <a:xfrm>
            <a:off x="1536700" y="6353175"/>
            <a:ext cx="8172450" cy="400050"/>
          </a:xfrm>
          <a:prstGeom prst="rect">
            <a:avLst/>
          </a:prstGeom>
          <a:noFill/>
          <a:ln w="9525">
            <a:noFill/>
            <a:miter lim="800000"/>
            <a:headEnd/>
            <a:tailEnd/>
          </a:ln>
        </p:spPr>
        <p:txBody>
          <a:bodyPr>
            <a:spAutoFit/>
          </a:bodyPr>
          <a:lstStyle/>
          <a:p>
            <a:pPr algn="r">
              <a:defRPr/>
            </a:pPr>
            <a:r>
              <a:rPr lang="en-US" sz="1000" i="1" dirty="0">
                <a:solidFill>
                  <a:schemeClr val="accent4">
                    <a:lumMod val="75000"/>
                    <a:lumOff val="25000"/>
                  </a:schemeClr>
                </a:solidFill>
                <a:latin typeface="Times New Roman" pitchFamily="-105" charset="0"/>
                <a:ea typeface="ＭＳ Ｐゴシック" pitchFamily="-105" charset="-128"/>
                <a:cs typeface="ＭＳ Ｐゴシック" pitchFamily="-105" charset="-128"/>
              </a:rPr>
              <a:t>SOURCE: IFIC, April 2014.</a:t>
            </a:r>
          </a:p>
          <a:p>
            <a:pPr algn="r">
              <a:defRPr/>
            </a:pPr>
            <a:r>
              <a:rPr lang="en-US" sz="1000" i="1" dirty="0">
                <a:solidFill>
                  <a:schemeClr val="accent4">
                    <a:lumMod val="75000"/>
                    <a:lumOff val="25000"/>
                  </a:schemeClr>
                </a:solidFill>
                <a:latin typeface="Times New Roman" pitchFamily="-105" charset="0"/>
                <a:ea typeface="ＭＳ Ｐゴシック" pitchFamily="-105" charset="-128"/>
                <a:cs typeface="ＭＳ Ｐゴシック" pitchFamily="-105" charset="-128"/>
              </a:rPr>
              <a:t>http://www.foodinsight.org/Press-Release/Detail.aspx?topic=Survey_Finds_Continued_Support_for_FDA_s_Biotech_Foods_Labeling_</a:t>
            </a:r>
          </a:p>
        </p:txBody>
      </p:sp>
      <p:sp>
        <p:nvSpPr>
          <p:cNvPr id="9" name="Oval 8"/>
          <p:cNvSpPr/>
          <p:nvPr/>
        </p:nvSpPr>
        <p:spPr bwMode="auto">
          <a:xfrm>
            <a:off x="4092223" y="3682999"/>
            <a:ext cx="5813778" cy="522113"/>
          </a:xfrm>
          <a:prstGeom prst="ellipse">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2" name="TextBox 1"/>
          <p:cNvSpPr txBox="1"/>
          <p:nvPr/>
        </p:nvSpPr>
        <p:spPr>
          <a:xfrm>
            <a:off x="791881" y="5528235"/>
            <a:ext cx="8292354" cy="523220"/>
          </a:xfrm>
          <a:prstGeom prst="rect">
            <a:avLst/>
          </a:prstGeom>
          <a:solidFill>
            <a:srgbClr val="FFFFFF"/>
          </a:solidFill>
          <a:ln>
            <a:solidFill>
              <a:srgbClr val="4F81BD"/>
            </a:solidFill>
          </a:ln>
        </p:spPr>
        <p:txBody>
          <a:bodyPr wrap="square" rtlCol="0">
            <a:spAutoFit/>
          </a:bodyPr>
          <a:lstStyle/>
          <a:p>
            <a:pPr algn="ctr"/>
            <a:r>
              <a:rPr lang="en-US" sz="2800" b="1" dirty="0" smtClean="0">
                <a:solidFill>
                  <a:srgbClr val="22228B"/>
                </a:solidFill>
                <a:latin typeface="Chalkboard"/>
                <a:cs typeface="Chalkboard"/>
              </a:rPr>
              <a:t>Open-ended poll that doesn’t use term, GMO</a:t>
            </a:r>
            <a:endParaRPr lang="en-US" sz="2800" b="1" dirty="0">
              <a:solidFill>
                <a:srgbClr val="22228B"/>
              </a:solidFill>
              <a:latin typeface="Chalkboard"/>
              <a:cs typeface="Chalkboard"/>
            </a:endParaRPr>
          </a:p>
        </p:txBody>
      </p:sp>
    </p:spTree>
    <p:extLst>
      <p:ext uri="{BB962C8B-B14F-4D97-AF65-F5344CB8AC3E}">
        <p14:creationId xmlns:p14="http://schemas.microsoft.com/office/powerpoint/2010/main" val="2786527081"/>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hlink">
                <a:gamma/>
                <a:shade val="46275"/>
                <a:invGamma/>
              </a:schemeClr>
            </a:gs>
            <a:gs pos="100000">
              <a:srgbClr val="C0CFF5">
                <a:alpha val="74000"/>
              </a:srgbClr>
            </a:gs>
          </a:gsLst>
          <a:lin ang="5400000" scaled="1"/>
        </a:gradFill>
        <a:effectLst/>
      </p:bgPr>
    </p:bg>
    <p:spTree>
      <p:nvGrpSpPr>
        <p:cNvPr id="1" name=""/>
        <p:cNvGrpSpPr/>
        <p:nvPr/>
      </p:nvGrpSpPr>
      <p:grpSpPr>
        <a:xfrm>
          <a:off x="0" y="0"/>
          <a:ext cx="0" cy="0"/>
          <a:chOff x="0" y="0"/>
          <a:chExt cx="0" cy="0"/>
        </a:xfrm>
      </p:grpSpPr>
      <p:pic>
        <p:nvPicPr>
          <p:cNvPr id="66562" name="Picture 3" descr="monsan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249" y="1068050"/>
            <a:ext cx="3098601" cy="250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hidden foods DVD smi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4788" y="1038808"/>
            <a:ext cx="3016449" cy="435133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3" descr="GMO super chick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815" y="3649576"/>
            <a:ext cx="3641526"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2" descr="veggi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5194" y="3026608"/>
            <a:ext cx="2853928" cy="18494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6566" name="Picture 19" descr="birthrate-1910-2009-by-decade.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20547" y="1124281"/>
            <a:ext cx="2932509" cy="17637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6567" name="Picture 1" descr="GR destruction.tif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06432" y="5032376"/>
            <a:ext cx="2932176" cy="173204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6568" name="Picture 2" descr="ice minus field test1.jpg                                      00001EC3Trixie                         ABA7815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105" y="5457825"/>
            <a:ext cx="2305645" cy="13398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66569" name="Group 30"/>
          <p:cNvGrpSpPr>
            <a:grpSpLocks/>
          </p:cNvGrpSpPr>
          <p:nvPr/>
        </p:nvGrpSpPr>
        <p:grpSpPr bwMode="auto">
          <a:xfrm>
            <a:off x="2723555" y="5451476"/>
            <a:ext cx="4420195" cy="1311275"/>
            <a:chOff x="4030133" y="4828766"/>
            <a:chExt cx="4080934" cy="1239731"/>
          </a:xfrm>
          <a:solidFill>
            <a:srgbClr val="B4B4C1"/>
          </a:solidFill>
        </p:grpSpPr>
        <p:sp>
          <p:nvSpPr>
            <p:cNvPr id="32" name="Text Box 6"/>
            <p:cNvSpPr txBox="1">
              <a:spLocks noChangeArrowheads="1"/>
            </p:cNvSpPr>
            <p:nvPr/>
          </p:nvSpPr>
          <p:spPr bwMode="auto">
            <a:xfrm>
              <a:off x="6917291" y="4828766"/>
              <a:ext cx="1193776" cy="912008"/>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1870" tIns="50935" rIns="101870" bIns="50935">
              <a:spAutoFit/>
            </a:bodyPr>
            <a:lstStyle>
              <a:lvl1pPr defTabSz="1019175">
                <a:defRPr>
                  <a:solidFill>
                    <a:schemeClr val="tx1"/>
                  </a:solidFill>
                  <a:latin typeface="Arial" charset="0"/>
                  <a:ea typeface="ＭＳ Ｐゴシック" charset="0"/>
                </a:defRPr>
              </a:lvl1pPr>
              <a:lvl2pPr marL="509588" defTabSz="1019175">
                <a:defRPr>
                  <a:solidFill>
                    <a:schemeClr val="tx1"/>
                  </a:solidFill>
                  <a:latin typeface="Arial" charset="0"/>
                  <a:ea typeface="ＭＳ Ｐゴシック" charset="0"/>
                </a:defRPr>
              </a:lvl2pPr>
              <a:lvl3pPr marL="1019175" defTabSz="1019175">
                <a:defRPr>
                  <a:solidFill>
                    <a:schemeClr val="tx1"/>
                  </a:solidFill>
                  <a:latin typeface="Arial" charset="0"/>
                  <a:ea typeface="ＭＳ Ｐゴシック" charset="0"/>
                </a:defRPr>
              </a:lvl3pPr>
              <a:lvl4pPr marL="1528763" defTabSz="1019175">
                <a:defRPr>
                  <a:solidFill>
                    <a:schemeClr val="tx1"/>
                  </a:solidFill>
                  <a:latin typeface="Arial" charset="0"/>
                  <a:ea typeface="ＭＳ Ｐゴシック" charset="0"/>
                </a:defRPr>
              </a:lvl4pPr>
              <a:lvl5pPr marL="2038350" defTabSz="1019175">
                <a:defRPr>
                  <a:solidFill>
                    <a:schemeClr val="tx1"/>
                  </a:solidFill>
                  <a:latin typeface="Arial" charset="0"/>
                  <a:ea typeface="ＭＳ Ｐゴシック" charset="0"/>
                </a:defRPr>
              </a:lvl5pPr>
              <a:lvl6pPr marL="2495550" defTabSz="1019175" fontAlgn="base">
                <a:spcBef>
                  <a:spcPct val="0"/>
                </a:spcBef>
                <a:spcAft>
                  <a:spcPct val="0"/>
                </a:spcAft>
                <a:defRPr>
                  <a:solidFill>
                    <a:schemeClr val="tx1"/>
                  </a:solidFill>
                  <a:latin typeface="Arial" charset="0"/>
                  <a:ea typeface="ＭＳ Ｐゴシック" charset="0"/>
                </a:defRPr>
              </a:lvl6pPr>
              <a:lvl7pPr marL="2952750" defTabSz="1019175" fontAlgn="base">
                <a:spcBef>
                  <a:spcPct val="0"/>
                </a:spcBef>
                <a:spcAft>
                  <a:spcPct val="0"/>
                </a:spcAft>
                <a:defRPr>
                  <a:solidFill>
                    <a:schemeClr val="tx1"/>
                  </a:solidFill>
                  <a:latin typeface="Arial" charset="0"/>
                  <a:ea typeface="ＭＳ Ｐゴシック" charset="0"/>
                </a:defRPr>
              </a:lvl7pPr>
              <a:lvl8pPr marL="3409950" defTabSz="1019175" fontAlgn="base">
                <a:spcBef>
                  <a:spcPct val="0"/>
                </a:spcBef>
                <a:spcAft>
                  <a:spcPct val="0"/>
                </a:spcAft>
                <a:defRPr>
                  <a:solidFill>
                    <a:schemeClr val="tx1"/>
                  </a:solidFill>
                  <a:latin typeface="Arial" charset="0"/>
                  <a:ea typeface="ＭＳ Ｐゴシック" charset="0"/>
                </a:defRPr>
              </a:lvl8pPr>
              <a:lvl9pPr marL="3867150" defTabSz="1019175" fontAlgn="base">
                <a:spcBef>
                  <a:spcPct val="0"/>
                </a:spcBef>
                <a:spcAft>
                  <a:spcPct val="0"/>
                </a:spcAft>
                <a:defRPr>
                  <a:solidFill>
                    <a:schemeClr val="tx1"/>
                  </a:solidFill>
                  <a:latin typeface="Arial" charset="0"/>
                  <a:ea typeface="ＭＳ Ｐゴシック" charset="0"/>
                </a:defRPr>
              </a:lvl9pPr>
            </a:lstStyle>
            <a:p>
              <a:pPr algn="ctr" eaLnBrk="0" hangingPunct="0">
                <a:defRPr/>
              </a:pPr>
              <a:r>
                <a:rPr lang="en-US" sz="1400" dirty="0" smtClean="0">
                  <a:latin typeface="Tahoma" charset="0"/>
                </a:rPr>
                <a:t>Farmers say pigs and cows became sterile</a:t>
              </a:r>
            </a:p>
          </p:txBody>
        </p:sp>
        <p:pic>
          <p:nvPicPr>
            <p:cNvPr id="66572" name="Picture 8" descr="34 pig cow clos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30133" y="4829624"/>
              <a:ext cx="2850110" cy="1238873"/>
            </a:xfrm>
            <a:prstGeom prst="rect">
              <a:avLst/>
            </a:prstGeom>
            <a:grpFill/>
            <a:ln w="9525">
              <a:solidFill>
                <a:schemeClr val="tx1"/>
              </a:solidFill>
              <a:miter lim="800000"/>
              <a:headEnd/>
              <a:tailEnd/>
            </a:ln>
            <a:extLst/>
          </p:spPr>
        </p:pic>
      </p:grpSp>
      <p:sp>
        <p:nvSpPr>
          <p:cNvPr id="66561" name="TextBox 1"/>
          <p:cNvSpPr txBox="1">
            <a:spLocks noChangeArrowheads="1"/>
          </p:cNvSpPr>
          <p:nvPr/>
        </p:nvSpPr>
        <p:spPr bwMode="auto">
          <a:xfrm>
            <a:off x="294806" y="85725"/>
            <a:ext cx="9864634" cy="954107"/>
          </a:xfrm>
          <a:prstGeom prst="rect">
            <a:avLst/>
          </a:prstGeom>
          <a:solidFill>
            <a:srgbClr val="FEFCFC"/>
          </a:solidFill>
          <a:ln w="9525">
            <a:solidFill>
              <a:srgbClr val="000090"/>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dirty="0" smtClean="0">
                <a:solidFill>
                  <a:srgbClr val="000090"/>
                </a:solidFill>
                <a:latin typeface="Chalkboard"/>
                <a:cs typeface="Chalkboard"/>
              </a:rPr>
              <a:t>My presentation will focus on issues related to genetically engineered (GE, GMO) crops and animals.</a:t>
            </a:r>
            <a:endParaRPr lang="en-US" sz="2800" b="1" dirty="0">
              <a:solidFill>
                <a:srgbClr val="000090"/>
              </a:solidFill>
              <a:latin typeface="Chalkboard"/>
              <a:cs typeface="Chalkboard"/>
            </a:endParaRPr>
          </a:p>
        </p:txBody>
      </p:sp>
      <p:pic>
        <p:nvPicPr>
          <p:cNvPr id="14" name="Pictur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49057" y="6034380"/>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56622" y="2810075"/>
            <a:ext cx="8957846" cy="954107"/>
          </a:xfrm>
          <a:prstGeom prst="rect">
            <a:avLst/>
          </a:prstGeom>
          <a:solidFill>
            <a:srgbClr val="FFFFFF"/>
          </a:solidFill>
          <a:ln>
            <a:solidFill>
              <a:srgbClr val="000090"/>
            </a:solidFill>
          </a:ln>
        </p:spPr>
        <p:txBody>
          <a:bodyPr wrap="square" rtlCol="0">
            <a:spAutoFit/>
          </a:bodyPr>
          <a:lstStyle/>
          <a:p>
            <a:pPr algn="ctr"/>
            <a:r>
              <a:rPr lang="en-US" sz="2800" b="1" dirty="0" smtClean="0">
                <a:solidFill>
                  <a:srgbClr val="000090"/>
                </a:solidFill>
                <a:latin typeface="Chalkboard"/>
                <a:cs typeface="Chalkboard"/>
              </a:rPr>
              <a:t>Let’s first talk about how genetic modification has historically played a role in changing our foods</a:t>
            </a:r>
            <a:endParaRPr lang="en-US" sz="2800" b="1" dirty="0">
              <a:solidFill>
                <a:srgbClr val="000090"/>
              </a:solidFill>
              <a:latin typeface="Chalkboard"/>
              <a:cs typeface="Chalkboard"/>
            </a:endParaRPr>
          </a:p>
        </p:txBody>
      </p:sp>
    </p:spTree>
    <p:extLst>
      <p:ext uri="{BB962C8B-B14F-4D97-AF65-F5344CB8AC3E}">
        <p14:creationId xmlns:p14="http://schemas.microsoft.com/office/powerpoint/2010/main" val="165249576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bel.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7411" y="253997"/>
            <a:ext cx="3327400" cy="2743200"/>
          </a:xfrm>
          <a:prstGeom prst="rect">
            <a:avLst/>
          </a:prstGeom>
          <a:ln>
            <a:solidFill>
              <a:srgbClr val="000090"/>
            </a:solidFill>
          </a:ln>
        </p:spPr>
      </p:pic>
      <p:sp>
        <p:nvSpPr>
          <p:cNvPr id="3" name="Text Box 6"/>
          <p:cNvSpPr txBox="1">
            <a:spLocks noChangeArrowheads="1"/>
          </p:cNvSpPr>
          <p:nvPr/>
        </p:nvSpPr>
        <p:spPr bwMode="auto">
          <a:xfrm>
            <a:off x="3637316" y="6392078"/>
            <a:ext cx="588486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r>
              <a:rPr lang="en-US" sz="1000" i="1" dirty="0"/>
              <a:t>SOURCE: </a:t>
            </a:r>
            <a:r>
              <a:rPr lang="en-US" sz="1000" i="1" dirty="0" smtClean="0"/>
              <a:t>Harris Poll Finds Support for Federal G.M.O. Labeling. Food Business News May 26,</a:t>
            </a:r>
            <a:r>
              <a:rPr lang="en-US" altLang="ja-JP" sz="1000" dirty="0" smtClean="0"/>
              <a:t> 2016</a:t>
            </a:r>
            <a:endParaRPr lang="en-US" altLang="ja-JP" sz="1000" dirty="0"/>
          </a:p>
        </p:txBody>
      </p:sp>
      <p:sp>
        <p:nvSpPr>
          <p:cNvPr id="4" name="TextBox 3"/>
          <p:cNvSpPr txBox="1"/>
          <p:nvPr/>
        </p:nvSpPr>
        <p:spPr>
          <a:xfrm>
            <a:off x="1658471" y="3251897"/>
            <a:ext cx="7112000" cy="2677656"/>
          </a:xfrm>
          <a:prstGeom prst="rect">
            <a:avLst/>
          </a:prstGeom>
          <a:solidFill>
            <a:srgbClr val="FFFFFF"/>
          </a:solidFill>
          <a:ln>
            <a:solidFill>
              <a:srgbClr val="4F81BD"/>
            </a:solidFill>
          </a:ln>
        </p:spPr>
        <p:txBody>
          <a:bodyPr wrap="square" rtlCol="0">
            <a:spAutoFit/>
          </a:bodyPr>
          <a:lstStyle/>
          <a:p>
            <a:pPr algn="ctr"/>
            <a:r>
              <a:rPr lang="en-US" sz="2800" b="1" dirty="0" smtClean="0">
                <a:solidFill>
                  <a:srgbClr val="22228B"/>
                </a:solidFill>
                <a:latin typeface="Chalkboard"/>
                <a:cs typeface="Chalkboard"/>
              </a:rPr>
              <a:t>May 2016 Harris Poll </a:t>
            </a:r>
          </a:p>
          <a:p>
            <a:pPr algn="ctr"/>
            <a:r>
              <a:rPr lang="en-US" sz="2800" b="1" dirty="0" smtClean="0">
                <a:solidFill>
                  <a:srgbClr val="22228B"/>
                </a:solidFill>
                <a:latin typeface="Chalkboard"/>
                <a:cs typeface="Chalkboard"/>
              </a:rPr>
              <a:t>When asked if they supported labeling legislation for G.M.O.’s: </a:t>
            </a:r>
          </a:p>
          <a:p>
            <a:r>
              <a:rPr lang="en-US" sz="2800" b="1" dirty="0" smtClean="0">
                <a:solidFill>
                  <a:srgbClr val="22228B"/>
                </a:solidFill>
                <a:latin typeface="Chalkboard"/>
                <a:cs typeface="Chalkboard"/>
              </a:rPr>
              <a:t>   75% of respondents, yes </a:t>
            </a:r>
          </a:p>
          <a:p>
            <a:r>
              <a:rPr lang="en-US" sz="2800" b="1" dirty="0" smtClean="0">
                <a:solidFill>
                  <a:srgbClr val="22228B"/>
                </a:solidFill>
                <a:latin typeface="Chalkboard"/>
                <a:cs typeface="Chalkboard"/>
              </a:rPr>
              <a:t>   9%   no</a:t>
            </a:r>
          </a:p>
          <a:p>
            <a:r>
              <a:rPr lang="en-US" sz="2800" b="1" dirty="0">
                <a:solidFill>
                  <a:srgbClr val="22228B"/>
                </a:solidFill>
                <a:latin typeface="Chalkboard"/>
                <a:cs typeface="Chalkboard"/>
              </a:rPr>
              <a:t> </a:t>
            </a:r>
            <a:r>
              <a:rPr lang="en-US" sz="2800" b="1" dirty="0" smtClean="0">
                <a:solidFill>
                  <a:srgbClr val="22228B"/>
                </a:solidFill>
                <a:latin typeface="Chalkboard"/>
                <a:cs typeface="Chalkboard"/>
              </a:rPr>
              <a:t>  16%  didn’t know</a:t>
            </a:r>
          </a:p>
        </p:txBody>
      </p:sp>
      <p:sp>
        <p:nvSpPr>
          <p:cNvPr id="5" name="Rectangle 4"/>
          <p:cNvSpPr/>
          <p:nvPr/>
        </p:nvSpPr>
        <p:spPr>
          <a:xfrm>
            <a:off x="9577130" y="2112318"/>
            <a:ext cx="184666" cy="461665"/>
          </a:xfrm>
          <a:prstGeom prst="rect">
            <a:avLst/>
          </a:prstGeom>
        </p:spPr>
        <p:txBody>
          <a:bodyPr wrap="none">
            <a:spAutoFit/>
          </a:bodyPr>
          <a:lstStyle/>
          <a:p>
            <a:r>
              <a:rPr lang="en-US" dirty="0">
                <a:solidFill>
                  <a:srgbClr val="000000"/>
                </a:solidFill>
                <a:latin typeface="Chalkboard"/>
                <a:cs typeface="Chalkboard"/>
              </a:rPr>
              <a:t> </a:t>
            </a:r>
            <a:endParaRPr lang="en-US" dirty="0"/>
          </a:p>
        </p:txBody>
      </p:sp>
      <p:sp>
        <p:nvSpPr>
          <p:cNvPr id="6" name="TextBox 5"/>
          <p:cNvSpPr txBox="1"/>
          <p:nvPr/>
        </p:nvSpPr>
        <p:spPr>
          <a:xfrm>
            <a:off x="388469" y="732113"/>
            <a:ext cx="2794000" cy="1569660"/>
          </a:xfrm>
          <a:prstGeom prst="rect">
            <a:avLst/>
          </a:prstGeom>
          <a:solidFill>
            <a:srgbClr val="FFFFFF"/>
          </a:solidFill>
          <a:ln>
            <a:solidFill>
              <a:srgbClr val="4F81BD"/>
            </a:solidFill>
          </a:ln>
        </p:spPr>
        <p:txBody>
          <a:bodyPr wrap="square" rtlCol="0">
            <a:spAutoFit/>
          </a:bodyPr>
          <a:lstStyle/>
          <a:p>
            <a:pPr algn="ctr"/>
            <a:r>
              <a:rPr lang="en-US" b="1" dirty="0" smtClean="0">
                <a:solidFill>
                  <a:srgbClr val="22228B"/>
                </a:solidFill>
                <a:latin typeface="Chalkboard"/>
                <a:cs typeface="Chalkboard"/>
              </a:rPr>
              <a:t>What if you ask people directly about labeling of GMO foods?</a:t>
            </a:r>
            <a:endParaRPr lang="en-US" b="1" dirty="0">
              <a:solidFill>
                <a:srgbClr val="22228B"/>
              </a:solidFill>
              <a:latin typeface="Chalkboard"/>
              <a:cs typeface="Chalkboard"/>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686927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extBox 6"/>
          <p:cNvSpPr txBox="1">
            <a:spLocks noChangeArrowheads="1"/>
          </p:cNvSpPr>
          <p:nvPr/>
        </p:nvSpPr>
        <p:spPr bwMode="auto">
          <a:xfrm>
            <a:off x="2019300" y="73279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endParaRPr lang="en-US"/>
          </a:p>
        </p:txBody>
      </p:sp>
      <p:sp>
        <p:nvSpPr>
          <p:cNvPr id="103426" name="TextBox 8"/>
          <p:cNvSpPr txBox="1">
            <a:spLocks noChangeArrowheads="1"/>
          </p:cNvSpPr>
          <p:nvPr/>
        </p:nvSpPr>
        <p:spPr bwMode="auto">
          <a:xfrm>
            <a:off x="6002338" y="1181100"/>
            <a:ext cx="185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endParaRPr lang="en-US"/>
          </a:p>
        </p:txBody>
      </p:sp>
      <p:pic>
        <p:nvPicPr>
          <p:cNvPr id="1034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p:cNvSpPr txBox="1">
            <a:spLocks noChangeArrowheads="1"/>
          </p:cNvSpPr>
          <p:nvPr/>
        </p:nvSpPr>
        <p:spPr bwMode="auto">
          <a:xfrm>
            <a:off x="187325" y="6324600"/>
            <a:ext cx="9521825" cy="400050"/>
          </a:xfrm>
          <a:prstGeom prst="rect">
            <a:avLst/>
          </a:prstGeom>
          <a:noFill/>
          <a:ln w="9525">
            <a:noFill/>
            <a:miter lim="800000"/>
            <a:headEnd/>
            <a:tailEnd/>
          </a:ln>
        </p:spPr>
        <p:txBody>
          <a:bodyPr>
            <a:spAutoFit/>
          </a:bodyPr>
          <a:lstStyle/>
          <a:p>
            <a:pPr algn="r">
              <a:defRPr/>
            </a:pPr>
            <a:r>
              <a:rPr lang="en-US" sz="1000" i="1" dirty="0">
                <a:solidFill>
                  <a:schemeClr val="bg1">
                    <a:lumMod val="65000"/>
                  </a:schemeClr>
                </a:solidFill>
              </a:rPr>
              <a:t>SOURCE: “GE Labeling Resurrected in California, Petition For Ballot Measure Circulating in Colorado”, March 25, 2014, Food Safety News.</a:t>
            </a:r>
          </a:p>
          <a:p>
            <a:pPr algn="r">
              <a:defRPr/>
            </a:pPr>
            <a:r>
              <a:rPr lang="en-US" sz="1000" i="1" dirty="0">
                <a:solidFill>
                  <a:schemeClr val="bg1">
                    <a:lumMod val="65000"/>
                  </a:schemeClr>
                </a:solidFill>
                <a:ea typeface="+mn-ea"/>
                <a:cs typeface="+mn-cs"/>
              </a:rPr>
              <a:t>http://www.foodsafetynews.com/2014/03/gm-labeling-resurrected-in-california-petition-circulating-for-initiative-in-colorado/#.UznX9q1dVLM</a:t>
            </a:r>
          </a:p>
        </p:txBody>
      </p:sp>
      <p:pic>
        <p:nvPicPr>
          <p:cNvPr id="7" name="Picture 6" descr="Screencap.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68313"/>
            <a:ext cx="7551738" cy="5608637"/>
          </a:xfrm>
          <a:prstGeom prst="rect">
            <a:avLst/>
          </a:prstGeom>
          <a:effectLst>
            <a:outerShdw blurRad="50800" dist="38100" dir="2700000" algn="tl" rotWithShape="0">
              <a:prstClr val="black">
                <a:alpha val="40000"/>
              </a:prstClr>
            </a:outerShdw>
          </a:effectLst>
        </p:spPr>
      </p:pic>
      <p:sp>
        <p:nvSpPr>
          <p:cNvPr id="103430" name="TextBox 1"/>
          <p:cNvSpPr txBox="1">
            <a:spLocks noChangeArrowheads="1"/>
          </p:cNvSpPr>
          <p:nvPr/>
        </p:nvSpPr>
        <p:spPr bwMode="auto">
          <a:xfrm>
            <a:off x="378310" y="4391025"/>
            <a:ext cx="9598246" cy="1292662"/>
          </a:xfrm>
          <a:prstGeom prst="rect">
            <a:avLst/>
          </a:prstGeom>
          <a:solidFill>
            <a:srgbClr val="FFFFFF"/>
          </a:solidFill>
          <a:ln w="9525">
            <a:solidFill>
              <a:srgbClr val="000090"/>
            </a:solidFill>
            <a:miter lim="800000"/>
            <a:headEnd/>
            <a:tailEnd/>
          </a:ln>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2600" b="1" dirty="0" smtClean="0">
                <a:solidFill>
                  <a:srgbClr val="22228B"/>
                </a:solidFill>
                <a:latin typeface="Chalkboard"/>
                <a:cs typeface="Chalkboard"/>
              </a:rPr>
              <a:t>This has led to numerous statewide labeling laws for GE foods that could lead to a patchwork of regulation – causing problems </a:t>
            </a:r>
            <a:r>
              <a:rPr lang="en-US" sz="2600" b="1" dirty="0">
                <a:solidFill>
                  <a:srgbClr val="22228B"/>
                </a:solidFill>
                <a:latin typeface="Chalkboard"/>
                <a:cs typeface="Chalkboard"/>
              </a:rPr>
              <a:t>for commerce and </a:t>
            </a:r>
            <a:r>
              <a:rPr lang="en-US" sz="2600" b="1" dirty="0" smtClean="0">
                <a:solidFill>
                  <a:srgbClr val="22228B"/>
                </a:solidFill>
                <a:latin typeface="Chalkboard"/>
                <a:cs typeface="Chalkboard"/>
              </a:rPr>
              <a:t>enforcement</a:t>
            </a:r>
            <a:endParaRPr lang="en-US" sz="2600" b="1" dirty="0">
              <a:solidFill>
                <a:srgbClr val="22228B"/>
              </a:solidFill>
              <a:latin typeface="Chalkboard"/>
              <a:cs typeface="Chalkboard"/>
            </a:endParaRPr>
          </a:p>
        </p:txBody>
      </p:sp>
    </p:spTree>
    <p:extLst>
      <p:ext uri="{BB962C8B-B14F-4D97-AF65-F5344CB8AC3E}">
        <p14:creationId xmlns:p14="http://schemas.microsoft.com/office/powerpoint/2010/main" val="247684662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descr="GMO Labeling- These Numbers Will Astound You-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87000" cy="704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4" name="Rectangle 4"/>
          <p:cNvSpPr>
            <a:spLocks noChangeArrowheads="1"/>
          </p:cNvSpPr>
          <p:nvPr/>
        </p:nvSpPr>
        <p:spPr bwMode="auto">
          <a:xfrm>
            <a:off x="7913688" y="61436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1054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6"/>
          <p:cNvSpPr txBox="1">
            <a:spLocks noChangeArrowheads="1"/>
          </p:cNvSpPr>
          <p:nvPr/>
        </p:nvSpPr>
        <p:spPr bwMode="auto">
          <a:xfrm>
            <a:off x="2597150" y="6316663"/>
            <a:ext cx="7065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eaLnBrk="1" hangingPunct="1"/>
            <a:r>
              <a:rPr lang="en-US" sz="1000" i="1">
                <a:solidFill>
                  <a:schemeClr val="bg1"/>
                </a:solidFill>
                <a:latin typeface="Times New Roman" charset="0"/>
                <a:cs typeface="Times New Roman" charset="0"/>
              </a:rPr>
              <a:t>SOURCE: “</a:t>
            </a:r>
            <a:r>
              <a:rPr lang="en-US" altLang="ja-JP" sz="1000" i="1">
                <a:solidFill>
                  <a:schemeClr val="bg1"/>
                </a:solidFill>
                <a:latin typeface="Times New Roman" charset="0"/>
                <a:cs typeface="Times New Roman" charset="0"/>
              </a:rPr>
              <a:t>GMO Labeling: These Numbers Will Astound You</a:t>
            </a:r>
            <a:r>
              <a:rPr lang="en-US" sz="1000" i="1">
                <a:solidFill>
                  <a:schemeClr val="bg1"/>
                </a:solidFill>
                <a:latin typeface="Times New Roman" charset="0"/>
                <a:cs typeface="Times New Roman" charset="0"/>
              </a:rPr>
              <a:t>”</a:t>
            </a:r>
            <a:r>
              <a:rPr lang="en-US" altLang="ja-JP" sz="1000" i="1">
                <a:solidFill>
                  <a:schemeClr val="bg1"/>
                </a:solidFill>
                <a:latin typeface="Times New Roman" charset="0"/>
                <a:cs typeface="Times New Roman" charset="0"/>
              </a:rPr>
              <a:t>, The Motley Fool, 2/7/15</a:t>
            </a:r>
          </a:p>
          <a:p>
            <a:pPr algn="r" eaLnBrk="1" hangingPunct="1"/>
            <a:r>
              <a:rPr lang="en-US" sz="1000" i="1">
                <a:solidFill>
                  <a:schemeClr val="bg1"/>
                </a:solidFill>
                <a:latin typeface="Times New Roman" charset="0"/>
                <a:cs typeface="Times New Roman" charset="0"/>
              </a:rPr>
              <a:t>http://www.fool.com/server/printarticle.aspx?file=/investing/general/2015/02/07/gmo-labeling-these-numbers-will-astound-you.aspx</a:t>
            </a:r>
          </a:p>
        </p:txBody>
      </p:sp>
      <p:sp>
        <p:nvSpPr>
          <p:cNvPr id="8" name="TextBox 7"/>
          <p:cNvSpPr txBox="1">
            <a:spLocks noChangeAspect="1"/>
          </p:cNvSpPr>
          <p:nvPr/>
        </p:nvSpPr>
        <p:spPr>
          <a:xfrm>
            <a:off x="283732" y="589288"/>
            <a:ext cx="9686717" cy="1938992"/>
          </a:xfrm>
          <a:prstGeom prst="rect">
            <a:avLst/>
          </a:prstGeom>
          <a:solidFill>
            <a:srgbClr val="FFFFFF"/>
          </a:solidFill>
          <a:ln>
            <a:solidFill>
              <a:srgbClr val="BBE0E3"/>
            </a:solidFill>
          </a:ln>
          <a:effectLst>
            <a:outerShdw blurRad="50800" dist="38100" dir="2700000" algn="tl" rotWithShape="0">
              <a:prstClr val="black">
                <a:alpha val="40000"/>
              </a:prstClr>
            </a:outerShdw>
          </a:effectLst>
        </p:spPr>
        <p:txBody>
          <a:bodyPr wrap="square" lIns="274320" tIns="228600" rIns="274320" bIns="228600">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ts val="0"/>
              </a:spcBef>
              <a:spcAft>
                <a:spcPts val="600"/>
              </a:spcAft>
              <a:defRPr/>
            </a:pPr>
            <a:r>
              <a:rPr lang="en-US" sz="3200" b="1" dirty="0" smtClean="0">
                <a:solidFill>
                  <a:srgbClr val="22228B"/>
                </a:solidFill>
                <a:effectLst>
                  <a:outerShdw blurRad="50800" dist="38100" dir="2700000" algn="tl" rotWithShape="0">
                    <a:prstClr val="black">
                      <a:alpha val="40000"/>
                    </a:prstClr>
                  </a:outerShdw>
                </a:effectLst>
                <a:latin typeface="Chalkboard"/>
                <a:cs typeface="Chalkboard"/>
              </a:rPr>
              <a:t>While waiting for federal laws, there are non-legislative labeling efforts, like the popular Non-GMO</a:t>
            </a:r>
            <a:r>
              <a:rPr lang="en-US" sz="3200" b="1" dirty="0">
                <a:solidFill>
                  <a:srgbClr val="22228B"/>
                </a:solidFill>
                <a:effectLst>
                  <a:outerShdw blurRad="50800" dist="38100" dir="2700000" algn="tl" rotWithShape="0">
                    <a:prstClr val="black">
                      <a:alpha val="40000"/>
                    </a:prstClr>
                  </a:outerShdw>
                </a:effectLst>
                <a:latin typeface="Chalkboard"/>
                <a:cs typeface="Chalkboard"/>
              </a:rPr>
              <a:t> </a:t>
            </a:r>
            <a:r>
              <a:rPr lang="en-US" sz="3200" b="1" dirty="0" smtClean="0">
                <a:solidFill>
                  <a:srgbClr val="22228B"/>
                </a:solidFill>
                <a:effectLst>
                  <a:outerShdw blurRad="50800" dist="38100" dir="2700000" algn="tl" rotWithShape="0">
                    <a:prstClr val="black">
                      <a:alpha val="40000"/>
                    </a:prstClr>
                  </a:outerShdw>
                </a:effectLst>
                <a:latin typeface="Chalkboard"/>
                <a:cs typeface="Chalkboard"/>
              </a:rPr>
              <a:t>Project label</a:t>
            </a:r>
            <a:endParaRPr lang="en-US" sz="3200" b="1" dirty="0">
              <a:solidFill>
                <a:srgbClr val="22228B"/>
              </a:solidFill>
              <a:effectLst>
                <a:outerShdw blurRad="50800" dist="38100" dir="2700000" algn="tl" rotWithShape="0">
                  <a:prstClr val="black">
                    <a:alpha val="40000"/>
                  </a:prstClr>
                </a:outerShdw>
              </a:effectLst>
              <a:latin typeface="Chalkboard"/>
              <a:cs typeface="Chalkboard"/>
            </a:endParaRPr>
          </a:p>
        </p:txBody>
      </p:sp>
      <p:sp>
        <p:nvSpPr>
          <p:cNvPr id="105479" name="Text Box 6"/>
          <p:cNvSpPr txBox="1">
            <a:spLocks noChangeArrowheads="1"/>
          </p:cNvSpPr>
          <p:nvPr/>
        </p:nvSpPr>
        <p:spPr bwMode="auto">
          <a:xfrm>
            <a:off x="1960563" y="6684963"/>
            <a:ext cx="7678737" cy="246062"/>
          </a:xfrm>
          <a:prstGeom prst="rect">
            <a:avLst/>
          </a:prstGeom>
          <a:solidFill>
            <a:schemeClr val="bg2">
              <a:alpha val="4901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eaLnBrk="1" hangingPunct="1"/>
            <a:r>
              <a:rPr lang="en-US" sz="1000" i="1">
                <a:solidFill>
                  <a:srgbClr val="FFFFFF"/>
                </a:solidFill>
                <a:cs typeface="Times" charset="0"/>
              </a:rPr>
              <a:t>SOURCE: Costanigro, M. and Lusk, J.I. 2014. The signaling effect of mandatory labels on genetically engineered food. Food Policy 49: 259-267</a:t>
            </a:r>
          </a:p>
        </p:txBody>
      </p:sp>
    </p:spTree>
    <p:extLst>
      <p:ext uri="{BB962C8B-B14F-4D97-AF65-F5344CB8AC3E}">
        <p14:creationId xmlns:p14="http://schemas.microsoft.com/office/powerpoint/2010/main" val="54905760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4"/>
          <p:cNvSpPr>
            <a:spLocks noChangeArrowheads="1"/>
          </p:cNvSpPr>
          <p:nvPr/>
        </p:nvSpPr>
        <p:spPr bwMode="auto">
          <a:xfrm>
            <a:off x="7913688" y="61436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9728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Text Box 6"/>
          <p:cNvSpPr txBox="1">
            <a:spLocks noChangeArrowheads="1"/>
          </p:cNvSpPr>
          <p:nvPr/>
        </p:nvSpPr>
        <p:spPr bwMode="auto">
          <a:xfrm>
            <a:off x="2014538" y="6338888"/>
            <a:ext cx="7680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eaLnBrk="1" hangingPunct="1"/>
            <a:r>
              <a:rPr lang="en-US" sz="1000" i="1"/>
              <a:t>SOURCE: “U.S. action on GMOs stops far short of mandatory labels”, San Francisco Chronicle, 5/14/15. </a:t>
            </a:r>
          </a:p>
          <a:p>
            <a:pPr algn="r" eaLnBrk="1" hangingPunct="1"/>
            <a:r>
              <a:rPr lang="en-US" sz="1000" i="1"/>
              <a:t>http://www.sfgate.com/science/article/U-S-plan-to-vouch-for-GMO-free-foods-disappoints-6264407.php</a:t>
            </a:r>
          </a:p>
        </p:txBody>
      </p:sp>
      <p:sp>
        <p:nvSpPr>
          <p:cNvPr id="5" name="TextBox 4"/>
          <p:cNvSpPr txBox="1"/>
          <p:nvPr/>
        </p:nvSpPr>
        <p:spPr>
          <a:xfrm>
            <a:off x="418289" y="1845550"/>
            <a:ext cx="9474200" cy="1662113"/>
          </a:xfrm>
          <a:prstGeom prst="rect">
            <a:avLst/>
          </a:prstGeom>
          <a:solidFill>
            <a:schemeClr val="bg1">
              <a:lumMod val="95000"/>
            </a:schemeClr>
          </a:solidFill>
          <a:ln>
            <a:solidFill>
              <a:schemeClr val="tx1"/>
            </a:solidFill>
          </a:ln>
        </p:spPr>
        <p:txBody>
          <a:bodyPr lIns="182880" tIns="91440" rIns="182880" bIns="91440">
            <a:spAutoFit/>
          </a:bodyPr>
          <a:lstStyle/>
          <a:p>
            <a:pPr algn="ctr">
              <a:defRPr/>
            </a:pPr>
            <a:r>
              <a:rPr lang="en-US" b="1" i="1" dirty="0">
                <a:solidFill>
                  <a:srgbClr val="000090"/>
                </a:solidFill>
                <a:latin typeface="Myriad Pro"/>
                <a:cs typeface="Myriad Pro"/>
              </a:rPr>
              <a:t>“This decision adds GE ingredients to the agency's audit program that verifies various food claims, e.g., grass-fed, antibiotic-free and humanely raised. Program is voluntary. Producers asking for non-GMO verification will pay a fee”</a:t>
            </a:r>
          </a:p>
        </p:txBody>
      </p:sp>
      <p:sp>
        <p:nvSpPr>
          <p:cNvPr id="97285" name="TextBox 11"/>
          <p:cNvSpPr txBox="1">
            <a:spLocks noChangeArrowheads="1"/>
          </p:cNvSpPr>
          <p:nvPr/>
        </p:nvSpPr>
        <p:spPr bwMode="auto">
          <a:xfrm>
            <a:off x="391267" y="475570"/>
            <a:ext cx="9474200" cy="1015663"/>
          </a:xfrm>
          <a:prstGeom prst="rect">
            <a:avLst/>
          </a:prstGeom>
          <a:solidFill>
            <a:srgbClr val="FFFFFF"/>
          </a:solidFill>
          <a:ln>
            <a:solidFill>
              <a:srgbClr val="000090"/>
            </a:solidFill>
          </a:ln>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3000" b="1" i="1" dirty="0" smtClean="0">
                <a:solidFill>
                  <a:srgbClr val="000090"/>
                </a:solidFill>
                <a:latin typeface="Chalkboard"/>
                <a:cs typeface="Chalkboard"/>
              </a:rPr>
              <a:t>Another option: "</a:t>
            </a:r>
            <a:r>
              <a:rPr lang="en-US" sz="3000" b="1" i="1" dirty="0">
                <a:solidFill>
                  <a:srgbClr val="000090"/>
                </a:solidFill>
                <a:latin typeface="Chalkboard"/>
                <a:cs typeface="Chalkboard"/>
              </a:rPr>
              <a:t>USDA offers to verify food companies’ claims that products contain no GMO’s”</a:t>
            </a:r>
            <a:r>
              <a:rPr lang="en-US" altLang="ja-JP" sz="3000" b="1" i="1" dirty="0">
                <a:solidFill>
                  <a:srgbClr val="000090"/>
                </a:solidFill>
                <a:latin typeface="Chalkboard"/>
                <a:cs typeface="Chalkboard"/>
              </a:rPr>
              <a:t> </a:t>
            </a:r>
            <a:endParaRPr lang="en-US" sz="3000" b="1" i="1" dirty="0">
              <a:solidFill>
                <a:srgbClr val="000090"/>
              </a:solidFill>
              <a:latin typeface="Chalkboard"/>
              <a:cs typeface="Chalkboard"/>
            </a:endParaRPr>
          </a:p>
        </p:txBody>
      </p:sp>
      <p:pic>
        <p:nvPicPr>
          <p:cNvPr id="97286" name="Picture 9" descr="Process-Verified-logo COLOR.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2995" y="3707720"/>
            <a:ext cx="3171825"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673244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4"/>
          <p:cNvSpPr>
            <a:spLocks noChangeArrowheads="1"/>
          </p:cNvSpPr>
          <p:nvPr/>
        </p:nvSpPr>
        <p:spPr bwMode="auto">
          <a:xfrm>
            <a:off x="7913688" y="6143625"/>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1433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6"/>
          <p:cNvSpPr txBox="1">
            <a:spLocks noChangeArrowheads="1"/>
          </p:cNvSpPr>
          <p:nvPr/>
        </p:nvSpPr>
        <p:spPr bwMode="auto">
          <a:xfrm>
            <a:off x="3740150" y="6323013"/>
            <a:ext cx="593248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r>
              <a:rPr lang="en-US" sz="1000" i="1"/>
              <a:t>SOURCE: “General Mills to add GMO labeling on its products”, SF Gate, 3/18/16</a:t>
            </a:r>
          </a:p>
          <a:p>
            <a:pPr algn="r"/>
            <a:r>
              <a:rPr lang="en-US" sz="1000" i="1"/>
              <a:t>http://www.sfgate.com/food/article/General-Mills-to-add-GMO-labeling-on-its-products-6922250.php</a:t>
            </a:r>
          </a:p>
          <a:p>
            <a:pPr algn="r"/>
            <a:endParaRPr lang="en-US" sz="1000" i="1"/>
          </a:p>
        </p:txBody>
      </p:sp>
      <p:pic>
        <p:nvPicPr>
          <p:cNvPr id="4" name="Picture 3" descr="General Mills to add GMO labeling on its products - SFGate-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938" y="538515"/>
            <a:ext cx="5275262" cy="5626100"/>
          </a:xfrm>
          <a:prstGeom prst="rect">
            <a:avLst/>
          </a:prstGeom>
          <a:ln>
            <a:solidFill>
              <a:schemeClr val="tx1"/>
            </a:solidFill>
          </a:ln>
          <a:effectLst>
            <a:outerShdw blurRad="50800" dist="38100" dir="2700000" algn="tl" rotWithShape="0">
              <a:prstClr val="black">
                <a:alpha val="40000"/>
              </a:prstClr>
            </a:outerShdw>
          </a:effectLst>
        </p:spPr>
      </p:pic>
      <p:sp>
        <p:nvSpPr>
          <p:cNvPr id="8" name="TextBox 7"/>
          <p:cNvSpPr txBox="1"/>
          <p:nvPr/>
        </p:nvSpPr>
        <p:spPr>
          <a:xfrm>
            <a:off x="3600824" y="2011054"/>
            <a:ext cx="6424332" cy="1569660"/>
          </a:xfrm>
          <a:prstGeom prst="rect">
            <a:avLst/>
          </a:prstGeom>
          <a:solidFill>
            <a:schemeClr val="bg1"/>
          </a:solidFill>
          <a:ln>
            <a:solidFill>
              <a:srgbClr val="000090"/>
            </a:solidFill>
          </a:ln>
          <a:effectLst>
            <a:outerShdw blurRad="50800" dist="38100" dir="2700000" algn="tl" rotWithShape="0">
              <a:prstClr val="black">
                <a:alpha val="40000"/>
              </a:prstClr>
            </a:outerShdw>
          </a:effectLst>
        </p:spPr>
        <p:txBody>
          <a:bodyPr wrap="square">
            <a:spAutoFit/>
          </a:bodyPr>
          <a:lstStyle/>
          <a:p>
            <a:pPr algn="ctr">
              <a:defRPr/>
            </a:pPr>
            <a:r>
              <a:rPr lang="en-US" b="1" i="1" dirty="0" smtClean="0">
                <a:solidFill>
                  <a:srgbClr val="000090"/>
                </a:solidFill>
                <a:effectLst>
                  <a:outerShdw blurRad="50800" dist="38100" dir="2700000" algn="tl" rotWithShape="0">
                    <a:prstClr val="black">
                      <a:alpha val="40000"/>
                    </a:prstClr>
                  </a:outerShdw>
                </a:effectLst>
                <a:latin typeface="Myriad Pro"/>
                <a:cs typeface="Myriad Pro"/>
              </a:rPr>
              <a:t> “We </a:t>
            </a:r>
            <a:r>
              <a:rPr lang="en-US" b="1" i="1" dirty="0">
                <a:solidFill>
                  <a:srgbClr val="000090"/>
                </a:solidFill>
                <a:effectLst>
                  <a:outerShdw blurRad="50800" dist="38100" dir="2700000" algn="tl" rotWithShape="0">
                    <a:prstClr val="black">
                      <a:alpha val="40000"/>
                    </a:prstClr>
                  </a:outerShdw>
                </a:effectLst>
                <a:latin typeface="Myriad Pro"/>
                <a:cs typeface="Myriad Pro"/>
              </a:rPr>
              <a:t>can’t </a:t>
            </a:r>
            <a:r>
              <a:rPr lang="en-US" b="1" i="1" dirty="0" smtClean="0">
                <a:solidFill>
                  <a:srgbClr val="000090"/>
                </a:solidFill>
                <a:effectLst>
                  <a:outerShdw blurRad="50800" dist="38100" dir="2700000" algn="tl" rotWithShape="0">
                    <a:prstClr val="black">
                      <a:alpha val="40000"/>
                    </a:prstClr>
                  </a:outerShdw>
                </a:effectLst>
                <a:latin typeface="Myriad Pro"/>
                <a:cs typeface="Myriad Pro"/>
              </a:rPr>
              <a:t>label </a:t>
            </a:r>
            <a:r>
              <a:rPr lang="en-US" b="1" i="1" dirty="0">
                <a:solidFill>
                  <a:srgbClr val="000090"/>
                </a:solidFill>
                <a:effectLst>
                  <a:outerShdw blurRad="50800" dist="38100" dir="2700000" algn="tl" rotWithShape="0">
                    <a:prstClr val="black">
                      <a:alpha val="40000"/>
                    </a:prstClr>
                  </a:outerShdw>
                </a:effectLst>
                <a:latin typeface="Myriad Pro"/>
                <a:cs typeface="Myriad Pro"/>
              </a:rPr>
              <a:t>our products for only one state without significantly driving up costs for our consumers, and we simply will not do that. </a:t>
            </a:r>
            <a:r>
              <a:rPr lang="en-US" b="1" i="1" dirty="0" smtClean="0">
                <a:solidFill>
                  <a:srgbClr val="000090"/>
                </a:solidFill>
                <a:effectLst>
                  <a:outerShdw blurRad="50800" dist="38100" dir="2700000" algn="tl" rotWithShape="0">
                    <a:prstClr val="black">
                      <a:alpha val="40000"/>
                    </a:prstClr>
                  </a:outerShdw>
                </a:effectLst>
                <a:latin typeface="Myriad Pro"/>
                <a:cs typeface="Myriad Pro"/>
              </a:rPr>
              <a:t>” General Mills</a:t>
            </a:r>
            <a:endParaRPr lang="en-US" b="1" i="1" dirty="0">
              <a:solidFill>
                <a:srgbClr val="000090"/>
              </a:solidFill>
              <a:effectLst>
                <a:outerShdw blurRad="50800" dist="38100" dir="2700000" algn="tl" rotWithShape="0">
                  <a:prstClr val="black">
                    <a:alpha val="40000"/>
                  </a:prstClr>
                </a:outerShdw>
              </a:effectLst>
              <a:latin typeface="Myriad Pro"/>
              <a:cs typeface="Myriad Pro"/>
            </a:endParaRPr>
          </a:p>
        </p:txBody>
      </p:sp>
      <p:sp>
        <p:nvSpPr>
          <p:cNvPr id="2" name="TextBox 1"/>
          <p:cNvSpPr txBox="1"/>
          <p:nvPr/>
        </p:nvSpPr>
        <p:spPr>
          <a:xfrm>
            <a:off x="3675530" y="3798675"/>
            <a:ext cx="6348254" cy="1938992"/>
          </a:xfrm>
          <a:prstGeom prst="rect">
            <a:avLst/>
          </a:prstGeom>
          <a:solidFill>
            <a:schemeClr val="bg1"/>
          </a:solidFill>
          <a:ln>
            <a:solidFill>
              <a:srgbClr val="000090"/>
            </a:solidFill>
          </a:ln>
        </p:spPr>
        <p:txBody>
          <a:bodyPr wrap="square" rtlCol="0">
            <a:spAutoFit/>
          </a:bodyPr>
          <a:lstStyle/>
          <a:p>
            <a:r>
              <a:rPr lang="en-US" b="1" i="1" dirty="0" smtClean="0">
                <a:solidFill>
                  <a:srgbClr val="000090"/>
                </a:solidFill>
                <a:latin typeface="Myriad Pro"/>
                <a:cs typeface="Myriad Pro"/>
              </a:rPr>
              <a:t>Others: Campbell’s </a:t>
            </a:r>
            <a:r>
              <a:rPr lang="en-US" b="1" i="1" dirty="0">
                <a:solidFill>
                  <a:srgbClr val="000090"/>
                </a:solidFill>
                <a:latin typeface="Myriad Pro"/>
                <a:cs typeface="Myriad Pro"/>
              </a:rPr>
              <a:t>Soup Co</a:t>
            </a:r>
            <a:r>
              <a:rPr lang="en-US" b="1" i="1" dirty="0" smtClean="0">
                <a:solidFill>
                  <a:srgbClr val="000090"/>
                </a:solidFill>
                <a:latin typeface="Myriad Pro"/>
                <a:cs typeface="Myriad Pro"/>
              </a:rPr>
              <a:t>.,  Mars, Kellogg’s </a:t>
            </a:r>
            <a:r>
              <a:rPr lang="en-US" b="1" i="1" dirty="0">
                <a:solidFill>
                  <a:srgbClr val="000090"/>
                </a:solidFill>
                <a:latin typeface="Myriad Pro"/>
                <a:cs typeface="Myriad Pro"/>
              </a:rPr>
              <a:t>and ConAgra </a:t>
            </a:r>
            <a:r>
              <a:rPr lang="en-US" b="1" i="1" dirty="0" smtClean="0">
                <a:solidFill>
                  <a:srgbClr val="000090"/>
                </a:solidFill>
                <a:latin typeface="Myriad Pro"/>
                <a:cs typeface="Myriad Pro"/>
              </a:rPr>
              <a:t>Foods have said </a:t>
            </a:r>
            <a:r>
              <a:rPr lang="en-US" b="1" i="1" dirty="0">
                <a:solidFill>
                  <a:srgbClr val="000090"/>
                </a:solidFill>
                <a:latin typeface="Myriad Pro"/>
                <a:cs typeface="Myriad Pro"/>
              </a:rPr>
              <a:t>they </a:t>
            </a:r>
            <a:r>
              <a:rPr lang="en-US" b="1" i="1" dirty="0" smtClean="0">
                <a:solidFill>
                  <a:srgbClr val="000090"/>
                </a:solidFill>
                <a:latin typeface="Myriad Pro"/>
                <a:cs typeface="Myriad Pro"/>
              </a:rPr>
              <a:t>will label food with </a:t>
            </a:r>
            <a:r>
              <a:rPr lang="en-US" b="1" i="1" dirty="0">
                <a:solidFill>
                  <a:srgbClr val="000090"/>
                </a:solidFill>
                <a:latin typeface="Myriad Pro"/>
                <a:cs typeface="Myriad Pro"/>
              </a:rPr>
              <a:t>GMOs in time </a:t>
            </a:r>
            <a:r>
              <a:rPr lang="en-US" b="1" i="1" dirty="0" smtClean="0">
                <a:solidFill>
                  <a:srgbClr val="000090"/>
                </a:solidFill>
                <a:latin typeface="Myriad Pro"/>
                <a:cs typeface="Myriad Pro"/>
              </a:rPr>
              <a:t>to </a:t>
            </a:r>
            <a:r>
              <a:rPr lang="en-US" b="1" i="1" dirty="0">
                <a:solidFill>
                  <a:srgbClr val="000090"/>
                </a:solidFill>
                <a:latin typeface="Myriad Pro"/>
                <a:cs typeface="Myriad Pro"/>
              </a:rPr>
              <a:t>comply with </a:t>
            </a:r>
            <a:r>
              <a:rPr lang="en-US" b="1" i="1" dirty="0" smtClean="0">
                <a:solidFill>
                  <a:srgbClr val="000090"/>
                </a:solidFill>
                <a:latin typeface="Myriad Pro"/>
                <a:cs typeface="Myriad Pro"/>
              </a:rPr>
              <a:t>Vermont’s deadline</a:t>
            </a:r>
            <a:r>
              <a:rPr lang="en-US" b="1" i="1" dirty="0">
                <a:solidFill>
                  <a:srgbClr val="000090"/>
                </a:solidFill>
                <a:latin typeface="Myriad Pro"/>
                <a:cs typeface="Myriad Pro"/>
              </a:rPr>
              <a:t> </a:t>
            </a:r>
            <a:r>
              <a:rPr lang="en-US" b="1" i="1" dirty="0" smtClean="0">
                <a:solidFill>
                  <a:srgbClr val="000090"/>
                </a:solidFill>
                <a:latin typeface="Myriad Pro"/>
                <a:cs typeface="Myriad Pro"/>
              </a:rPr>
              <a:t>and compatible </a:t>
            </a:r>
            <a:r>
              <a:rPr lang="en-US" b="1" i="1" dirty="0">
                <a:solidFill>
                  <a:srgbClr val="000090"/>
                </a:solidFill>
                <a:latin typeface="Myriad Pro"/>
                <a:cs typeface="Myriad Pro"/>
              </a:rPr>
              <a:t>with </a:t>
            </a:r>
            <a:r>
              <a:rPr lang="en-US" b="1" i="1" dirty="0" smtClean="0">
                <a:solidFill>
                  <a:srgbClr val="000090"/>
                </a:solidFill>
                <a:latin typeface="Myriad Pro"/>
                <a:cs typeface="Myriad Pro"/>
              </a:rPr>
              <a:t>the </a:t>
            </a:r>
            <a:r>
              <a:rPr lang="en-US" b="1" i="1" dirty="0">
                <a:solidFill>
                  <a:srgbClr val="000090"/>
                </a:solidFill>
                <a:latin typeface="Myriad Pro"/>
                <a:cs typeface="Myriad Pro"/>
              </a:rPr>
              <a:t>law’s </a:t>
            </a:r>
            <a:r>
              <a:rPr lang="en-US" b="1" i="1" dirty="0" smtClean="0">
                <a:solidFill>
                  <a:srgbClr val="000090"/>
                </a:solidFill>
                <a:latin typeface="Myriad Pro"/>
                <a:cs typeface="Myriad Pro"/>
              </a:rPr>
              <a:t>standards</a:t>
            </a:r>
            <a:r>
              <a:rPr lang="en-US" b="1" i="1" dirty="0">
                <a:solidFill>
                  <a:srgbClr val="000090"/>
                </a:solidFill>
                <a:latin typeface="Myriad Pro"/>
                <a:cs typeface="Myriad Pro"/>
              </a:rPr>
              <a:t>. </a:t>
            </a:r>
          </a:p>
        </p:txBody>
      </p:sp>
      <p:sp>
        <p:nvSpPr>
          <p:cNvPr id="3" name="TextBox 2"/>
          <p:cNvSpPr txBox="1"/>
          <p:nvPr/>
        </p:nvSpPr>
        <p:spPr>
          <a:xfrm>
            <a:off x="3570941" y="522942"/>
            <a:ext cx="6424707" cy="1200328"/>
          </a:xfrm>
          <a:prstGeom prst="rect">
            <a:avLst/>
          </a:prstGeom>
          <a:solidFill>
            <a:srgbClr val="FFFFFF"/>
          </a:solidFill>
          <a:ln>
            <a:solidFill>
              <a:srgbClr val="000090"/>
            </a:solidFill>
          </a:ln>
        </p:spPr>
        <p:txBody>
          <a:bodyPr wrap="square" rtlCol="0">
            <a:spAutoFit/>
          </a:bodyPr>
          <a:lstStyle/>
          <a:p>
            <a:pPr algn="ctr"/>
            <a:r>
              <a:rPr lang="en-US" b="1" dirty="0" smtClean="0">
                <a:solidFill>
                  <a:srgbClr val="000090"/>
                </a:solidFill>
                <a:latin typeface="Chalkboard"/>
                <a:cs typeface="Chalkboard"/>
              </a:rPr>
              <a:t>With the Vermont labeling law set for </a:t>
            </a:r>
          </a:p>
          <a:p>
            <a:pPr algn="ctr"/>
            <a:r>
              <a:rPr lang="en-US" b="1" dirty="0" smtClean="0">
                <a:solidFill>
                  <a:srgbClr val="000090"/>
                </a:solidFill>
                <a:latin typeface="Chalkboard"/>
                <a:cs typeface="Chalkboard"/>
              </a:rPr>
              <a:t>July 1, companies were left with a decision.</a:t>
            </a:r>
            <a:endParaRPr lang="en-US" b="1" dirty="0">
              <a:solidFill>
                <a:srgbClr val="000090"/>
              </a:solidFill>
              <a:latin typeface="Chalkboard"/>
              <a:cs typeface="Chalkboard"/>
            </a:endParaRPr>
          </a:p>
        </p:txBody>
      </p:sp>
    </p:spTree>
    <p:extLst>
      <p:ext uri="{BB962C8B-B14F-4D97-AF65-F5344CB8AC3E}">
        <p14:creationId xmlns:p14="http://schemas.microsoft.com/office/powerpoint/2010/main" val="8396454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3" descr="New Labeling Law.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993" y="4894263"/>
            <a:ext cx="9301163" cy="1879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50" name="Picture 4" descr="KQED.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7169" y="0"/>
            <a:ext cx="5625703"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Box 5"/>
          <p:cNvSpPr txBox="1">
            <a:spLocks noChangeArrowheads="1"/>
          </p:cNvSpPr>
          <p:nvPr/>
        </p:nvSpPr>
        <p:spPr bwMode="auto">
          <a:xfrm>
            <a:off x="6003190" y="911832"/>
            <a:ext cx="4109442" cy="3785652"/>
          </a:xfrm>
          <a:prstGeom prst="rect">
            <a:avLst/>
          </a:prstGeom>
          <a:solidFill>
            <a:srgbClr val="FFFFFF"/>
          </a:solidFill>
          <a:ln w="9525">
            <a:solidFill>
              <a:srgbClr val="000090"/>
            </a:solidFill>
            <a:miter lim="800000"/>
            <a:headEnd/>
            <a:tailEnd/>
          </a:ln>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2400" b="1" dirty="0" smtClean="0">
                <a:solidFill>
                  <a:srgbClr val="000090"/>
                </a:solidFill>
                <a:latin typeface="Chalkboard"/>
                <a:cs typeface="Chalkboard"/>
              </a:rPr>
              <a:t>June 23, 2016: Senators </a:t>
            </a:r>
            <a:r>
              <a:rPr lang="en-US" sz="2400" b="1" dirty="0">
                <a:solidFill>
                  <a:srgbClr val="000090"/>
                </a:solidFill>
                <a:latin typeface="Chalkboard"/>
                <a:cs typeface="Chalkboard"/>
              </a:rPr>
              <a:t>Pat Roberts (R, KN) and Debbie Stabenow (D, MI) proposed a bill </a:t>
            </a:r>
            <a:r>
              <a:rPr lang="en-US" sz="2400" b="1" dirty="0" smtClean="0">
                <a:solidFill>
                  <a:srgbClr val="000090"/>
                </a:solidFill>
                <a:latin typeface="Chalkboard"/>
                <a:cs typeface="Chalkboard"/>
              </a:rPr>
              <a:t>to </a:t>
            </a:r>
            <a:r>
              <a:rPr lang="en-US" sz="2400" b="1" dirty="0">
                <a:solidFill>
                  <a:srgbClr val="000090"/>
                </a:solidFill>
                <a:latin typeface="Chalkboard"/>
                <a:cs typeface="Chalkboard"/>
              </a:rPr>
              <a:t>set </a:t>
            </a:r>
            <a:r>
              <a:rPr lang="en-US" sz="2400" b="1" dirty="0" smtClean="0">
                <a:solidFill>
                  <a:srgbClr val="000090"/>
                </a:solidFill>
                <a:latin typeface="Chalkboard"/>
                <a:cs typeface="Chalkboard"/>
              </a:rPr>
              <a:t>a mandatory </a:t>
            </a:r>
            <a:r>
              <a:rPr lang="en-US" sz="2400" b="1" dirty="0">
                <a:solidFill>
                  <a:srgbClr val="000090"/>
                </a:solidFill>
                <a:latin typeface="Chalkboard"/>
                <a:cs typeface="Chalkboard"/>
              </a:rPr>
              <a:t>national system for  GM disclosures on food products. If passed, </a:t>
            </a:r>
            <a:r>
              <a:rPr lang="en-US" sz="2400" b="1" dirty="0" smtClean="0">
                <a:solidFill>
                  <a:srgbClr val="000090"/>
                </a:solidFill>
                <a:latin typeface="Chalkboard"/>
                <a:cs typeface="Chalkboard"/>
              </a:rPr>
              <a:t>would </a:t>
            </a:r>
            <a:r>
              <a:rPr lang="en-US" sz="2400" b="1" dirty="0">
                <a:solidFill>
                  <a:srgbClr val="000090"/>
                </a:solidFill>
                <a:latin typeface="Chalkboard"/>
                <a:cs typeface="Chalkboard"/>
              </a:rPr>
              <a:t>nullify the Vermont labeling </a:t>
            </a:r>
            <a:r>
              <a:rPr lang="en-US" sz="2400" b="1" dirty="0" smtClean="0">
                <a:solidFill>
                  <a:srgbClr val="000090"/>
                </a:solidFill>
                <a:latin typeface="Chalkboard"/>
                <a:cs typeface="Chalkboard"/>
              </a:rPr>
              <a:t>law, </a:t>
            </a:r>
            <a:r>
              <a:rPr lang="en-US" sz="2400" b="1" dirty="0">
                <a:solidFill>
                  <a:srgbClr val="000090"/>
                </a:solidFill>
                <a:latin typeface="Chalkboard"/>
                <a:cs typeface="Chalkboard"/>
              </a:rPr>
              <a:t>which </a:t>
            </a:r>
            <a:r>
              <a:rPr lang="en-US" sz="2400" b="1" dirty="0" smtClean="0">
                <a:solidFill>
                  <a:srgbClr val="000090"/>
                </a:solidFill>
                <a:latin typeface="Chalkboard"/>
                <a:cs typeface="Chalkboard"/>
              </a:rPr>
              <a:t>takes </a:t>
            </a:r>
            <a:r>
              <a:rPr lang="en-US" sz="2400" b="1" dirty="0">
                <a:solidFill>
                  <a:srgbClr val="000090"/>
                </a:solidFill>
                <a:latin typeface="Chalkboard"/>
                <a:cs typeface="Chalkboard"/>
              </a:rPr>
              <a:t>effect July 1, 2016 </a:t>
            </a:r>
          </a:p>
        </p:txBody>
      </p:sp>
      <p:sp>
        <p:nvSpPr>
          <p:cNvPr id="5" name="TextBox 4"/>
          <p:cNvSpPr txBox="1">
            <a:spLocks noChangeArrowheads="1"/>
          </p:cNvSpPr>
          <p:nvPr/>
        </p:nvSpPr>
        <p:spPr bwMode="auto">
          <a:xfrm>
            <a:off x="235521" y="5112145"/>
            <a:ext cx="9389087" cy="677108"/>
          </a:xfrm>
          <a:prstGeom prst="rect">
            <a:avLst/>
          </a:prstGeom>
          <a:solidFill>
            <a:srgbClr val="FFFFFF"/>
          </a:solidFill>
          <a:ln w="28575">
            <a:solidFill>
              <a:srgbClr val="000090"/>
            </a:solidFill>
            <a:miter lim="800000"/>
            <a:headEnd/>
            <a:tailEnd/>
          </a:ln>
        </p:spPr>
        <p:txBody>
          <a:bodyPr wrap="square" lIns="182880" tIns="91440" rIns="182880" bIns="91440">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3200" b="1" dirty="0" smtClean="0">
                <a:solidFill>
                  <a:srgbClr val="22228B"/>
                </a:solidFill>
                <a:latin typeface="Chalkboard"/>
                <a:cs typeface="Chalkboard"/>
              </a:rPr>
              <a:t>Clearly the labeling issue </a:t>
            </a:r>
            <a:r>
              <a:rPr lang="en-US" sz="3200" b="1" dirty="0">
                <a:solidFill>
                  <a:srgbClr val="22228B"/>
                </a:solidFill>
                <a:latin typeface="Chalkboard"/>
                <a:cs typeface="Chalkboard"/>
              </a:rPr>
              <a:t>is not </a:t>
            </a:r>
            <a:r>
              <a:rPr lang="en-US" sz="3200" b="1" dirty="0" smtClean="0">
                <a:solidFill>
                  <a:srgbClr val="22228B"/>
                </a:solidFill>
                <a:latin typeface="Chalkboard"/>
                <a:cs typeface="Chalkboard"/>
              </a:rPr>
              <a:t>yet resolved</a:t>
            </a:r>
            <a:r>
              <a:rPr lang="en-US" sz="3200" b="1" dirty="0">
                <a:solidFill>
                  <a:srgbClr val="22228B"/>
                </a:solidFill>
                <a:latin typeface="Chalkboard"/>
                <a:cs typeface="Chalkboard"/>
              </a:rPr>
              <a:t>.</a:t>
            </a: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70368"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976471" y="209176"/>
            <a:ext cx="4093882" cy="461665"/>
          </a:xfrm>
          <a:prstGeom prst="rect">
            <a:avLst/>
          </a:prstGeom>
          <a:solidFill>
            <a:srgbClr val="FFFFFF"/>
          </a:solidFill>
          <a:ln>
            <a:solidFill>
              <a:srgbClr val="000090"/>
            </a:solidFill>
          </a:ln>
        </p:spPr>
        <p:txBody>
          <a:bodyPr wrap="square" rtlCol="0">
            <a:spAutoFit/>
          </a:bodyPr>
          <a:lstStyle/>
          <a:p>
            <a:pPr algn="ctr"/>
            <a:r>
              <a:rPr lang="en-US" b="1" dirty="0" smtClean="0">
                <a:solidFill>
                  <a:srgbClr val="000090"/>
                </a:solidFill>
                <a:latin typeface="Chalkboard"/>
                <a:cs typeface="Chalkboard"/>
              </a:rPr>
              <a:t>Hot off the press</a:t>
            </a:r>
            <a:r>
              <a:rPr lang="is-IS" b="1" dirty="0" smtClean="0">
                <a:solidFill>
                  <a:srgbClr val="000090"/>
                </a:solidFill>
                <a:latin typeface="Chalkboard"/>
                <a:cs typeface="Chalkboard"/>
              </a:rPr>
              <a:t>…</a:t>
            </a:r>
            <a:endParaRPr lang="en-US" b="1" dirty="0">
              <a:solidFill>
                <a:srgbClr val="000090"/>
              </a:solidFill>
              <a:latin typeface="Chalkboard"/>
              <a:cs typeface="Chalkboard"/>
            </a:endParaRPr>
          </a:p>
        </p:txBody>
      </p:sp>
    </p:spTree>
    <p:extLst>
      <p:ext uri="{BB962C8B-B14F-4D97-AF65-F5344CB8AC3E}">
        <p14:creationId xmlns:p14="http://schemas.microsoft.com/office/powerpoint/2010/main" val="210663461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6925" y="5943600"/>
            <a:ext cx="368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66" name="Picture 4" descr="Homepage_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63888" y="0"/>
            <a:ext cx="5902325" cy="6858000"/>
          </a:xfrm>
          <a:prstGeom prst="rect">
            <a:avLst/>
          </a:prstGeom>
          <a:noFill/>
          <a:ln w="9525">
            <a:solidFill>
              <a:schemeClr val="tx1"/>
            </a:solidFill>
            <a:miter lim="800000"/>
            <a:headEnd/>
            <a:tailEnd/>
          </a:ln>
          <a:effectLst>
            <a:outerShdw dist="38100" dir="2700000" algn="tl" rotWithShape="0">
              <a:srgbClr val="808080">
                <a:alpha val="42998"/>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3444" y="1185333"/>
            <a:ext cx="2808111" cy="1815882"/>
          </a:xfrm>
          <a:prstGeom prst="rect">
            <a:avLst/>
          </a:prstGeom>
          <a:solidFill>
            <a:srgbClr val="FFFFFF"/>
          </a:solidFill>
          <a:ln>
            <a:solidFill>
              <a:srgbClr val="000090"/>
            </a:solidFill>
          </a:ln>
        </p:spPr>
        <p:txBody>
          <a:bodyPr wrap="square" rtlCol="0">
            <a:spAutoFit/>
          </a:bodyPr>
          <a:lstStyle/>
          <a:p>
            <a:pPr algn="ctr"/>
            <a:r>
              <a:rPr lang="en-US" sz="2800" b="1" dirty="0" smtClean="0">
                <a:solidFill>
                  <a:srgbClr val="000090"/>
                </a:solidFill>
                <a:latin typeface="Chalkboard"/>
                <a:cs typeface="Chalkboard"/>
              </a:rPr>
              <a:t>Where to get more information on the issues?</a:t>
            </a:r>
            <a:endParaRPr lang="en-US" sz="2800" b="1" dirty="0">
              <a:solidFill>
                <a:srgbClr val="000090"/>
              </a:solidFill>
              <a:latin typeface="Chalkboard"/>
              <a:cs typeface="Chalkboard"/>
            </a:endParaRPr>
          </a:p>
        </p:txBody>
      </p:sp>
    </p:spTree>
    <p:extLst>
      <p:ext uri="{BB962C8B-B14F-4D97-AF65-F5344CB8AC3E}">
        <p14:creationId xmlns:p14="http://schemas.microsoft.com/office/powerpoint/2010/main" val="105826558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264860" y="141088"/>
            <a:ext cx="5342587" cy="830997"/>
          </a:xfrm>
          <a:prstGeom prst="rect">
            <a:avLst/>
          </a:prstGeom>
          <a:solidFill>
            <a:srgbClr val="FEFCFC"/>
          </a:solidFill>
          <a:ln>
            <a:solidFill>
              <a:srgbClr val="000090"/>
            </a:solidFill>
          </a:ln>
        </p:spPr>
        <p:txBody>
          <a:bodyPr wrap="square" rtlCol="0">
            <a:spAutoFit/>
          </a:bodyPr>
          <a:lstStyle/>
          <a:p>
            <a:pPr algn="ctr"/>
            <a:r>
              <a:rPr lang="en-US" b="1" dirty="0" smtClean="0">
                <a:solidFill>
                  <a:srgbClr val="000090"/>
                </a:solidFill>
                <a:latin typeface="Chalkboard"/>
                <a:cs typeface="Chalkboard"/>
              </a:rPr>
              <a:t>Do Foods Look Different Today than They Did Before? </a:t>
            </a:r>
            <a:endParaRPr lang="en-US" b="1" dirty="0">
              <a:solidFill>
                <a:srgbClr val="000090"/>
              </a:solidFill>
              <a:latin typeface="Chalkboard"/>
              <a:cs typeface="Chalkboard"/>
            </a:endParaRPr>
          </a:p>
        </p:txBody>
      </p:sp>
      <p:grpSp>
        <p:nvGrpSpPr>
          <p:cNvPr id="19" name="Group 18"/>
          <p:cNvGrpSpPr/>
          <p:nvPr/>
        </p:nvGrpSpPr>
        <p:grpSpPr>
          <a:xfrm>
            <a:off x="452715" y="1331667"/>
            <a:ext cx="9754911" cy="4822916"/>
            <a:chOff x="452715" y="1331667"/>
            <a:chExt cx="9754911" cy="4822916"/>
          </a:xfrm>
        </p:grpSpPr>
        <p:sp>
          <p:nvSpPr>
            <p:cNvPr id="11" name="TextBox 10"/>
            <p:cNvSpPr txBox="1"/>
            <p:nvPr/>
          </p:nvSpPr>
          <p:spPr>
            <a:xfrm>
              <a:off x="893939" y="2620249"/>
              <a:ext cx="1633017" cy="461665"/>
            </a:xfrm>
            <a:prstGeom prst="rect">
              <a:avLst/>
            </a:prstGeom>
            <a:noFill/>
          </p:spPr>
          <p:txBody>
            <a:bodyPr wrap="square" rtlCol="0">
              <a:spAutoFit/>
            </a:bodyPr>
            <a:lstStyle/>
            <a:p>
              <a:pPr algn="ctr"/>
              <a:r>
                <a:rPr lang="en-US" b="1" dirty="0" smtClean="0">
                  <a:solidFill>
                    <a:srgbClr val="000090"/>
                  </a:solidFill>
                  <a:latin typeface="Chalkboard"/>
                  <a:cs typeface="Chalkboard"/>
                </a:rPr>
                <a:t>Carrot</a:t>
              </a:r>
              <a:endParaRPr lang="en-US" b="1" dirty="0">
                <a:solidFill>
                  <a:srgbClr val="000090"/>
                </a:solidFill>
                <a:latin typeface="Chalkboard"/>
                <a:cs typeface="Chalkboard"/>
              </a:endParaRPr>
            </a:p>
          </p:txBody>
        </p:sp>
        <p:grpSp>
          <p:nvGrpSpPr>
            <p:cNvPr id="15" name="Group 14"/>
            <p:cNvGrpSpPr/>
            <p:nvPr/>
          </p:nvGrpSpPr>
          <p:grpSpPr>
            <a:xfrm>
              <a:off x="452715" y="1331667"/>
              <a:ext cx="9754911" cy="4822916"/>
              <a:chOff x="452715" y="1331667"/>
              <a:chExt cx="9754911" cy="4822916"/>
            </a:xfrm>
          </p:grpSpPr>
          <p:pic>
            <p:nvPicPr>
              <p:cNvPr id="3" name="Picture 3" descr="carrot_moder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45504" y="1331667"/>
                <a:ext cx="1532213" cy="2162816"/>
              </a:xfrm>
              <a:prstGeom prst="rect">
                <a:avLst/>
              </a:prstGeom>
              <a:solidFill>
                <a:srgbClr val="FEFCFC"/>
              </a:solidFill>
              <a:ln>
                <a:solidFill>
                  <a:srgbClr val="000000"/>
                </a:solidFill>
              </a:ln>
              <a:extLst/>
            </p:spPr>
          </p:pic>
          <p:grpSp>
            <p:nvGrpSpPr>
              <p:cNvPr id="16" name="Group 15"/>
              <p:cNvGrpSpPr/>
              <p:nvPr/>
            </p:nvGrpSpPr>
            <p:grpSpPr>
              <a:xfrm>
                <a:off x="452715" y="3720005"/>
                <a:ext cx="3570543" cy="1531189"/>
                <a:chOff x="452715" y="3708665"/>
                <a:chExt cx="3570543" cy="1531189"/>
              </a:xfrm>
            </p:grpSpPr>
            <p:pic>
              <p:nvPicPr>
                <p:cNvPr id="7" name="Picture 1" descr="banana moder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2715" y="3708665"/>
                  <a:ext cx="2040789" cy="1531189"/>
                </a:xfrm>
                <a:prstGeom prst="rect">
                  <a:avLst/>
                </a:prstGeom>
                <a:solidFill>
                  <a:srgbClr val="000090"/>
                </a:solidFill>
                <a:ln>
                  <a:noFill/>
                </a:ln>
                <a:extLst/>
              </p:spPr>
            </p:pic>
            <p:sp>
              <p:nvSpPr>
                <p:cNvPr id="12" name="TextBox 11"/>
                <p:cNvSpPr txBox="1"/>
                <p:nvPr/>
              </p:nvSpPr>
              <p:spPr>
                <a:xfrm>
                  <a:off x="2390241" y="4445579"/>
                  <a:ext cx="1633017" cy="461665"/>
                </a:xfrm>
                <a:prstGeom prst="rect">
                  <a:avLst/>
                </a:prstGeom>
                <a:noFill/>
              </p:spPr>
              <p:txBody>
                <a:bodyPr wrap="square" rtlCol="0">
                  <a:spAutoFit/>
                </a:bodyPr>
                <a:lstStyle/>
                <a:p>
                  <a:pPr algn="ctr"/>
                  <a:r>
                    <a:rPr lang="en-US" b="1" dirty="0" smtClean="0">
                      <a:solidFill>
                        <a:srgbClr val="000090"/>
                      </a:solidFill>
                      <a:latin typeface="Chalkboard"/>
                      <a:cs typeface="Chalkboard"/>
                    </a:rPr>
                    <a:t>Banana</a:t>
                  </a:r>
                  <a:endParaRPr lang="en-US" b="1" dirty="0">
                    <a:solidFill>
                      <a:srgbClr val="000090"/>
                    </a:solidFill>
                    <a:latin typeface="Chalkboard"/>
                    <a:cs typeface="Chalkboard"/>
                  </a:endParaRPr>
                </a:p>
              </p:txBody>
            </p:sp>
          </p:grpSp>
          <p:grpSp>
            <p:nvGrpSpPr>
              <p:cNvPr id="17" name="Group 16"/>
              <p:cNvGrpSpPr/>
              <p:nvPr/>
            </p:nvGrpSpPr>
            <p:grpSpPr>
              <a:xfrm>
                <a:off x="5854677" y="1759838"/>
                <a:ext cx="3421635" cy="1809687"/>
                <a:chOff x="5854677" y="1793858"/>
                <a:chExt cx="3421635" cy="1809687"/>
              </a:xfrm>
            </p:grpSpPr>
            <p:pic>
              <p:nvPicPr>
                <p:cNvPr id="5" name="Picture 9" descr="eggplant moder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54677" y="1793858"/>
                  <a:ext cx="1809687" cy="1809687"/>
                </a:xfrm>
                <a:prstGeom prst="rect">
                  <a:avLst/>
                </a:prstGeom>
                <a:solidFill>
                  <a:srgbClr val="000090"/>
                </a:solidFill>
                <a:ln>
                  <a:noFill/>
                </a:ln>
                <a:extLst/>
              </p:spPr>
            </p:pic>
            <p:sp>
              <p:nvSpPr>
                <p:cNvPr id="13" name="TextBox 12"/>
                <p:cNvSpPr txBox="1"/>
                <p:nvPr/>
              </p:nvSpPr>
              <p:spPr>
                <a:xfrm>
                  <a:off x="7643295" y="2159130"/>
                  <a:ext cx="1633017" cy="461665"/>
                </a:xfrm>
                <a:prstGeom prst="rect">
                  <a:avLst/>
                </a:prstGeom>
                <a:noFill/>
              </p:spPr>
              <p:txBody>
                <a:bodyPr wrap="square" rtlCol="0">
                  <a:spAutoFit/>
                </a:bodyPr>
                <a:lstStyle/>
                <a:p>
                  <a:pPr algn="ctr"/>
                  <a:r>
                    <a:rPr lang="en-US" b="1" dirty="0" smtClean="0">
                      <a:solidFill>
                        <a:srgbClr val="000090"/>
                      </a:solidFill>
                      <a:latin typeface="Chalkboard"/>
                      <a:cs typeface="Chalkboard"/>
                    </a:rPr>
                    <a:t>Eggplant</a:t>
                  </a:r>
                  <a:endParaRPr lang="en-US" b="1" dirty="0">
                    <a:solidFill>
                      <a:srgbClr val="000090"/>
                    </a:solidFill>
                    <a:latin typeface="Chalkboard"/>
                    <a:cs typeface="Chalkboard"/>
                  </a:endParaRPr>
                </a:p>
              </p:txBody>
            </p:sp>
          </p:grpSp>
          <p:grpSp>
            <p:nvGrpSpPr>
              <p:cNvPr id="18" name="Group 17"/>
              <p:cNvGrpSpPr/>
              <p:nvPr/>
            </p:nvGrpSpPr>
            <p:grpSpPr>
              <a:xfrm>
                <a:off x="7886497" y="2972146"/>
                <a:ext cx="2321129" cy="3182437"/>
                <a:chOff x="7965870" y="2972146"/>
                <a:chExt cx="2321129" cy="3182437"/>
              </a:xfrm>
            </p:grpSpPr>
            <p:pic>
              <p:nvPicPr>
                <p:cNvPr id="9" name="Picture 10" descr="Kale_(6025692440).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00001" y="2972146"/>
                  <a:ext cx="1477138" cy="2267786"/>
                </a:xfrm>
                <a:prstGeom prst="rect">
                  <a:avLst/>
                </a:prstGeom>
                <a:solidFill>
                  <a:srgbClr val="000090"/>
                </a:solidFill>
                <a:ln>
                  <a:solidFill>
                    <a:srgbClr val="000000"/>
                  </a:solidFill>
                </a:ln>
                <a:extLst/>
              </p:spPr>
            </p:pic>
            <p:sp>
              <p:nvSpPr>
                <p:cNvPr id="14" name="TextBox 13"/>
                <p:cNvSpPr txBox="1"/>
                <p:nvPr/>
              </p:nvSpPr>
              <p:spPr>
                <a:xfrm>
                  <a:off x="7965870" y="5323586"/>
                  <a:ext cx="2321129" cy="830997"/>
                </a:xfrm>
                <a:prstGeom prst="rect">
                  <a:avLst/>
                </a:prstGeom>
                <a:noFill/>
              </p:spPr>
              <p:txBody>
                <a:bodyPr wrap="square" rtlCol="0">
                  <a:spAutoFit/>
                </a:bodyPr>
                <a:lstStyle/>
                <a:p>
                  <a:r>
                    <a:rPr lang="en-US" b="1" dirty="0" smtClean="0">
                      <a:solidFill>
                        <a:srgbClr val="000090"/>
                      </a:solidFill>
                      <a:latin typeface="Chalkboard"/>
                      <a:cs typeface="Chalkboard"/>
                    </a:rPr>
                    <a:t>Broccoli, Kale, Cabbage</a:t>
                  </a:r>
                  <a:endParaRPr lang="en-US" b="1" dirty="0">
                    <a:solidFill>
                      <a:srgbClr val="000090"/>
                    </a:solidFill>
                    <a:latin typeface="Chalkboard"/>
                    <a:cs typeface="Chalkboard"/>
                  </a:endParaRPr>
                </a:p>
              </p:txBody>
            </p:sp>
          </p:grpSp>
        </p:grpSp>
      </p:grpSp>
      <p:grpSp>
        <p:nvGrpSpPr>
          <p:cNvPr id="25" name="Group 24"/>
          <p:cNvGrpSpPr/>
          <p:nvPr/>
        </p:nvGrpSpPr>
        <p:grpSpPr>
          <a:xfrm>
            <a:off x="427011" y="255027"/>
            <a:ext cx="9387792" cy="6311677"/>
            <a:chOff x="427011" y="255027"/>
            <a:chExt cx="9387792" cy="6311677"/>
          </a:xfrm>
        </p:grpSpPr>
        <p:pic>
          <p:nvPicPr>
            <p:cNvPr id="2" name="Picture 5" descr="Carrot_Queen_Annes_Lace_or_wild_carrot_roots_DP860.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7011" y="262024"/>
              <a:ext cx="1524107" cy="2305523"/>
            </a:xfrm>
            <a:prstGeom prst="rect">
              <a:avLst/>
            </a:prstGeom>
            <a:solidFill>
              <a:srgbClr val="000090"/>
            </a:solidFill>
            <a:ln>
              <a:solidFill>
                <a:srgbClr val="000000"/>
              </a:solidFill>
            </a:ln>
            <a:extLst/>
          </p:spPr>
        </p:pic>
        <p:pic>
          <p:nvPicPr>
            <p:cNvPr id="4" name="Picture 5" descr="wild type eggplant_cropped.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002881" y="255027"/>
              <a:ext cx="1811922" cy="1811921"/>
            </a:xfrm>
            <a:prstGeom prst="rect">
              <a:avLst/>
            </a:prstGeom>
            <a:solidFill>
              <a:srgbClr val="000090"/>
            </a:solidFill>
            <a:ln>
              <a:solidFill>
                <a:schemeClr val="tx1"/>
              </a:solidFill>
            </a:ln>
            <a:extLst/>
          </p:spPr>
        </p:pic>
        <p:pic>
          <p:nvPicPr>
            <p:cNvPr id="6" name="Picture 6" descr="wild type banana.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26454" y="5064180"/>
              <a:ext cx="2245425" cy="1502524"/>
            </a:xfrm>
            <a:prstGeom prst="rect">
              <a:avLst/>
            </a:prstGeom>
            <a:solidFill>
              <a:srgbClr val="000090"/>
            </a:solidFill>
            <a:ln>
              <a:solidFill>
                <a:srgbClr val="000000"/>
              </a:solidFill>
            </a:ln>
            <a:extLst/>
          </p:spPr>
        </p:pic>
        <p:pic>
          <p:nvPicPr>
            <p:cNvPr id="8" name="Picture 7" descr="scale~640x5000x0x0~wildbrassic-1398821818-80.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087315" y="3871377"/>
              <a:ext cx="1711491" cy="2281988"/>
            </a:xfrm>
            <a:prstGeom prst="rect">
              <a:avLst/>
            </a:prstGeom>
            <a:solidFill>
              <a:srgbClr val="000090"/>
            </a:solidFill>
            <a:ln>
              <a:noFill/>
            </a:ln>
            <a:extLst/>
          </p:spPr>
        </p:pic>
      </p:grpSp>
      <p:pic>
        <p:nvPicPr>
          <p:cNvPr id="22" name="Pictur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54480" y="5953320"/>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2621150" y="3676485"/>
            <a:ext cx="3364261" cy="1200329"/>
          </a:xfrm>
          <a:prstGeom prst="rect">
            <a:avLst/>
          </a:prstGeom>
          <a:solidFill>
            <a:srgbClr val="FEFCFC"/>
          </a:solidFill>
          <a:ln>
            <a:solidFill>
              <a:srgbClr val="000090"/>
            </a:solidFill>
          </a:ln>
        </p:spPr>
        <p:txBody>
          <a:bodyPr wrap="square" rtlCol="0">
            <a:spAutoFit/>
          </a:bodyPr>
          <a:lstStyle/>
          <a:p>
            <a:pPr algn="ctr"/>
            <a:r>
              <a:rPr lang="en-US" sz="1800" b="1" dirty="0" smtClean="0">
                <a:solidFill>
                  <a:srgbClr val="000090"/>
                </a:solidFill>
                <a:latin typeface="Chalkboard"/>
                <a:cs typeface="Chalkboard"/>
              </a:rPr>
              <a:t>Modifications happened via spontaneous  mutations, intercrossing and natural selection  </a:t>
            </a:r>
            <a:endParaRPr lang="en-US" sz="1800" b="1" dirty="0">
              <a:solidFill>
                <a:srgbClr val="000090"/>
              </a:solidFill>
              <a:latin typeface="Chalkboard"/>
              <a:cs typeface="Chalkboard"/>
            </a:endParaRPr>
          </a:p>
        </p:txBody>
      </p:sp>
      <p:sp>
        <p:nvSpPr>
          <p:cNvPr id="23" name="TextBox 22"/>
          <p:cNvSpPr txBox="1"/>
          <p:nvPr/>
        </p:nvSpPr>
        <p:spPr>
          <a:xfrm>
            <a:off x="3931724" y="3634182"/>
            <a:ext cx="1905062" cy="769441"/>
          </a:xfrm>
          <a:prstGeom prst="rect">
            <a:avLst/>
          </a:prstGeom>
          <a:noFill/>
        </p:spPr>
        <p:txBody>
          <a:bodyPr wrap="square" rtlCol="0">
            <a:spAutoFit/>
          </a:bodyPr>
          <a:lstStyle/>
          <a:p>
            <a:r>
              <a:rPr lang="en-US" sz="4400" b="1" dirty="0" smtClean="0">
                <a:solidFill>
                  <a:srgbClr val="000090"/>
                </a:solidFill>
                <a:latin typeface="Chalkboard"/>
                <a:cs typeface="Chalkboard"/>
              </a:rPr>
              <a:t>WHY?</a:t>
            </a:r>
            <a:endParaRPr lang="en-US" sz="4400" b="1" dirty="0">
              <a:solidFill>
                <a:srgbClr val="000090"/>
              </a:solidFill>
              <a:latin typeface="Chalkboard"/>
              <a:cs typeface="Chalkboard"/>
            </a:endParaRPr>
          </a:p>
        </p:txBody>
      </p:sp>
    </p:spTree>
    <p:extLst>
      <p:ext uri="{BB962C8B-B14F-4D97-AF65-F5344CB8AC3E}">
        <p14:creationId xmlns:p14="http://schemas.microsoft.com/office/powerpoint/2010/main" val="75244348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P spid="2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3588" y="1673601"/>
            <a:ext cx="2547937" cy="38084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332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4143" y="1744134"/>
            <a:ext cx="2505075" cy="37433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33222" name="Text Box 6"/>
          <p:cNvSpPr txBox="1">
            <a:spLocks noChangeArrowheads="1"/>
          </p:cNvSpPr>
          <p:nvPr/>
        </p:nvSpPr>
        <p:spPr bwMode="auto">
          <a:xfrm>
            <a:off x="739821" y="441354"/>
            <a:ext cx="8765117" cy="954107"/>
          </a:xfrm>
          <a:prstGeom prst="rect">
            <a:avLst/>
          </a:prstGeom>
          <a:solidFill>
            <a:srgbClr val="FEFCFC"/>
          </a:solidFill>
          <a:ln w="19050" cmpd="sng">
            <a:solidFill>
              <a:srgbClr val="000090"/>
            </a:solidFill>
            <a:miter lim="800000"/>
            <a:headEnd/>
            <a:tailEnd/>
          </a:ln>
          <a:effectLst/>
          <a:extLst/>
        </p:spPr>
        <p:txBody>
          <a:bodyPr wrap="square">
            <a:spAutoFit/>
          </a:bodyPr>
          <a:lstStyle/>
          <a:p>
            <a:pPr algn="ctr">
              <a:spcBef>
                <a:spcPct val="50000"/>
              </a:spcBef>
              <a:defRPr/>
            </a:pPr>
            <a:r>
              <a:rPr lang="en-US" sz="2800" b="1" dirty="0">
                <a:solidFill>
                  <a:srgbClr val="000090"/>
                </a:solidFill>
                <a:latin typeface="Chalkboard"/>
                <a:cs typeface="Chalkboard"/>
              </a:rPr>
              <a:t>M</a:t>
            </a:r>
            <a:r>
              <a:rPr lang="en-US" sz="2800" b="1" dirty="0" smtClean="0">
                <a:solidFill>
                  <a:srgbClr val="000090"/>
                </a:solidFill>
                <a:latin typeface="Chalkboard"/>
                <a:cs typeface="Chalkboard"/>
              </a:rPr>
              <a:t>ore recently humans have intentionally modified plants using </a:t>
            </a:r>
            <a:r>
              <a:rPr lang="en-US" sz="2800" b="1" dirty="0">
                <a:solidFill>
                  <a:srgbClr val="000090"/>
                </a:solidFill>
                <a:latin typeface="Chalkboard"/>
                <a:cs typeface="Chalkboard"/>
              </a:rPr>
              <a:t>classical breeding?</a:t>
            </a:r>
          </a:p>
        </p:txBody>
      </p:sp>
      <p:sp>
        <p:nvSpPr>
          <p:cNvPr id="1033223" name="Text Box 7"/>
          <p:cNvSpPr txBox="1">
            <a:spLocks noChangeArrowheads="1"/>
          </p:cNvSpPr>
          <p:nvPr/>
        </p:nvSpPr>
        <p:spPr bwMode="auto">
          <a:xfrm>
            <a:off x="1581203" y="5551006"/>
            <a:ext cx="3403496" cy="95410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i="1" dirty="0" err="1">
                <a:solidFill>
                  <a:srgbClr val="000000"/>
                </a:solidFill>
                <a:cs typeface="+mn-cs"/>
              </a:rPr>
              <a:t>Triticum</a:t>
            </a:r>
            <a:r>
              <a:rPr lang="en-US" i="1" dirty="0">
                <a:solidFill>
                  <a:srgbClr val="000000"/>
                </a:solidFill>
                <a:cs typeface="+mn-cs"/>
              </a:rPr>
              <a:t> </a:t>
            </a:r>
            <a:r>
              <a:rPr lang="en-US" i="1" dirty="0" err="1">
                <a:solidFill>
                  <a:srgbClr val="000000"/>
                </a:solidFill>
                <a:cs typeface="+mn-cs"/>
              </a:rPr>
              <a:t>monococcum</a:t>
            </a:r>
            <a:r>
              <a:rPr lang="en-US" i="1" dirty="0">
                <a:solidFill>
                  <a:srgbClr val="000000"/>
                </a:solidFill>
                <a:cs typeface="+mn-cs"/>
              </a:rPr>
              <a:t/>
            </a:r>
            <a:br>
              <a:rPr lang="en-US" i="1" dirty="0">
                <a:solidFill>
                  <a:srgbClr val="000000"/>
                </a:solidFill>
                <a:cs typeface="+mn-cs"/>
              </a:rPr>
            </a:br>
            <a:r>
              <a:rPr lang="en-US" sz="3200" b="1" dirty="0">
                <a:solidFill>
                  <a:srgbClr val="000000"/>
                </a:solidFill>
                <a:latin typeface="Tahoma" charset="0"/>
                <a:cs typeface="+mn-cs"/>
              </a:rPr>
              <a:t>Ancient variety</a:t>
            </a:r>
            <a:endParaRPr lang="en-US" sz="3200" i="1" dirty="0">
              <a:solidFill>
                <a:srgbClr val="000000"/>
              </a:solidFill>
              <a:latin typeface="Tahoma" charset="0"/>
              <a:cs typeface="+mn-cs"/>
            </a:endParaRPr>
          </a:p>
        </p:txBody>
      </p:sp>
      <p:sp>
        <p:nvSpPr>
          <p:cNvPr id="1033224" name="Text Box 8"/>
          <p:cNvSpPr txBox="1">
            <a:spLocks noChangeArrowheads="1"/>
          </p:cNvSpPr>
          <p:nvPr/>
        </p:nvSpPr>
        <p:spPr bwMode="auto">
          <a:xfrm>
            <a:off x="4900790" y="5585225"/>
            <a:ext cx="4427301" cy="92333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i="1" dirty="0" err="1">
                <a:solidFill>
                  <a:srgbClr val="000000"/>
                </a:solidFill>
                <a:cs typeface="+mn-cs"/>
              </a:rPr>
              <a:t>Triticum</a:t>
            </a:r>
            <a:r>
              <a:rPr lang="en-US" i="1" dirty="0">
                <a:solidFill>
                  <a:srgbClr val="000000"/>
                </a:solidFill>
                <a:cs typeface="+mn-cs"/>
              </a:rPr>
              <a:t> </a:t>
            </a:r>
            <a:r>
              <a:rPr lang="en-US" i="1" dirty="0" err="1">
                <a:solidFill>
                  <a:srgbClr val="000000"/>
                </a:solidFill>
                <a:cs typeface="+mn-cs"/>
              </a:rPr>
              <a:t>aestivum</a:t>
            </a:r>
            <a:endParaRPr lang="en-US" i="1" dirty="0">
              <a:solidFill>
                <a:srgbClr val="000000"/>
              </a:solidFill>
              <a:cs typeface="+mn-cs"/>
            </a:endParaRPr>
          </a:p>
          <a:p>
            <a:pPr algn="ctr">
              <a:defRPr/>
            </a:pPr>
            <a:r>
              <a:rPr lang="en-US" sz="3000" b="1" dirty="0">
                <a:solidFill>
                  <a:srgbClr val="000000"/>
                </a:solidFill>
                <a:latin typeface="Tahoma" charset="0"/>
                <a:cs typeface="+mn-cs"/>
              </a:rPr>
              <a:t>Modern bread variety</a:t>
            </a:r>
            <a:endParaRPr lang="en-US" sz="3000" i="1" dirty="0">
              <a:solidFill>
                <a:srgbClr val="000000"/>
              </a:solidFill>
              <a:latin typeface="Tahoma" charset="0"/>
              <a:cs typeface="+mn-cs"/>
            </a:endParaRPr>
          </a:p>
        </p:txBody>
      </p:sp>
      <p:pic>
        <p:nvPicPr>
          <p:cNvPr id="2867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5513" y="5972175"/>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8431822" y="2973966"/>
            <a:ext cx="1674467" cy="1631216"/>
          </a:xfrm>
          <a:prstGeom prst="rect">
            <a:avLst/>
          </a:prstGeom>
          <a:solidFill>
            <a:srgbClr val="FEFCFC"/>
          </a:solidFill>
          <a:ln>
            <a:solidFill>
              <a:srgbClr val="000090"/>
            </a:solidFill>
          </a:ln>
        </p:spPr>
        <p:txBody>
          <a:bodyPr wrap="square" rtlCol="0">
            <a:spAutoFit/>
          </a:bodyPr>
          <a:lstStyle/>
          <a:p>
            <a:pPr algn="ctr"/>
            <a:r>
              <a:rPr lang="en-US" sz="2000" b="1" dirty="0" smtClean="0">
                <a:solidFill>
                  <a:srgbClr val="000090"/>
                </a:solidFill>
                <a:latin typeface="Chalkboard"/>
                <a:cs typeface="Chalkboard"/>
              </a:rPr>
              <a:t>What  happens genetically during breeding?</a:t>
            </a:r>
            <a:endParaRPr lang="en-US" sz="2000" b="1" dirty="0">
              <a:solidFill>
                <a:srgbClr val="000090"/>
              </a:solidFill>
              <a:latin typeface="Chalkboard"/>
              <a:cs typeface="Chalkboard"/>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6925" y="5791200"/>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43" name="Text Box 3"/>
          <p:cNvSpPr txBox="1">
            <a:spLocks noChangeArrowheads="1"/>
          </p:cNvSpPr>
          <p:nvPr/>
        </p:nvSpPr>
        <p:spPr bwMode="auto">
          <a:xfrm>
            <a:off x="271463" y="1049338"/>
            <a:ext cx="7573280" cy="457200"/>
          </a:xfrm>
          <a:prstGeom prst="rect">
            <a:avLst/>
          </a:prstGeom>
          <a:solidFill>
            <a:srgbClr val="FEFCFC"/>
          </a:solidFill>
          <a:ln w="9525">
            <a:solidFill>
              <a:srgbClr val="000090"/>
            </a:solidFill>
            <a:miter lim="800000"/>
            <a:headEnd/>
            <a:tailEnd/>
          </a:ln>
          <a:effectLst/>
          <a:extLst/>
        </p:spPr>
        <p:txBody>
          <a:bodyPr wrap="square">
            <a:spAutoFit/>
          </a:bodyPr>
          <a:lstStyle/>
          <a:p>
            <a:pPr>
              <a:spcBef>
                <a:spcPct val="50000"/>
              </a:spcBef>
              <a:defRPr/>
            </a:pPr>
            <a:r>
              <a:rPr lang="en-US" b="1" dirty="0">
                <a:solidFill>
                  <a:srgbClr val="000090"/>
                </a:solidFill>
                <a:latin typeface="Chalkboard"/>
                <a:cs typeface="Chalkboard"/>
              </a:rPr>
              <a:t>Chemical units represented by alphabetic letters</a:t>
            </a:r>
          </a:p>
        </p:txBody>
      </p:sp>
      <p:sp>
        <p:nvSpPr>
          <p:cNvPr id="1034244" name="Text Box 4"/>
          <p:cNvSpPr txBox="1">
            <a:spLocks noChangeArrowheads="1"/>
          </p:cNvSpPr>
          <p:nvPr/>
        </p:nvSpPr>
        <p:spPr bwMode="auto">
          <a:xfrm>
            <a:off x="229688" y="215090"/>
            <a:ext cx="9768513" cy="646331"/>
          </a:xfrm>
          <a:prstGeom prst="rect">
            <a:avLst/>
          </a:prstGeom>
          <a:solidFill>
            <a:srgbClr val="FEFCFC"/>
          </a:solidFill>
          <a:ln w="19050" cmpd="sng">
            <a:solidFill>
              <a:srgbClr val="000090"/>
            </a:solidFill>
          </a:ln>
          <a:effectLst/>
          <a:extLst/>
        </p:spPr>
        <p:txBody>
          <a:bodyPr wrap="square">
            <a:spAutoFit/>
          </a:bodyPr>
          <a:lstStyle/>
          <a:p>
            <a:pPr algn="ctr" eaLnBrk="1" hangingPunct="1">
              <a:defRPr/>
            </a:pPr>
            <a:r>
              <a:rPr lang="en-US" sz="3600" b="1" dirty="0" smtClean="0">
                <a:solidFill>
                  <a:srgbClr val="000090"/>
                </a:solidFill>
                <a:latin typeface="Chalkboard"/>
                <a:cs typeface="Chalkboard"/>
              </a:rPr>
              <a:t>Genetic Information </a:t>
            </a:r>
            <a:r>
              <a:rPr lang="en-US" sz="3600" b="1" dirty="0">
                <a:solidFill>
                  <a:srgbClr val="000090"/>
                </a:solidFill>
                <a:latin typeface="Chalkboard"/>
                <a:cs typeface="Chalkboard"/>
              </a:rPr>
              <a:t>in </a:t>
            </a:r>
            <a:r>
              <a:rPr lang="en-US" sz="3600" b="1" dirty="0" smtClean="0">
                <a:solidFill>
                  <a:srgbClr val="000090"/>
                </a:solidFill>
                <a:latin typeface="Chalkboard"/>
                <a:cs typeface="Chalkboard"/>
              </a:rPr>
              <a:t>Cells of Wheat Plant</a:t>
            </a:r>
            <a:endParaRPr lang="en-US" sz="3600" b="1" dirty="0">
              <a:solidFill>
                <a:srgbClr val="000090"/>
              </a:solidFill>
              <a:latin typeface="Chalkboard"/>
              <a:cs typeface="Chalkboard"/>
            </a:endParaRPr>
          </a:p>
        </p:txBody>
      </p:sp>
      <p:sp>
        <p:nvSpPr>
          <p:cNvPr id="1034245" name="Text Box 5"/>
          <p:cNvSpPr txBox="1">
            <a:spLocks noChangeArrowheads="1"/>
          </p:cNvSpPr>
          <p:nvPr/>
        </p:nvSpPr>
        <p:spPr bwMode="auto">
          <a:xfrm>
            <a:off x="857250" y="1752600"/>
            <a:ext cx="4031873" cy="461665"/>
          </a:xfrm>
          <a:prstGeom prst="rect">
            <a:avLst/>
          </a:prstGeom>
          <a:solidFill>
            <a:srgbClr val="FEFCFC"/>
          </a:solidFill>
          <a:ln w="9525">
            <a:solidFill>
              <a:srgbClr val="000090"/>
            </a:solidFill>
            <a:miter lim="800000"/>
            <a:headEnd/>
            <a:tailEnd/>
          </a:ln>
          <a:effectLst/>
          <a:extLst/>
        </p:spPr>
        <p:txBody>
          <a:bodyPr wrap="none">
            <a:spAutoFit/>
          </a:bodyPr>
          <a:lstStyle/>
          <a:p>
            <a:pPr eaLnBrk="1" hangingPunct="1">
              <a:defRPr/>
            </a:pPr>
            <a:r>
              <a:rPr lang="en-US" dirty="0">
                <a:solidFill>
                  <a:srgbClr val="000090"/>
                </a:solidFill>
                <a:latin typeface="Arial" charset="0"/>
                <a:cs typeface="+mn-cs"/>
              </a:rPr>
              <a:t>...CTGACCTAATGCCGTA...</a:t>
            </a:r>
          </a:p>
        </p:txBody>
      </p:sp>
      <p:sp>
        <p:nvSpPr>
          <p:cNvPr id="1034246" name="Text Box 6"/>
          <p:cNvSpPr txBox="1">
            <a:spLocks noChangeArrowheads="1"/>
          </p:cNvSpPr>
          <p:nvPr/>
        </p:nvSpPr>
        <p:spPr bwMode="auto">
          <a:xfrm>
            <a:off x="1847395" y="5562600"/>
            <a:ext cx="2631399" cy="83099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b="1">
                <a:solidFill>
                  <a:srgbClr val="000090"/>
                </a:solidFill>
                <a:latin typeface="Arial" charset="0"/>
                <a:cs typeface="+mn-cs"/>
              </a:rPr>
              <a:t>1700 books</a:t>
            </a:r>
          </a:p>
          <a:p>
            <a:pPr algn="ctr" eaLnBrk="1" hangingPunct="1">
              <a:defRPr/>
            </a:pPr>
            <a:r>
              <a:rPr lang="en-US" b="1">
                <a:solidFill>
                  <a:srgbClr val="000090"/>
                </a:solidFill>
                <a:latin typeface="Arial" charset="0"/>
                <a:cs typeface="+mn-cs"/>
              </a:rPr>
              <a:t>1000 pages each</a:t>
            </a:r>
          </a:p>
        </p:txBody>
      </p:sp>
      <p:sp>
        <p:nvSpPr>
          <p:cNvPr id="1034247" name="Text Box 7"/>
          <p:cNvSpPr txBox="1">
            <a:spLocks noChangeArrowheads="1"/>
          </p:cNvSpPr>
          <p:nvPr/>
        </p:nvSpPr>
        <p:spPr bwMode="auto">
          <a:xfrm>
            <a:off x="5936096" y="5562600"/>
            <a:ext cx="3263033" cy="83099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b="1">
                <a:solidFill>
                  <a:srgbClr val="000090"/>
                </a:solidFill>
                <a:latin typeface="Arial" charset="0"/>
                <a:cs typeface="+mn-cs"/>
              </a:rPr>
              <a:t>1700 books</a:t>
            </a:r>
          </a:p>
          <a:p>
            <a:pPr algn="ctr" eaLnBrk="1" hangingPunct="1">
              <a:defRPr/>
            </a:pPr>
            <a:r>
              <a:rPr lang="en-US" b="1">
                <a:solidFill>
                  <a:srgbClr val="000090"/>
                </a:solidFill>
                <a:latin typeface="Arial" charset="0"/>
                <a:cs typeface="+mn-cs"/>
              </a:rPr>
              <a:t>(or 1.7 million pages)</a:t>
            </a:r>
          </a:p>
        </p:txBody>
      </p:sp>
      <p:pic>
        <p:nvPicPr>
          <p:cNvPr id="29703" name="Picture 8" descr="Genome analogy_1_b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1658" y="2498725"/>
            <a:ext cx="3622675"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9" descr="Genome analogy_1_sta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1063" y="1671638"/>
            <a:ext cx="62865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50" name="Line 10"/>
          <p:cNvSpPr>
            <a:spLocks noChangeShapeType="1"/>
          </p:cNvSpPr>
          <p:nvPr/>
        </p:nvSpPr>
        <p:spPr bwMode="auto">
          <a:xfrm>
            <a:off x="3087688" y="2254315"/>
            <a:ext cx="0" cy="512763"/>
          </a:xfrm>
          <a:prstGeom prst="line">
            <a:avLst/>
          </a:prstGeom>
          <a:noFill/>
          <a:ln w="57150">
            <a:solidFill>
              <a:srgbClr val="00009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90"/>
              </a:solidFill>
              <a:cs typeface="+mn-cs"/>
            </a:endParaRPr>
          </a:p>
        </p:txBody>
      </p:sp>
      <p:sp>
        <p:nvSpPr>
          <p:cNvPr id="1034251" name="Line 11"/>
          <p:cNvSpPr>
            <a:spLocks noChangeShapeType="1"/>
          </p:cNvSpPr>
          <p:nvPr/>
        </p:nvSpPr>
        <p:spPr bwMode="auto">
          <a:xfrm>
            <a:off x="5281613" y="3868738"/>
            <a:ext cx="1449387" cy="0"/>
          </a:xfrm>
          <a:prstGeom prst="line">
            <a:avLst/>
          </a:prstGeom>
          <a:noFill/>
          <a:ln w="76200">
            <a:solidFill>
              <a:srgbClr val="00009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90"/>
              </a:solidFill>
              <a:cs typeface="+mn-cs"/>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268" name="Text Box 4"/>
          <p:cNvSpPr txBox="1">
            <a:spLocks noChangeArrowheads="1"/>
          </p:cNvSpPr>
          <p:nvPr/>
        </p:nvSpPr>
        <p:spPr bwMode="auto">
          <a:xfrm>
            <a:off x="3359734" y="5641975"/>
            <a:ext cx="2749971" cy="70788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sz="2000" b="1">
                <a:solidFill>
                  <a:srgbClr val="000090"/>
                </a:solidFill>
                <a:latin typeface="Arial" charset="0"/>
                <a:cs typeface="+mn-cs"/>
              </a:rPr>
              <a:t>1700 books</a:t>
            </a:r>
          </a:p>
          <a:p>
            <a:pPr algn="ctr" eaLnBrk="1" hangingPunct="1">
              <a:defRPr/>
            </a:pPr>
            <a:r>
              <a:rPr lang="en-US" sz="2000" b="1">
                <a:solidFill>
                  <a:srgbClr val="000090"/>
                </a:solidFill>
                <a:latin typeface="Arial" charset="0"/>
                <a:cs typeface="+mn-cs"/>
              </a:rPr>
              <a:t>(or 1.7 million pages)</a:t>
            </a:r>
          </a:p>
        </p:txBody>
      </p:sp>
      <p:sp>
        <p:nvSpPr>
          <p:cNvPr id="1035269" name="Text Box 5"/>
          <p:cNvSpPr txBox="1">
            <a:spLocks noChangeArrowheads="1"/>
          </p:cNvSpPr>
          <p:nvPr/>
        </p:nvSpPr>
        <p:spPr bwMode="auto">
          <a:xfrm>
            <a:off x="233946" y="5638800"/>
            <a:ext cx="2749971" cy="70788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sz="2000" b="1">
                <a:solidFill>
                  <a:srgbClr val="000090"/>
                </a:solidFill>
                <a:latin typeface="Arial" charset="0"/>
                <a:cs typeface="+mn-cs"/>
              </a:rPr>
              <a:t>1700 books</a:t>
            </a:r>
          </a:p>
          <a:p>
            <a:pPr algn="ctr" eaLnBrk="1" hangingPunct="1">
              <a:defRPr/>
            </a:pPr>
            <a:r>
              <a:rPr lang="en-US" sz="2000" b="1">
                <a:solidFill>
                  <a:srgbClr val="000090"/>
                </a:solidFill>
                <a:latin typeface="Arial" charset="0"/>
                <a:cs typeface="+mn-cs"/>
              </a:rPr>
              <a:t>(or 1.7 million pages)</a:t>
            </a:r>
          </a:p>
        </p:txBody>
      </p:sp>
      <p:sp>
        <p:nvSpPr>
          <p:cNvPr id="1035270" name="Text Box 6"/>
          <p:cNvSpPr txBox="1">
            <a:spLocks noChangeArrowheads="1"/>
          </p:cNvSpPr>
          <p:nvPr/>
        </p:nvSpPr>
        <p:spPr bwMode="auto">
          <a:xfrm>
            <a:off x="702576" y="368207"/>
            <a:ext cx="8903805" cy="615553"/>
          </a:xfrm>
          <a:prstGeom prst="rect">
            <a:avLst/>
          </a:prstGeom>
          <a:solidFill>
            <a:srgbClr val="FFFFFF"/>
          </a:solidFill>
          <a:ln w="19050" cmpd="sng">
            <a:solidFill>
              <a:srgbClr val="000090"/>
            </a:solidFill>
            <a:miter lim="800000"/>
            <a:headEnd/>
            <a:tailEnd/>
          </a:ln>
          <a:effectLst/>
          <a:extLst/>
        </p:spPr>
        <p:txBody>
          <a:bodyPr wrap="square">
            <a:spAutoFit/>
          </a:bodyPr>
          <a:lstStyle/>
          <a:p>
            <a:pPr algn="ctr" eaLnBrk="1" hangingPunct="1">
              <a:defRPr/>
            </a:pPr>
            <a:r>
              <a:rPr lang="en-US" sz="3400" b="1" dirty="0" smtClean="0">
                <a:solidFill>
                  <a:srgbClr val="000090"/>
                </a:solidFill>
                <a:latin typeface="Chalkboard"/>
                <a:cs typeface="Chalkboard"/>
              </a:rPr>
              <a:t>What happens during classical breeding?</a:t>
            </a:r>
            <a:endParaRPr lang="en-US" sz="3400" b="1" dirty="0">
              <a:solidFill>
                <a:srgbClr val="000090"/>
              </a:solidFill>
              <a:latin typeface="Chalkboard"/>
              <a:cs typeface="Chalkboard"/>
            </a:endParaRPr>
          </a:p>
        </p:txBody>
      </p:sp>
      <p:pic>
        <p:nvPicPr>
          <p:cNvPr id="3072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6925" y="5791200"/>
            <a:ext cx="32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273" name="Text Box 9"/>
          <p:cNvSpPr txBox="1">
            <a:spLocks noChangeArrowheads="1"/>
          </p:cNvSpPr>
          <p:nvPr/>
        </p:nvSpPr>
        <p:spPr bwMode="auto">
          <a:xfrm>
            <a:off x="2516188" y="2806700"/>
            <a:ext cx="761747" cy="132343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8000" b="1" dirty="0">
                <a:solidFill>
                  <a:srgbClr val="000090"/>
                </a:solidFill>
                <a:latin typeface="Arial" charset="0"/>
                <a:cs typeface="+mn-cs"/>
              </a:rPr>
              <a:t>x</a:t>
            </a:r>
          </a:p>
        </p:txBody>
      </p:sp>
      <p:pic>
        <p:nvPicPr>
          <p:cNvPr id="30729" name="Picture 10" descr="Genome analogy_1_st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6663" y="1587500"/>
            <a:ext cx="62865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11" descr="Genome analogy_2_black_sta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2438" y="1587500"/>
            <a:ext cx="633412"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6"/>
          <p:cNvSpPr txBox="1">
            <a:spLocks noChangeArrowheads="1"/>
          </p:cNvSpPr>
          <p:nvPr/>
        </p:nvSpPr>
        <p:spPr bwMode="auto">
          <a:xfrm>
            <a:off x="1116319" y="6340762"/>
            <a:ext cx="7116261" cy="461665"/>
          </a:xfrm>
          <a:prstGeom prst="rect">
            <a:avLst/>
          </a:prstGeom>
          <a:solidFill>
            <a:srgbClr val="FEFCFC"/>
          </a:solidFill>
          <a:ln w="28575">
            <a:solidFill>
              <a:srgbClr val="000090"/>
            </a:solidFill>
            <a:miter lim="800000"/>
            <a:headEnd/>
            <a:tailEnd/>
          </a:ln>
          <a:effectLst/>
          <a:extLst/>
        </p:spPr>
        <p:txBody>
          <a:bodyPr wrap="square">
            <a:spAutoFit/>
          </a:bodyPr>
          <a:lstStyle/>
          <a:p>
            <a:pPr algn="ctr">
              <a:spcBef>
                <a:spcPct val="50000"/>
              </a:spcBef>
              <a:defRPr/>
            </a:pPr>
            <a:r>
              <a:rPr lang="en-US" b="1" dirty="0" smtClean="0">
                <a:solidFill>
                  <a:srgbClr val="000090"/>
                </a:solidFill>
                <a:latin typeface="Chalkboard"/>
                <a:cs typeface="Chalkboard"/>
              </a:rPr>
              <a:t>Genetic modification that </a:t>
            </a:r>
            <a:r>
              <a:rPr lang="en-US" b="1" u="sng" dirty="0" smtClean="0">
                <a:solidFill>
                  <a:srgbClr val="000090"/>
                </a:solidFill>
                <a:latin typeface="Chalkboard"/>
                <a:cs typeface="Chalkboard"/>
              </a:rPr>
              <a:t>is not</a:t>
            </a:r>
            <a:r>
              <a:rPr lang="en-US" b="1" dirty="0" smtClean="0">
                <a:solidFill>
                  <a:srgbClr val="000090"/>
                </a:solidFill>
                <a:latin typeface="Chalkboard"/>
                <a:cs typeface="Chalkboard"/>
              </a:rPr>
              <a:t> GE or GMO </a:t>
            </a:r>
            <a:endParaRPr lang="en-US" b="1" dirty="0">
              <a:solidFill>
                <a:srgbClr val="000090"/>
              </a:solidFill>
              <a:latin typeface="Chalkboard"/>
              <a:cs typeface="Chalkboard"/>
            </a:endParaRPr>
          </a:p>
        </p:txBody>
      </p:sp>
      <p:grpSp>
        <p:nvGrpSpPr>
          <p:cNvPr id="6" name="Group 5"/>
          <p:cNvGrpSpPr/>
          <p:nvPr/>
        </p:nvGrpSpPr>
        <p:grpSpPr>
          <a:xfrm>
            <a:off x="5335657" y="1612900"/>
            <a:ext cx="4779893" cy="4721086"/>
            <a:chOff x="5335657" y="1612900"/>
            <a:chExt cx="4779893" cy="4721086"/>
          </a:xfrm>
        </p:grpSpPr>
        <p:grpSp>
          <p:nvGrpSpPr>
            <p:cNvPr id="5" name="Group 4"/>
            <p:cNvGrpSpPr/>
            <p:nvPr/>
          </p:nvGrpSpPr>
          <p:grpSpPr>
            <a:xfrm>
              <a:off x="5475288" y="1612900"/>
              <a:ext cx="4640262" cy="4721086"/>
              <a:chOff x="5475288" y="1612900"/>
              <a:chExt cx="4640262" cy="4721086"/>
            </a:xfrm>
          </p:grpSpPr>
          <p:sp>
            <p:nvSpPr>
              <p:cNvPr id="1035266" name="Text Box 2"/>
              <p:cNvSpPr txBox="1">
                <a:spLocks noChangeArrowheads="1"/>
              </p:cNvSpPr>
              <p:nvPr/>
            </p:nvSpPr>
            <p:spPr bwMode="auto">
              <a:xfrm>
                <a:off x="8143875" y="1647825"/>
                <a:ext cx="1971675" cy="193899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b="1" dirty="0">
                    <a:solidFill>
                      <a:srgbClr val="000090"/>
                    </a:solidFill>
                    <a:latin typeface="Arial" charset="0"/>
                    <a:cs typeface="+mn-cs"/>
                  </a:rPr>
                  <a:t>Random retention </a:t>
                </a:r>
                <a:r>
                  <a:rPr lang="en-US" sz="2000" b="1" dirty="0" smtClean="0">
                    <a:solidFill>
                      <a:srgbClr val="000090"/>
                    </a:solidFill>
                    <a:latin typeface="Arial" charset="0"/>
                    <a:cs typeface="+mn-cs"/>
                  </a:rPr>
                  <a:t>of ~50% of  </a:t>
                </a:r>
                <a:r>
                  <a:rPr lang="en-US" sz="2000" b="1" dirty="0">
                    <a:solidFill>
                      <a:srgbClr val="000090"/>
                    </a:solidFill>
                    <a:latin typeface="Arial" charset="0"/>
                    <a:cs typeface="+mn-cs"/>
                  </a:rPr>
                  <a:t>information from each parent</a:t>
                </a:r>
              </a:p>
            </p:txBody>
          </p:sp>
          <p:grpSp>
            <p:nvGrpSpPr>
              <p:cNvPr id="4" name="Group 3"/>
              <p:cNvGrpSpPr/>
              <p:nvPr/>
            </p:nvGrpSpPr>
            <p:grpSpPr>
              <a:xfrm>
                <a:off x="5475288" y="1612900"/>
                <a:ext cx="3634792" cy="4721086"/>
                <a:chOff x="5475288" y="1612900"/>
                <a:chExt cx="3634792" cy="4721086"/>
              </a:xfrm>
            </p:grpSpPr>
            <p:sp>
              <p:nvSpPr>
                <p:cNvPr id="1035267" name="Text Box 3"/>
                <p:cNvSpPr txBox="1">
                  <a:spLocks noChangeArrowheads="1"/>
                </p:cNvSpPr>
                <p:nvPr/>
              </p:nvSpPr>
              <p:spPr bwMode="auto">
                <a:xfrm>
                  <a:off x="6360109" y="5626100"/>
                  <a:ext cx="2749971" cy="70788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sz="2000" b="1">
                      <a:solidFill>
                        <a:srgbClr val="000090"/>
                      </a:solidFill>
                      <a:latin typeface="Arial" charset="0"/>
                      <a:cs typeface="+mn-cs"/>
                    </a:rPr>
                    <a:t>1700 books</a:t>
                  </a:r>
                </a:p>
                <a:p>
                  <a:pPr algn="ctr" eaLnBrk="1" hangingPunct="1">
                    <a:defRPr/>
                  </a:pPr>
                  <a:r>
                    <a:rPr lang="en-US" sz="2000" b="1">
                      <a:solidFill>
                        <a:srgbClr val="000090"/>
                      </a:solidFill>
                      <a:latin typeface="Arial" charset="0"/>
                      <a:cs typeface="+mn-cs"/>
                    </a:rPr>
                    <a:t>(or 1.7 million pages)</a:t>
                  </a:r>
                </a:p>
              </p:txBody>
            </p:sp>
            <p:grpSp>
              <p:nvGrpSpPr>
                <p:cNvPr id="2" name="Group 1"/>
                <p:cNvGrpSpPr/>
                <p:nvPr/>
              </p:nvGrpSpPr>
              <p:grpSpPr>
                <a:xfrm>
                  <a:off x="5475288" y="1612900"/>
                  <a:ext cx="2444750" cy="3886200"/>
                  <a:chOff x="5475288" y="1612900"/>
                  <a:chExt cx="2444750" cy="3886200"/>
                </a:xfrm>
              </p:grpSpPr>
              <p:sp>
                <p:nvSpPr>
                  <p:cNvPr id="1035272" name="Line 8"/>
                  <p:cNvSpPr>
                    <a:spLocks noChangeShapeType="1"/>
                  </p:cNvSpPr>
                  <p:nvPr/>
                </p:nvSpPr>
                <p:spPr bwMode="auto">
                  <a:xfrm>
                    <a:off x="5475288" y="3562350"/>
                    <a:ext cx="1450975" cy="0"/>
                  </a:xfrm>
                  <a:prstGeom prst="line">
                    <a:avLst/>
                  </a:prstGeom>
                  <a:noFill/>
                  <a:ln w="76200">
                    <a:no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90"/>
                      </a:solidFill>
                      <a:cs typeface="+mn-cs"/>
                    </a:endParaRPr>
                  </a:p>
                </p:txBody>
              </p:sp>
              <p:pic>
                <p:nvPicPr>
                  <p:cNvPr id="30731" name="Picture 12" descr="Genome analogy_2_comb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8213" y="1612900"/>
                    <a:ext cx="631825" cy="3886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grpSp>
        </p:grpSp>
        <p:sp>
          <p:nvSpPr>
            <p:cNvPr id="18" name="Line 11"/>
            <p:cNvSpPr>
              <a:spLocks noChangeShapeType="1"/>
            </p:cNvSpPr>
            <p:nvPr/>
          </p:nvSpPr>
          <p:spPr bwMode="auto">
            <a:xfrm>
              <a:off x="5335657" y="3666088"/>
              <a:ext cx="1449387" cy="0"/>
            </a:xfrm>
            <a:prstGeom prst="line">
              <a:avLst/>
            </a:prstGeom>
            <a:noFill/>
            <a:ln w="76200">
              <a:solidFill>
                <a:srgbClr val="00009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90"/>
                </a:solidFill>
                <a:cs typeface="+mn-cs"/>
              </a:endParaRPr>
            </a:p>
          </p:txBody>
        </p:sp>
      </p:grpSp>
      <p:sp>
        <p:nvSpPr>
          <p:cNvPr id="3" name="TextBox 2"/>
          <p:cNvSpPr txBox="1"/>
          <p:nvPr/>
        </p:nvSpPr>
        <p:spPr>
          <a:xfrm>
            <a:off x="5166770" y="3175643"/>
            <a:ext cx="4290860" cy="954107"/>
          </a:xfrm>
          <a:prstGeom prst="rect">
            <a:avLst/>
          </a:prstGeom>
          <a:solidFill>
            <a:srgbClr val="FEFCFC"/>
          </a:solidFill>
          <a:ln>
            <a:solidFill>
              <a:srgbClr val="000090"/>
            </a:solidFill>
          </a:ln>
        </p:spPr>
        <p:txBody>
          <a:bodyPr wrap="square" rtlCol="0">
            <a:spAutoFit/>
          </a:bodyPr>
          <a:lstStyle/>
          <a:p>
            <a:pPr algn="ctr"/>
            <a:r>
              <a:rPr lang="en-US" sz="2800" b="1" dirty="0" smtClean="0">
                <a:solidFill>
                  <a:srgbClr val="000090"/>
                </a:solidFill>
                <a:latin typeface="Chalkboard"/>
                <a:cs typeface="Chalkboard"/>
              </a:rPr>
              <a:t>What is the outcome of the cross?  </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animBg="1"/>
      <p:bldP spid="3" grpId="1" animBg="1"/>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 (Mac OS 9):Microsoft Office 98:Templates:Blank Presentation</Template>
  <TotalTime>7893</TotalTime>
  <Words>3356</Words>
  <Application>Microsoft Macintosh PowerPoint</Application>
  <PresentationFormat>35mm Slides</PresentationFormat>
  <Paragraphs>379</Paragraphs>
  <Slides>56</Slides>
  <Notes>33</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Thinking about your diet over the past few months, are there any foods or ingredients that you have avoided or eaten less of?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UC Berkeley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Peggy G. Lemaux</dc:creator>
  <cp:lastModifiedBy>Barbara Alonso</cp:lastModifiedBy>
  <cp:revision>444</cp:revision>
  <dcterms:created xsi:type="dcterms:W3CDTF">2003-03-10T22:18:07Z</dcterms:created>
  <dcterms:modified xsi:type="dcterms:W3CDTF">2016-07-19T22:03:44Z</dcterms:modified>
</cp:coreProperties>
</file>