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1163" r:id="rId2"/>
    <p:sldId id="1075" r:id="rId3"/>
    <p:sldId id="373" r:id="rId4"/>
    <p:sldId id="375" r:id="rId5"/>
    <p:sldId id="566" r:id="rId6"/>
    <p:sldId id="567" r:id="rId7"/>
    <p:sldId id="568" r:id="rId8"/>
    <p:sldId id="569" r:id="rId9"/>
    <p:sldId id="446" r:id="rId10"/>
    <p:sldId id="1045" r:id="rId11"/>
    <p:sldId id="1046" r:id="rId12"/>
    <p:sldId id="1155" r:id="rId13"/>
    <p:sldId id="825" r:id="rId14"/>
    <p:sldId id="447" r:id="rId15"/>
    <p:sldId id="1048" r:id="rId16"/>
    <p:sldId id="1049" r:id="rId17"/>
    <p:sldId id="493" r:id="rId18"/>
    <p:sldId id="1050" r:id="rId19"/>
    <p:sldId id="452" r:id="rId20"/>
    <p:sldId id="1156" r:id="rId21"/>
    <p:sldId id="1009" r:id="rId22"/>
    <p:sldId id="1010" r:id="rId23"/>
    <p:sldId id="1053" r:id="rId24"/>
    <p:sldId id="1157" r:id="rId25"/>
    <p:sldId id="1054" r:id="rId26"/>
    <p:sldId id="1165" r:id="rId27"/>
    <p:sldId id="1028" r:id="rId28"/>
    <p:sldId id="1057" r:id="rId29"/>
    <p:sldId id="272" r:id="rId30"/>
    <p:sldId id="1002" r:id="rId31"/>
    <p:sldId id="1013" r:id="rId32"/>
    <p:sldId id="332" r:id="rId33"/>
    <p:sldId id="501" r:id="rId34"/>
    <p:sldId id="496" r:id="rId35"/>
    <p:sldId id="502" r:id="rId36"/>
    <p:sldId id="945" r:id="rId37"/>
    <p:sldId id="979" r:id="rId38"/>
    <p:sldId id="977" r:id="rId39"/>
    <p:sldId id="1060" r:id="rId40"/>
    <p:sldId id="1061" r:id="rId41"/>
    <p:sldId id="865" r:id="rId42"/>
    <p:sldId id="1062" r:id="rId43"/>
    <p:sldId id="1063" r:id="rId44"/>
    <p:sldId id="1019" r:id="rId45"/>
    <p:sldId id="1064" r:id="rId46"/>
    <p:sldId id="1022" r:id="rId47"/>
    <p:sldId id="1023" r:id="rId48"/>
    <p:sldId id="1024" r:id="rId49"/>
    <p:sldId id="1065" r:id="rId50"/>
    <p:sldId id="982" r:id="rId51"/>
    <p:sldId id="1036" r:id="rId52"/>
    <p:sldId id="1066" r:id="rId53"/>
    <p:sldId id="988" r:id="rId54"/>
    <p:sldId id="991" r:id="rId55"/>
    <p:sldId id="992" r:id="rId56"/>
    <p:sldId id="993" r:id="rId57"/>
    <p:sldId id="288" r:id="rId58"/>
    <p:sldId id="1068" r:id="rId59"/>
    <p:sldId id="1069" r:id="rId60"/>
    <p:sldId id="1071" r:id="rId61"/>
    <p:sldId id="1072" r:id="rId62"/>
    <p:sldId id="875" r:id="rId63"/>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a:srgbClr val="000000"/>
    <a:srgbClr val="00FDFF"/>
    <a:srgbClr val="F2F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4092"/>
    <p:restoredTop sz="86452"/>
  </p:normalViewPr>
  <p:slideViewPr>
    <p:cSldViewPr snapToGrid="0">
      <p:cViewPr>
        <p:scale>
          <a:sx n="81" d="100"/>
          <a:sy n="81" d="100"/>
        </p:scale>
        <p:origin x="840" y="408"/>
      </p:cViewPr>
      <p:guideLst>
        <p:guide orient="horz" pos="2160"/>
        <p:guide pos="3240"/>
      </p:guideLst>
    </p:cSldViewPr>
  </p:slideViewPr>
  <p:outlineViewPr>
    <p:cViewPr>
      <p:scale>
        <a:sx n="33" d="100"/>
        <a:sy n="33" d="100"/>
      </p:scale>
      <p:origin x="0" y="-1152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09" d="100"/>
          <a:sy n="109" d="100"/>
        </p:scale>
        <p:origin x="-2144" y="-96"/>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ABDE831-C5FD-804B-8C68-EED8E940441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51203" name="Rectangle 3">
            <a:extLst>
              <a:ext uri="{FF2B5EF4-FFF2-40B4-BE49-F238E27FC236}">
                <a16:creationId xmlns:a16="http://schemas.microsoft.com/office/drawing/2014/main" id="{D92481C2-2D5F-E54D-BAC8-3F1426439F6D}"/>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0"/>
                <a:cs typeface="+mn-cs"/>
              </a:defRPr>
            </a:lvl1pPr>
          </a:lstStyle>
          <a:p>
            <a:pPr>
              <a:defRPr/>
            </a:pPr>
            <a:endParaRPr lang="en-US"/>
          </a:p>
        </p:txBody>
      </p:sp>
      <p:sp>
        <p:nvSpPr>
          <p:cNvPr id="13316" name="Rectangle 4">
            <a:extLst>
              <a:ext uri="{FF2B5EF4-FFF2-40B4-BE49-F238E27FC236}">
                <a16:creationId xmlns:a16="http://schemas.microsoft.com/office/drawing/2014/main" id="{8D5E4D31-9B45-EE4D-B023-9AEA9D9BA04F}"/>
              </a:ext>
            </a:extLst>
          </p:cNvPr>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BC31B88E-5F6C-3445-89C5-F8E15714B58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3078DBA9-B27D-7C4D-B56F-D08F7EC4CD7C}"/>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51207" name="Rectangle 7">
            <a:extLst>
              <a:ext uri="{FF2B5EF4-FFF2-40B4-BE49-F238E27FC236}">
                <a16:creationId xmlns:a16="http://schemas.microsoft.com/office/drawing/2014/main" id="{18F2026B-F432-BD49-9B42-262F83ED6722}"/>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B63673F-50C4-DE45-8B6D-F899D399E9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a:t>
            </a:fld>
            <a:endParaRPr lang="en-US" altLang="en-US"/>
          </a:p>
        </p:txBody>
      </p:sp>
    </p:spTree>
    <p:extLst>
      <p:ext uri="{BB962C8B-B14F-4D97-AF65-F5344CB8AC3E}">
        <p14:creationId xmlns:p14="http://schemas.microsoft.com/office/powerpoint/2010/main" val="346667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11DAF42C-AFBB-3448-859F-D9549A0161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73FF1C1A-208B-C24E-BA6F-3446412D47B6}" type="slidenum">
              <a:rPr lang="en-US" altLang="en-US" smtClean="0"/>
              <a:pPr>
                <a:spcBef>
                  <a:spcPct val="0"/>
                </a:spcBef>
              </a:pPr>
              <a:t>15</a:t>
            </a:fld>
            <a:endParaRPr lang="en-US" altLang="en-US"/>
          </a:p>
        </p:txBody>
      </p:sp>
      <p:sp>
        <p:nvSpPr>
          <p:cNvPr id="36866" name="Rectangle 2">
            <a:extLst>
              <a:ext uri="{FF2B5EF4-FFF2-40B4-BE49-F238E27FC236}">
                <a16:creationId xmlns:a16="http://schemas.microsoft.com/office/drawing/2014/main" id="{9408189F-1DB5-1845-A1CF-CBE2E8371102}"/>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EA87E15A-FA4E-0A4F-B3AF-C4B527FD55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May 12, 2015</a:t>
            </a:r>
            <a:endParaRPr lang="en-US" altLang="en-US" b="1">
              <a:solidFill>
                <a:srgbClr val="FF0000"/>
              </a:solidFill>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73C387B-1972-2649-AEBA-DA33F46118D7}"/>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212768E0-03AA-F543-9B9E-7C14E92171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FCR = feed conversion ratio</a:t>
            </a:r>
          </a:p>
        </p:txBody>
      </p:sp>
      <p:sp>
        <p:nvSpPr>
          <p:cNvPr id="38915" name="Slide Number Placeholder 3">
            <a:extLst>
              <a:ext uri="{FF2B5EF4-FFF2-40B4-BE49-F238E27FC236}">
                <a16:creationId xmlns:a16="http://schemas.microsoft.com/office/drawing/2014/main" id="{21AA453F-FC19-AC45-9BEA-7ED46942C7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239F6E38-B4E8-1148-97DE-382B943C41A4}" type="slidenum">
              <a:rPr lang="en-GB" altLang="en-US" smtClean="0"/>
              <a:pPr>
                <a:spcBef>
                  <a:spcPct val="0"/>
                </a:spcBef>
              </a:pPr>
              <a:t>16</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17</a:t>
            </a:fld>
            <a:endParaRPr lang="en-US" altLang="en-US"/>
          </a:p>
        </p:txBody>
      </p:sp>
    </p:spTree>
    <p:extLst>
      <p:ext uri="{BB962C8B-B14F-4D97-AF65-F5344CB8AC3E}">
        <p14:creationId xmlns:p14="http://schemas.microsoft.com/office/powerpoint/2010/main" val="232109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5C86984D-155F-4847-B0B9-F9DFB520D1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7AE2C35E-3FD2-1743-A907-0E0E3B5EC71D}" type="slidenum">
              <a:rPr lang="en-US" altLang="en-US" smtClean="0">
                <a:latin typeface="Arial" panose="020B0604020202020204" pitchFamily="34" charset="0"/>
              </a:rPr>
              <a:pPr eaLnBrk="1" hangingPunct="1">
                <a:spcBef>
                  <a:spcPct val="0"/>
                </a:spcBef>
              </a:pPr>
              <a:t>20</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6261E83C-5515-B048-81A3-7CE88B6A6881}"/>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B9EA4B69-375B-9C41-8EC3-2CE13E87B9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August 20, 2014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80C4EDE-4CFF-FD42-91DE-1231EED81C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8CAB3CA-55A5-FB43-B803-9D0184330929}" type="slidenum">
              <a:rPr lang="en-US" altLang="en-US" smtClean="0"/>
              <a:pPr>
                <a:spcBef>
                  <a:spcPct val="0"/>
                </a:spcBef>
              </a:pPr>
              <a:t>22</a:t>
            </a:fld>
            <a:endParaRPr lang="en-US" altLang="en-US"/>
          </a:p>
        </p:txBody>
      </p:sp>
      <p:sp>
        <p:nvSpPr>
          <p:cNvPr id="47106" name="Rectangle 2">
            <a:extLst>
              <a:ext uri="{FF2B5EF4-FFF2-40B4-BE49-F238E27FC236}">
                <a16:creationId xmlns:a16="http://schemas.microsoft.com/office/drawing/2014/main" id="{F6B3B656-E31A-2548-BBED-F9AA901EC1B4}"/>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80A06186-281B-6942-94C7-37E985FC70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March 25, 2014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783AE0B1-CFB3-8046-BF7C-ECB1E980A910}"/>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A02CF082-885C-5F4B-83CF-5948295203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E2553DCF-4A5C-334C-8F64-6B73A91522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EEB26493-FF9E-934D-986E-E694EF38ED54}" type="slidenum">
              <a:rPr lang="en-US" altLang="en-US" smtClean="0"/>
              <a:pPr>
                <a:spcBef>
                  <a:spcPct val="0"/>
                </a:spcBef>
              </a:pPr>
              <a:t>23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1E285BAB-0854-F34E-9AB3-9B28BFDA43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D3F186DB-7B5C-CA40-B9C8-120F49601162}" type="slidenum">
              <a:rPr lang="en-US" altLang="en-US" smtClean="0"/>
              <a:pPr>
                <a:spcBef>
                  <a:spcPct val="0"/>
                </a:spcBef>
              </a:pPr>
              <a:t>24</a:t>
            </a:fld>
            <a:endParaRPr lang="en-US" altLang="en-US"/>
          </a:p>
        </p:txBody>
      </p:sp>
      <p:sp>
        <p:nvSpPr>
          <p:cNvPr id="51202" name="Rectangle 2">
            <a:extLst>
              <a:ext uri="{FF2B5EF4-FFF2-40B4-BE49-F238E27FC236}">
                <a16:creationId xmlns:a16="http://schemas.microsoft.com/office/drawing/2014/main" id="{B74B63A0-3E48-F147-A3F8-19A1B5C13334}"/>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CDED2517-1A63-3B48-9058-DCD3F05353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26</a:t>
            </a:fld>
            <a:endParaRPr lang="en-US" altLang="en-US"/>
          </a:p>
        </p:txBody>
      </p:sp>
    </p:spTree>
    <p:extLst>
      <p:ext uri="{BB962C8B-B14F-4D97-AF65-F5344CB8AC3E}">
        <p14:creationId xmlns:p14="http://schemas.microsoft.com/office/powerpoint/2010/main" val="315881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D64F11-899B-7240-B9CE-213F28DACE96}" type="slidenum">
              <a:rPr lang="en-US" sz="1200"/>
              <a:pPr/>
              <a:t>27</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charset="0"/>
            </a:endParaRPr>
          </a:p>
        </p:txBody>
      </p:sp>
    </p:spTree>
    <p:extLst>
      <p:ext uri="{BB962C8B-B14F-4D97-AF65-F5344CB8AC3E}">
        <p14:creationId xmlns:p14="http://schemas.microsoft.com/office/powerpoint/2010/main" val="403937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E5A7752-B2D0-F247-A7B8-3CDE94A78B9C}"/>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CDA7AAAA-A679-1A40-82E5-D63C1211C3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A4712A0-DACE-0940-98AE-F8E65FE0DF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F696AD-D8ED-0D4D-9CC2-C82CEB6F44F9}" type="slidenum">
              <a:rPr lang="en-US" altLang="en-US" sz="1200" smtClean="0"/>
              <a:pPr/>
              <a:t>29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5B32FA-93F5-A34F-9938-B4A4AB91925B}"/>
              </a:ext>
            </a:extLst>
          </p:cNvPr>
          <p:cNvSpPr>
            <a:spLocks noGrp="1" noChangeArrowheads="1"/>
          </p:cNvSpPr>
          <p:nvPr>
            <p:ph type="sldNum" sz="quarter" idx="5"/>
          </p:nvPr>
        </p:nvSpPr>
        <p:spPr>
          <a:ln/>
        </p:spPr>
        <p:txBody>
          <a:bodyPr/>
          <a:lstStyle/>
          <a:p>
            <a:fld id="{D0D3DF53-16D7-204A-8C3F-1324E8345018}" type="slidenum">
              <a:rPr lang="en-US" altLang="en-US"/>
              <a:pPr/>
              <a:t>3</a:t>
            </a:fld>
            <a:endParaRPr lang="en-US" altLang="en-US"/>
          </a:p>
        </p:txBody>
      </p:sp>
      <p:sp>
        <p:nvSpPr>
          <p:cNvPr id="465922" name="Rectangle 2">
            <a:extLst>
              <a:ext uri="{FF2B5EF4-FFF2-40B4-BE49-F238E27FC236}">
                <a16:creationId xmlns:a16="http://schemas.microsoft.com/office/drawing/2014/main" id="{557A2267-BC1D-934A-AF48-3418AB48A8D5}"/>
              </a:ext>
            </a:extLst>
          </p:cNvPr>
          <p:cNvSpPr>
            <a:spLocks noGrp="1" noRot="1" noChangeAspect="1" noChangeArrowheads="1" noTextEdit="1"/>
          </p:cNvSpPr>
          <p:nvPr>
            <p:ph type="sldImg"/>
          </p:nvPr>
        </p:nvSpPr>
        <p:spPr>
          <a:ln/>
        </p:spPr>
      </p:sp>
      <p:sp>
        <p:nvSpPr>
          <p:cNvPr id="465923" name="Rectangle 3">
            <a:extLst>
              <a:ext uri="{FF2B5EF4-FFF2-40B4-BE49-F238E27FC236}">
                <a16:creationId xmlns:a16="http://schemas.microsoft.com/office/drawing/2014/main" id="{FA571DCC-02A1-B44C-8493-576F63884229}"/>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661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1B0583A6-7471-9049-9649-A7005DEEC54B}"/>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13ABDD90-636D-2843-A94A-BF1C434A52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American chestnut used to be major </a:t>
            </a:r>
          </a:p>
        </p:txBody>
      </p:sp>
      <p:sp>
        <p:nvSpPr>
          <p:cNvPr id="62467" name="Slide Number Placeholder 3">
            <a:extLst>
              <a:ext uri="{FF2B5EF4-FFF2-40B4-BE49-F238E27FC236}">
                <a16:creationId xmlns:a16="http://schemas.microsoft.com/office/drawing/2014/main" id="{6F972C43-6CD8-F942-8693-7464F76DF4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970A4319-BE5C-834F-9B34-F496B0EEFD7E}" type="slidenum">
              <a:rPr lang="en-US" altLang="en-US" smtClean="0"/>
              <a:pPr>
                <a:spcBef>
                  <a:spcPct val="0"/>
                </a:spcBef>
              </a:pPr>
              <a:t>30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95C76CD9-0486-FB4E-A51D-8E4D4AC5E454}"/>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8BD2F758-0FB6-C448-A67D-4377D47F16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Purple fruit contains same level of anthocyanins as half basket of blueberries. Large orange tomatoes (~100g) have same amount of beneficial compound as 27 bottles of red wine (resveratrol). Yellow-fruited variety contains genistins, in amount equal to 150 g of tofu.  Fourth variety has quercetin and kaempferol, health-promoting compounds found in capers, radishes, onions and watercress.  Offer protection against inflammation, cancer and cardiovascular disease.  http://news.jic.ac.uk/2014/03/bbsrc-most-promising-innovator/   Produce 100 fold higher levels of anthocyanins than conventional blue tomatoes</a:t>
            </a:r>
          </a:p>
        </p:txBody>
      </p:sp>
      <p:sp>
        <p:nvSpPr>
          <p:cNvPr id="64515" name="Slide Number Placeholder 3">
            <a:extLst>
              <a:ext uri="{FF2B5EF4-FFF2-40B4-BE49-F238E27FC236}">
                <a16:creationId xmlns:a16="http://schemas.microsoft.com/office/drawing/2014/main" id="{E631F9ED-0478-284E-BA60-4D749EA846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A04C6D66-70AD-344E-8F89-3159FB827278}" type="slidenum">
              <a:rPr lang="en-US" altLang="en-US" smtClean="0"/>
              <a:pPr>
                <a:spcBef>
                  <a:spcPct val="0"/>
                </a:spcBef>
              </a:pPr>
              <a:t>31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6317313-9EB3-3341-8751-6179902C8AC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6940D5C5-7E88-3342-9178-1115C96FB91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New Scientist Sept. 26, 2017</a:t>
            </a:r>
          </a:p>
          <a:p>
            <a:r>
              <a:rPr lang="en-US" altLang="en-US">
                <a:latin typeface="Times" pitchFamily="2" charset="0"/>
                <a:ea typeface="ＭＳ Ｐゴシック" panose="020B0600070205080204" pitchFamily="34" charset="-128"/>
              </a:rPr>
              <a:t>Francisco Barro: Cordoba Spain</a:t>
            </a:r>
          </a:p>
          <a:p>
            <a:r>
              <a:rPr lang="en-US" altLang="en-US">
                <a:latin typeface="Times" pitchFamily="2" charset="0"/>
                <a:ea typeface="ＭＳ Ｐゴシック" panose="020B0600070205080204" pitchFamily="34" charset="-128"/>
              </a:rPr>
              <a:t>Using CRISPR to knock out 35 of 45 gliadin genes</a:t>
            </a:r>
          </a:p>
          <a:p>
            <a:r>
              <a:rPr lang="en-US" altLang="en-US">
                <a:latin typeface="Times" pitchFamily="2" charset="0"/>
                <a:ea typeface="ＭＳ Ｐゴシック" panose="020B0600070205080204" pitchFamily="34" charset="-128"/>
              </a:rPr>
              <a:t>Biotechnology Journal DOI: 10.1111/pbi.12837</a:t>
            </a:r>
          </a:p>
          <a:p>
            <a:r>
              <a:rPr lang="en-US" altLang="en-US" u="sng">
                <a:latin typeface="Arial" panose="020B0604020202020204" pitchFamily="34" charset="0"/>
                <a:ea typeface="ＭＳ Ｐゴシック" panose="020B0600070205080204" pitchFamily="34" charset="-128"/>
              </a:rPr>
              <a:t>https://www.newscientist.com/article/2148596-genetically-modified-wheat-used-to-make-coeliac-friendly-bread/#.Wc7Dv_mnOMk.email</a:t>
            </a: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C36D54CB-6E80-9245-B3EB-7A993F95DF6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5AD79DF-1595-5B48-9C52-9E9660B3FAC7}"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33</a:t>
            </a:fld>
            <a:endParaRPr lang="en-US" altLang="en-US"/>
          </a:p>
        </p:txBody>
      </p:sp>
    </p:spTree>
    <p:extLst>
      <p:ext uri="{BB962C8B-B14F-4D97-AF65-F5344CB8AC3E}">
        <p14:creationId xmlns:p14="http://schemas.microsoft.com/office/powerpoint/2010/main" val="1280552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35</a:t>
            </a:fld>
            <a:endParaRPr lang="en-US" altLang="en-US"/>
          </a:p>
        </p:txBody>
      </p:sp>
    </p:spTree>
    <p:extLst>
      <p:ext uri="{BB962C8B-B14F-4D97-AF65-F5344CB8AC3E}">
        <p14:creationId xmlns:p14="http://schemas.microsoft.com/office/powerpoint/2010/main" val="429122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D7FEF80B-E306-934D-AD3E-FB80F35EE5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F763487B-5CC6-E740-BBCB-51B71ACF247E}" type="slidenum">
              <a:rPr lang="en-US" altLang="en-US" smtClean="0"/>
              <a:pPr>
                <a:spcBef>
                  <a:spcPct val="0"/>
                </a:spcBef>
              </a:pPr>
              <a:t>36</a:t>
            </a:fld>
            <a:endParaRPr lang="en-US" altLang="en-US"/>
          </a:p>
        </p:txBody>
      </p:sp>
      <p:sp>
        <p:nvSpPr>
          <p:cNvPr id="73730" name="Rectangle 2">
            <a:extLst>
              <a:ext uri="{FF2B5EF4-FFF2-40B4-BE49-F238E27FC236}">
                <a16:creationId xmlns:a16="http://schemas.microsoft.com/office/drawing/2014/main" id="{8BBAC7AA-B7FB-5E40-B32B-6A7AD6440FAD}"/>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61B6354C-2803-094D-BFDD-F0815F1D70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63673F-50C4-DE45-8B6D-F899D399E9AB}" type="slidenum">
              <a:rPr lang="en-US" altLang="en-US" smtClean="0"/>
              <a:pPr>
                <a:defRPr/>
              </a:pPr>
              <a:t>37</a:t>
            </a:fld>
            <a:endParaRPr lang="en-US" altLang="en-US"/>
          </a:p>
        </p:txBody>
      </p:sp>
    </p:spTree>
    <p:extLst>
      <p:ext uri="{BB962C8B-B14F-4D97-AF65-F5344CB8AC3E}">
        <p14:creationId xmlns:p14="http://schemas.microsoft.com/office/powerpoint/2010/main" val="82580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6CED6BB-2CA5-EE4E-BC10-25FA80BBA1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B5465655-CE53-7140-8DB3-C9D8C2A20567}" type="slidenum">
              <a:rPr lang="en-US" altLang="en-US" smtClean="0"/>
              <a:pPr>
                <a:spcBef>
                  <a:spcPct val="0"/>
                </a:spcBef>
              </a:pPr>
              <a:t>39</a:t>
            </a:fld>
            <a:endParaRPr lang="en-US" altLang="en-US"/>
          </a:p>
        </p:txBody>
      </p:sp>
      <p:sp>
        <p:nvSpPr>
          <p:cNvPr id="77826" name="Rectangle 2">
            <a:extLst>
              <a:ext uri="{FF2B5EF4-FFF2-40B4-BE49-F238E27FC236}">
                <a16:creationId xmlns:a16="http://schemas.microsoft.com/office/drawing/2014/main" id="{CB6E3A57-E2F1-EE49-B9F7-6CBE1A249736}"/>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387918D7-A6B4-BD40-B842-CBDEBF7159D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06FD0B7-AAA1-3D4A-A900-D349946166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0D3F56E-570A-8644-BDFF-F5621DD7E52D}" type="slidenum">
              <a:rPr lang="en-US" altLang="en-US" smtClean="0"/>
              <a:pPr>
                <a:spcBef>
                  <a:spcPct val="0"/>
                </a:spcBef>
              </a:pPr>
              <a:t>40</a:t>
            </a:fld>
            <a:endParaRPr lang="en-US" altLang="en-US"/>
          </a:p>
        </p:txBody>
      </p:sp>
      <p:sp>
        <p:nvSpPr>
          <p:cNvPr id="79874" name="Rectangle 2">
            <a:extLst>
              <a:ext uri="{FF2B5EF4-FFF2-40B4-BE49-F238E27FC236}">
                <a16:creationId xmlns:a16="http://schemas.microsoft.com/office/drawing/2014/main" id="{0A3322B4-D10A-F049-A33A-9F75CD290A4E}"/>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196925DF-3D01-7D4E-A693-CB854C71870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F22613D-FBDF-224A-974F-7FEB4A5BF4A7}"/>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59C9FF16-771E-E64E-8502-8B67F029C3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C0AA145F-A795-E04B-A3DA-2E34109397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EE2B1A-C9AB-4A4E-AEE0-FFACDB06C3C7}" type="slidenum">
              <a:rPr lang="en-US" altLang="en-US" sz="1200" smtClean="0"/>
              <a:pPr/>
              <a:t>44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E324FB-F9D8-9E42-B894-8360FA17A7C2}"/>
              </a:ext>
            </a:extLst>
          </p:cNvPr>
          <p:cNvSpPr>
            <a:spLocks noGrp="1" noChangeArrowheads="1"/>
          </p:cNvSpPr>
          <p:nvPr>
            <p:ph type="sldNum" sz="quarter" idx="5"/>
          </p:nvPr>
        </p:nvSpPr>
        <p:spPr>
          <a:ln/>
        </p:spPr>
        <p:txBody>
          <a:bodyPr/>
          <a:lstStyle/>
          <a:p>
            <a:fld id="{ED2B0408-41E6-2141-8C30-4CDB50A84868}" type="slidenum">
              <a:rPr lang="en-US" altLang="en-US"/>
              <a:pPr/>
              <a:t>4</a:t>
            </a:fld>
            <a:endParaRPr lang="en-US" altLang="en-US"/>
          </a:p>
        </p:txBody>
      </p:sp>
      <p:sp>
        <p:nvSpPr>
          <p:cNvPr id="467970" name="Rectangle 2">
            <a:extLst>
              <a:ext uri="{FF2B5EF4-FFF2-40B4-BE49-F238E27FC236}">
                <a16:creationId xmlns:a16="http://schemas.microsoft.com/office/drawing/2014/main" id="{A923A7B7-56A6-4A4B-8AD2-4CE0B0F3BEF8}"/>
              </a:ext>
            </a:extLst>
          </p:cNvPr>
          <p:cNvSpPr>
            <a:spLocks noGrp="1" noRot="1" noChangeAspect="1" noChangeArrowheads="1" noTextEdit="1"/>
          </p:cNvSpPr>
          <p:nvPr>
            <p:ph type="sldImg"/>
          </p:nvPr>
        </p:nvSpPr>
        <p:spPr>
          <a:ln/>
        </p:spPr>
      </p:sp>
      <p:sp>
        <p:nvSpPr>
          <p:cNvPr id="467971" name="Rectangle 3">
            <a:extLst>
              <a:ext uri="{FF2B5EF4-FFF2-40B4-BE49-F238E27FC236}">
                <a16:creationId xmlns:a16="http://schemas.microsoft.com/office/drawing/2014/main" id="{E6AAB84C-3F20-F74E-9D66-B92B6519003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56756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A644B1D-AB3B-C243-90C2-C5FC033741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64F7E174-D442-644A-A0F0-FA8C05D9EB4E}" type="slidenum">
              <a:rPr lang="en-US" altLang="en-US" smtClean="0"/>
              <a:pPr>
                <a:spcBef>
                  <a:spcPct val="0"/>
                </a:spcBef>
              </a:pPr>
              <a:t>45</a:t>
            </a:fld>
            <a:endParaRPr lang="en-US" altLang="en-US"/>
          </a:p>
        </p:txBody>
      </p:sp>
      <p:sp>
        <p:nvSpPr>
          <p:cNvPr id="87042" name="Rectangle 2">
            <a:extLst>
              <a:ext uri="{FF2B5EF4-FFF2-40B4-BE49-F238E27FC236}">
                <a16:creationId xmlns:a16="http://schemas.microsoft.com/office/drawing/2014/main" id="{5B0D5773-D844-0440-9ABA-E7F9482A9CED}"/>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F38657A9-3E5E-4645-815E-812E5DC0267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014A9240-FE17-CC4A-9006-F00DB06371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23A3C504-F8A4-8F4D-B48B-4FBDA7D63119}" type="slidenum">
              <a:rPr lang="en-US" altLang="en-US" smtClean="0"/>
              <a:pPr>
                <a:spcBef>
                  <a:spcPct val="0"/>
                </a:spcBef>
              </a:pPr>
              <a:t>47</a:t>
            </a:fld>
            <a:endParaRPr lang="en-US" altLang="en-US"/>
          </a:p>
        </p:txBody>
      </p:sp>
      <p:sp>
        <p:nvSpPr>
          <p:cNvPr id="90114" name="Rectangle 2">
            <a:extLst>
              <a:ext uri="{FF2B5EF4-FFF2-40B4-BE49-F238E27FC236}">
                <a16:creationId xmlns:a16="http://schemas.microsoft.com/office/drawing/2014/main" id="{2751C87F-0057-494D-B648-5E40B0D3C0D7}"/>
              </a:ext>
            </a:extLst>
          </p:cNvPr>
          <p:cNvSpPr>
            <a:spLocks noGrp="1" noRot="1" noChangeAspect="1" noChangeArrowheads="1" noTextEdit="1"/>
          </p:cNvSpPr>
          <p:nvPr>
            <p:ph type="sldImg"/>
          </p:nvPr>
        </p:nvSpPr>
        <p:spPr>
          <a:solidFill>
            <a:srgbClr val="FFFFFF"/>
          </a:solidFill>
          <a:ln/>
        </p:spPr>
      </p:sp>
      <p:sp>
        <p:nvSpPr>
          <p:cNvPr id="90115" name="Rectangle 3">
            <a:extLst>
              <a:ext uri="{FF2B5EF4-FFF2-40B4-BE49-F238E27FC236}">
                <a16:creationId xmlns:a16="http://schemas.microsoft.com/office/drawing/2014/main" id="{0633DBAB-8B0E-184A-AD8F-95E3D3E1DA7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June 4, 2012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641F12F-CBBB-D04D-9A83-0ED61CDA97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FCA84534-15F8-C049-AC5B-BA6EDA85AE24}" type="slidenum">
              <a:rPr lang="en-US" altLang="en-US" smtClean="0"/>
              <a:pPr>
                <a:spcBef>
                  <a:spcPct val="0"/>
                </a:spcBef>
              </a:pPr>
              <a:t>48</a:t>
            </a:fld>
            <a:endParaRPr lang="en-US" altLang="en-US"/>
          </a:p>
        </p:txBody>
      </p:sp>
      <p:sp>
        <p:nvSpPr>
          <p:cNvPr id="92162" name="Rectangle 2">
            <a:extLst>
              <a:ext uri="{FF2B5EF4-FFF2-40B4-BE49-F238E27FC236}">
                <a16:creationId xmlns:a16="http://schemas.microsoft.com/office/drawing/2014/main" id="{A6552173-0000-0F44-A4EF-AFBE3D9426DD}"/>
              </a:ext>
            </a:extLst>
          </p:cNvPr>
          <p:cNvSpPr>
            <a:spLocks noGrp="1" noRot="1" noChangeAspect="1" noChangeArrowheads="1" noTextEdit="1"/>
          </p:cNvSpPr>
          <p:nvPr>
            <p:ph type="sldImg"/>
          </p:nvPr>
        </p:nvSpPr>
        <p:spPr>
          <a:solidFill>
            <a:srgbClr val="FFFFFF"/>
          </a:solidFill>
          <a:ln/>
        </p:spPr>
      </p:sp>
      <p:sp>
        <p:nvSpPr>
          <p:cNvPr id="92163" name="Rectangle 3">
            <a:extLst>
              <a:ext uri="{FF2B5EF4-FFF2-40B4-BE49-F238E27FC236}">
                <a16:creationId xmlns:a16="http://schemas.microsoft.com/office/drawing/2014/main" id="{50E5917A-C595-3A49-AB21-1BBD815A77A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October 21, 2014</a:t>
            </a:r>
            <a:endParaRPr lang="en-US" altLang="en-US" b="1">
              <a:solidFill>
                <a:srgbClr val="FF0000"/>
              </a:solidFill>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5565034-8B0E-1249-89F9-AE90B127EE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00F00874-797E-D24C-A2B8-1D3BBFD97635}" type="slidenum">
              <a:rPr lang="en-US" altLang="en-US" smtClean="0"/>
              <a:pPr>
                <a:spcBef>
                  <a:spcPct val="0"/>
                </a:spcBef>
              </a:pPr>
              <a:t>49</a:t>
            </a:fld>
            <a:endParaRPr lang="en-US" altLang="en-US"/>
          </a:p>
        </p:txBody>
      </p:sp>
      <p:sp>
        <p:nvSpPr>
          <p:cNvPr id="94210" name="Rectangle 2">
            <a:extLst>
              <a:ext uri="{FF2B5EF4-FFF2-40B4-BE49-F238E27FC236}">
                <a16:creationId xmlns:a16="http://schemas.microsoft.com/office/drawing/2014/main" id="{C73EE7A1-5E56-494E-9359-CFB11D4630D0}"/>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B798BE4D-CF9E-8B43-B9FC-537F38CA023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9C1F3FE0-384C-4D40-A875-952AE864E8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9558EF35-0925-7042-A173-12F7299D85DB}" type="slidenum">
              <a:rPr lang="en-US" altLang="en-US" smtClean="0"/>
              <a:pPr>
                <a:spcBef>
                  <a:spcPct val="0"/>
                </a:spcBef>
              </a:pPr>
              <a:t>50</a:t>
            </a:fld>
            <a:endParaRPr lang="en-US" altLang="en-US"/>
          </a:p>
        </p:txBody>
      </p:sp>
      <p:sp>
        <p:nvSpPr>
          <p:cNvPr id="96258" name="Rectangle 2">
            <a:extLst>
              <a:ext uri="{FF2B5EF4-FFF2-40B4-BE49-F238E27FC236}">
                <a16:creationId xmlns:a16="http://schemas.microsoft.com/office/drawing/2014/main" id="{D7EFFE89-5580-7646-BB86-0B4B61EFE393}"/>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B2F6E8D2-9DA4-0146-8BB1-6C8F4C7E3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January 9, 2014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60442040-4A0C-EA4B-9115-4DFFCF42D2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02BC85E0-B0DF-3B4C-A946-8F05E47A0E20}" type="slidenum">
              <a:rPr lang="en-US" altLang="en-US" smtClean="0"/>
              <a:pPr>
                <a:spcBef>
                  <a:spcPct val="0"/>
                </a:spcBef>
              </a:pPr>
              <a:t>52</a:t>
            </a:fld>
            <a:endParaRPr lang="en-US" altLang="en-US"/>
          </a:p>
        </p:txBody>
      </p:sp>
      <p:sp>
        <p:nvSpPr>
          <p:cNvPr id="99330" name="Rectangle 2">
            <a:extLst>
              <a:ext uri="{FF2B5EF4-FFF2-40B4-BE49-F238E27FC236}">
                <a16:creationId xmlns:a16="http://schemas.microsoft.com/office/drawing/2014/main" id="{635AF691-5F32-DE48-BEEB-AB36602CCDD0}"/>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788C95F9-FCF6-2241-8CAF-7FCFF55AAEB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DB340BF-E7F1-974B-B81B-A224CE5397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4B42F10D-A0C1-0A46-ADD4-66A4D51177CC}" type="slidenum">
              <a:rPr lang="en-US" altLang="en-US" smtClean="0"/>
              <a:pPr eaLnBrk="1" hangingPunct="1">
                <a:spcBef>
                  <a:spcPct val="0"/>
                </a:spcBef>
              </a:pPr>
              <a:t>54</a:t>
            </a:fld>
            <a:endParaRPr lang="en-US" altLang="en-US"/>
          </a:p>
        </p:txBody>
      </p:sp>
      <p:sp>
        <p:nvSpPr>
          <p:cNvPr id="102402" name="Rectangle 2">
            <a:extLst>
              <a:ext uri="{FF2B5EF4-FFF2-40B4-BE49-F238E27FC236}">
                <a16:creationId xmlns:a16="http://schemas.microsoft.com/office/drawing/2014/main" id="{E21B9188-B44F-7542-9314-1E2965DF9440}"/>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C346F91B-E72C-8845-B43B-66109923EEE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March 8, 2012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1EB6FD8-6DC4-7242-98A4-06BD4F7C6A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eaLnBrk="1" hangingPunct="1">
              <a:spcBef>
                <a:spcPct val="0"/>
              </a:spcBef>
            </a:pPr>
            <a:fld id="{4E20823E-A873-D149-A3E2-1D223BE92F4C}" type="slidenum">
              <a:rPr lang="en-US" altLang="en-US" smtClean="0"/>
              <a:pPr eaLnBrk="1" hangingPunct="1">
                <a:spcBef>
                  <a:spcPct val="0"/>
                </a:spcBef>
              </a:pPr>
              <a:t>55</a:t>
            </a:fld>
            <a:endParaRPr lang="en-US" altLang="en-US"/>
          </a:p>
        </p:txBody>
      </p:sp>
      <p:sp>
        <p:nvSpPr>
          <p:cNvPr id="104450" name="Rectangle 2">
            <a:extLst>
              <a:ext uri="{FF2B5EF4-FFF2-40B4-BE49-F238E27FC236}">
                <a16:creationId xmlns:a16="http://schemas.microsoft.com/office/drawing/2014/main" id="{E98878A5-FFFA-824A-8D98-1DCAC15B414A}"/>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83A4F12F-D04B-454C-9D4C-C62D64FDDDB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February 27, 2012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990BFA9F-122D-6449-8AB9-0B4121995109}"/>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44BA14C-6D40-FC48-9E2F-F49DB9F8B5C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r>
              <a:rPr lang="en-US" altLang="en-US">
                <a:latin typeface="Times New Roman" panose="02020603050405020304" pitchFamily="18" charset="0"/>
                <a:ea typeface="ＭＳ Ｐゴシック" panose="020B0600070205080204" pitchFamily="34" charset="-128"/>
              </a:rPr>
              <a:t>April 26, 2011</a:t>
            </a:r>
          </a:p>
          <a:p>
            <a:pPr defTabSz="457200">
              <a:spcBef>
                <a:spcPct val="0"/>
              </a:spcBef>
            </a:pPr>
            <a:endParaRPr lang="en-US" altLang="en-US">
              <a:latin typeface="Times New Roman" panose="02020603050405020304" pitchFamily="18" charset="0"/>
              <a:ea typeface="ＭＳ Ｐゴシック" panose="020B0600070205080204" pitchFamily="34" charset="-128"/>
            </a:endParaRPr>
          </a:p>
          <a:p>
            <a:pPr defTabSz="457200">
              <a:spcBef>
                <a:spcPct val="0"/>
              </a:spcBef>
            </a:pPr>
            <a:r>
              <a:rPr lang="en-US" altLang="en-US">
                <a:latin typeface="Times New Roman" panose="02020603050405020304" pitchFamily="18" charset="0"/>
                <a:ea typeface="ＭＳ Ｐゴシック" panose="020B0600070205080204" pitchFamily="34" charset="-128"/>
              </a:rPr>
              <a:t>The arrows on the slide are colored as follows:</a:t>
            </a:r>
          </a:p>
          <a:p>
            <a:pPr defTabSz="457200">
              <a:spcBef>
                <a:spcPct val="0"/>
              </a:spcBef>
            </a:pPr>
            <a:r>
              <a:rPr lang="en-US" altLang="en-US">
                <a:latin typeface="Times New Roman" panose="02020603050405020304" pitchFamily="18" charset="0"/>
                <a:ea typeface="ＭＳ Ｐゴシック" panose="020B0600070205080204" pitchFamily="34" charset="-128"/>
              </a:rPr>
              <a:t>-          Black = species biotype resistant to glyphosate</a:t>
            </a:r>
          </a:p>
          <a:p>
            <a:pPr defTabSz="457200">
              <a:spcBef>
                <a:spcPct val="0"/>
              </a:spcBef>
            </a:pPr>
            <a:r>
              <a:rPr lang="en-US" altLang="en-US">
                <a:latin typeface="Times New Roman" panose="02020603050405020304" pitchFamily="18" charset="0"/>
                <a:ea typeface="ＭＳ Ｐゴシック" panose="020B0600070205080204" pitchFamily="34" charset="-128"/>
              </a:rPr>
              <a:t>-          Yellow = species biotype resistant to glyphosate + one more herbicide mode of action</a:t>
            </a:r>
          </a:p>
          <a:p>
            <a:pPr defTabSz="457200">
              <a:spcBef>
                <a:spcPct val="0"/>
              </a:spcBef>
            </a:pPr>
            <a:r>
              <a:rPr lang="en-US" altLang="en-US">
                <a:latin typeface="Times New Roman" panose="02020603050405020304" pitchFamily="18" charset="0"/>
                <a:ea typeface="ＭＳ Ｐゴシック" panose="020B0600070205080204" pitchFamily="34" charset="-128"/>
              </a:rPr>
              <a:t>-          Red = species biotype resistant to glyphosate + two more herbicide modes of action</a:t>
            </a:r>
          </a:p>
          <a:p>
            <a:pPr defTabSz="457200">
              <a:spcBef>
                <a:spcPct val="0"/>
              </a:spcBef>
            </a:pPr>
            <a:r>
              <a:rPr lang="en-US" altLang="en-US">
                <a:latin typeface="Times New Roman" panose="02020603050405020304" pitchFamily="18" charset="0"/>
                <a:ea typeface="ＭＳ Ｐゴシック" panose="020B0600070205080204" pitchFamily="34" charset="-128"/>
              </a:rPr>
              <a:t>-          Green = First confirmed species biotype resistant to glyphosate in Canada</a:t>
            </a:r>
          </a:p>
          <a:p>
            <a:pPr defTabSz="457200">
              <a:spcBef>
                <a:spcPct val="0"/>
              </a:spcBef>
            </a:pPr>
            <a:r>
              <a:rPr lang="en-US" altLang="en-US">
                <a:latin typeface="Times New Roman" panose="02020603050405020304" pitchFamily="18" charset="0"/>
                <a:ea typeface="ＭＳ Ｐゴシック" panose="020B0600070205080204" pitchFamily="34" charset="-128"/>
              </a:rPr>
              <a:t> </a:t>
            </a:r>
          </a:p>
          <a:p>
            <a:pPr defTabSz="457200">
              <a:spcBef>
                <a:spcPct val="0"/>
              </a:spcBef>
            </a:pPr>
            <a:r>
              <a:rPr lang="en-US" altLang="en-US">
                <a:latin typeface="Times New Roman" panose="02020603050405020304" pitchFamily="18" charset="0"/>
                <a:ea typeface="ＭＳ Ｐゴシック" panose="020B0600070205080204" pitchFamily="34" charset="-128"/>
              </a:rPr>
              <a:t>Keep in mind that the map is only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up-to-date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for December 13, 2010.</a:t>
            </a:r>
          </a:p>
          <a:p>
            <a:pPr defTabSz="457200">
              <a:spcBef>
                <a:spcPct val="0"/>
              </a:spcBef>
            </a:pPr>
            <a:endParaRPr lang="en-US" altLang="en-US">
              <a:latin typeface="Times New Roman" panose="02020603050405020304" pitchFamily="18" charset="0"/>
              <a:ea typeface="ＭＳ Ｐゴシック" panose="020B0600070205080204" pitchFamily="34" charset="-128"/>
            </a:endParaRPr>
          </a:p>
        </p:txBody>
      </p:sp>
      <p:sp>
        <p:nvSpPr>
          <p:cNvPr id="106499" name="Slide Number Placeholder 3">
            <a:extLst>
              <a:ext uri="{FF2B5EF4-FFF2-40B4-BE49-F238E27FC236}">
                <a16:creationId xmlns:a16="http://schemas.microsoft.com/office/drawing/2014/main" id="{54A0C5D0-1FC6-7C4F-B3B8-AB7A1ADE4FC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lgn="r" eaLnBrk="1" hangingPunct="1">
              <a:spcBef>
                <a:spcPct val="0"/>
              </a:spcBef>
            </a:pPr>
            <a:fld id="{09E2FB7B-826B-C24A-BD9F-C44BD5B6C55D}" type="slidenum">
              <a:rPr lang="en-US" altLang="en-US">
                <a:latin typeface="Calibri" panose="020F0502020204030204" pitchFamily="34" charset="0"/>
                <a:cs typeface="Arial" panose="020B0604020202020204" pitchFamily="34" charset="0"/>
              </a:rPr>
              <a:pPr algn="r" eaLnBrk="1" hangingPunct="1">
                <a:spcBef>
                  <a:spcPct val="0"/>
                </a:spcBef>
              </a:pPr>
              <a:t>56</a:t>
            </a:fld>
            <a:endParaRPr lang="en-US" altLang="en-US">
              <a:latin typeface="Calibri" panose="020F050202020403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DE4744DC-085B-BC4F-A5F5-D2215CF862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6D22BA-1E1E-6246-98AB-E0A5D6C90346}" type="slidenum">
              <a:rPr lang="en-US" altLang="en-US" sz="1200" smtClean="0"/>
              <a:pPr/>
              <a:t>57</a:t>
            </a:fld>
            <a:endParaRPr lang="en-US" altLang="en-US" sz="1200"/>
          </a:p>
        </p:txBody>
      </p:sp>
      <p:sp>
        <p:nvSpPr>
          <p:cNvPr id="108546" name="Rectangle 2">
            <a:extLst>
              <a:ext uri="{FF2B5EF4-FFF2-40B4-BE49-F238E27FC236}">
                <a16:creationId xmlns:a16="http://schemas.microsoft.com/office/drawing/2014/main" id="{7240B35A-4E40-444D-8130-739A0C734EC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3C8798E-3F12-4B4F-958E-E66B893A75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January 19, 2016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F36E74-8DD2-E24E-99A3-B7A9A4F58962}"/>
              </a:ext>
            </a:extLst>
          </p:cNvPr>
          <p:cNvSpPr>
            <a:spLocks noGrp="1" noChangeArrowheads="1"/>
          </p:cNvSpPr>
          <p:nvPr>
            <p:ph type="sldNum" sz="quarter" idx="5"/>
          </p:nvPr>
        </p:nvSpPr>
        <p:spPr>
          <a:ln/>
        </p:spPr>
        <p:txBody>
          <a:bodyPr/>
          <a:lstStyle/>
          <a:p>
            <a:fld id="{8B087E0D-73A3-D14E-A0E6-4DE7279FB23F}" type="slidenum">
              <a:rPr lang="en-US" altLang="en-US"/>
              <a:pPr/>
              <a:t>5</a:t>
            </a:fld>
            <a:endParaRPr lang="en-US" altLang="en-US"/>
          </a:p>
        </p:txBody>
      </p:sp>
      <p:sp>
        <p:nvSpPr>
          <p:cNvPr id="468994" name="Rectangle 2">
            <a:extLst>
              <a:ext uri="{FF2B5EF4-FFF2-40B4-BE49-F238E27FC236}">
                <a16:creationId xmlns:a16="http://schemas.microsoft.com/office/drawing/2014/main" id="{085342FE-EE5D-AC44-8863-AFA1AC05E3FA}"/>
              </a:ext>
            </a:extLst>
          </p:cNvPr>
          <p:cNvSpPr>
            <a:spLocks noGrp="1" noRot="1" noChangeAspect="1" noChangeArrowheads="1" noTextEdit="1"/>
          </p:cNvSpPr>
          <p:nvPr>
            <p:ph type="sldImg"/>
          </p:nvPr>
        </p:nvSpPr>
        <p:spPr>
          <a:ln/>
        </p:spPr>
      </p:sp>
      <p:sp>
        <p:nvSpPr>
          <p:cNvPr id="468995" name="Rectangle 3">
            <a:extLst>
              <a:ext uri="{FF2B5EF4-FFF2-40B4-BE49-F238E27FC236}">
                <a16:creationId xmlns:a16="http://schemas.microsoft.com/office/drawing/2014/main" id="{A72D5A58-DAF4-7840-99E3-8D02E8A2AD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0748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E394CD8A-51A4-C743-B6FF-543A15B24C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644A2984-DC1F-474B-85BE-1A807C4F8D33}" type="slidenum">
              <a:rPr lang="en-US" altLang="en-US" smtClean="0"/>
              <a:pPr>
                <a:spcBef>
                  <a:spcPct val="0"/>
                </a:spcBef>
              </a:pPr>
              <a:t>58</a:t>
            </a:fld>
            <a:endParaRPr lang="en-US" altLang="en-US"/>
          </a:p>
        </p:txBody>
      </p:sp>
      <p:sp>
        <p:nvSpPr>
          <p:cNvPr id="110594" name="Rectangle 2">
            <a:extLst>
              <a:ext uri="{FF2B5EF4-FFF2-40B4-BE49-F238E27FC236}">
                <a16:creationId xmlns:a16="http://schemas.microsoft.com/office/drawing/2014/main" id="{42584EBA-078D-8B47-8BA9-1860C978AC30}"/>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A3DC8351-FF8A-7140-9635-800475DFC0F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7A1DC12C-7D49-CA46-82C0-49F434E16682}"/>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3ECE3863-7ACE-3D47-80FF-1AB403E3E9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http://www.un.org/apps/news/story.asp?NewsID=51526#.WRC5wFPytp8  </a:t>
            </a:r>
          </a:p>
        </p:txBody>
      </p:sp>
      <p:sp>
        <p:nvSpPr>
          <p:cNvPr id="112643" name="Slide Number Placeholder 3">
            <a:extLst>
              <a:ext uri="{FF2B5EF4-FFF2-40B4-BE49-F238E27FC236}">
                <a16:creationId xmlns:a16="http://schemas.microsoft.com/office/drawing/2014/main" id="{C0611FF7-9585-B041-A74D-08C7D241CE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737A60BC-A478-C94B-82E9-6ADE4B54E099}" type="slidenum">
              <a:rPr lang="en-US" altLang="en-US" smtClean="0"/>
              <a:pPr>
                <a:spcBef>
                  <a:spcPct val="0"/>
                </a:spcBef>
              </a:pPr>
              <a:t>59</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5EFB4C3-B151-B343-802C-FE39B8DABF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8ED55EFC-F62B-ED4A-81E5-5C56ECE227D5}" type="slidenum">
              <a:rPr lang="en-US" altLang="en-US" smtClean="0"/>
              <a:pPr>
                <a:spcBef>
                  <a:spcPct val="0"/>
                </a:spcBef>
              </a:pPr>
              <a:t>61</a:t>
            </a:fld>
            <a:endParaRPr lang="en-US" altLang="en-US"/>
          </a:p>
        </p:txBody>
      </p:sp>
      <p:sp>
        <p:nvSpPr>
          <p:cNvPr id="115714" name="Rectangle 2">
            <a:extLst>
              <a:ext uri="{FF2B5EF4-FFF2-40B4-BE49-F238E27FC236}">
                <a16:creationId xmlns:a16="http://schemas.microsoft.com/office/drawing/2014/main" id="{751C85AD-F8A6-1943-8BD2-07DE1DAB5D49}"/>
              </a:ext>
            </a:extLst>
          </p:cNvPr>
          <p:cNvSpPr>
            <a:spLocks noGrp="1" noRot="1" noChangeAspect="1" noChangeArrowheads="1" noTextEdit="1"/>
          </p:cNvSpPr>
          <p:nvPr>
            <p:ph type="sldImg"/>
          </p:nvPr>
        </p:nvSpPr>
        <p:spPr>
          <a:solidFill>
            <a:srgbClr val="FFFFFF"/>
          </a:solidFill>
          <a:ln/>
        </p:spPr>
      </p:sp>
      <p:sp>
        <p:nvSpPr>
          <p:cNvPr id="115715" name="Rectangle 3">
            <a:extLst>
              <a:ext uri="{FF2B5EF4-FFF2-40B4-BE49-F238E27FC236}">
                <a16:creationId xmlns:a16="http://schemas.microsoft.com/office/drawing/2014/main" id="{A982FF28-6DD8-2A41-B107-E494EC19061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pitchFamily="2" charset="0"/>
                <a:ea typeface="ＭＳ Ｐゴシック" panose="020B0600070205080204" pitchFamily="34" charset="-128"/>
              </a:rPr>
              <a:t>May 8, 2017</a:t>
            </a:r>
            <a:endParaRPr lang="en-US" altLang="en-US" b="1">
              <a:solidFill>
                <a:srgbClr val="FF0000"/>
              </a:solidFill>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F041107C-C962-0640-881C-7DF125F903F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lgn="r">
              <a:spcBef>
                <a:spcPct val="0"/>
              </a:spcBef>
            </a:pPr>
            <a:fld id="{F48D1FC3-F867-3D4B-AA7E-01A6ED0348AE}" type="slidenum">
              <a:rPr lang="en-US" altLang="en-US"/>
              <a:pPr algn="r">
                <a:spcBef>
                  <a:spcPct val="0"/>
                </a:spcBef>
              </a:pPr>
              <a:t>62</a:t>
            </a:fld>
            <a:endParaRPr lang="en-US" altLang="en-US"/>
          </a:p>
        </p:txBody>
      </p:sp>
      <p:sp>
        <p:nvSpPr>
          <p:cNvPr id="117762" name="Rectangle 2">
            <a:extLst>
              <a:ext uri="{FF2B5EF4-FFF2-40B4-BE49-F238E27FC236}">
                <a16:creationId xmlns:a16="http://schemas.microsoft.com/office/drawing/2014/main" id="{515651D3-DA6B-C34F-B38A-F44DE4DA3A13}"/>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09114AC7-BD2B-4A45-AF8D-87A1BA5BA3E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pitchFamily="2" charset="0"/>
                <a:ea typeface="ＭＳ Ｐゴシック" panose="020B0600070205080204" pitchFamily="34" charset="-128"/>
              </a:rPr>
              <a:t>February 16,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4994AA-9510-A446-B0FB-DB30F5528A22}"/>
              </a:ext>
            </a:extLst>
          </p:cNvPr>
          <p:cNvSpPr>
            <a:spLocks noGrp="1" noChangeArrowheads="1"/>
          </p:cNvSpPr>
          <p:nvPr>
            <p:ph type="sldNum" sz="quarter" idx="5"/>
          </p:nvPr>
        </p:nvSpPr>
        <p:spPr>
          <a:ln/>
        </p:spPr>
        <p:txBody>
          <a:bodyPr/>
          <a:lstStyle/>
          <a:p>
            <a:fld id="{1B5DAAEA-1F3A-9240-8AAE-6F76E45E91CC}" type="slidenum">
              <a:rPr lang="en-US" altLang="en-US"/>
              <a:pPr/>
              <a:t>6</a:t>
            </a:fld>
            <a:endParaRPr lang="en-US" altLang="en-US"/>
          </a:p>
        </p:txBody>
      </p:sp>
      <p:sp>
        <p:nvSpPr>
          <p:cNvPr id="470018" name="Rectangle 2">
            <a:extLst>
              <a:ext uri="{FF2B5EF4-FFF2-40B4-BE49-F238E27FC236}">
                <a16:creationId xmlns:a16="http://schemas.microsoft.com/office/drawing/2014/main" id="{668AB431-0743-1544-9918-B49CCC1671F6}"/>
              </a:ext>
            </a:extLst>
          </p:cNvPr>
          <p:cNvSpPr>
            <a:spLocks noGrp="1" noRot="1" noChangeAspect="1" noChangeArrowheads="1" noTextEdit="1"/>
          </p:cNvSpPr>
          <p:nvPr>
            <p:ph type="sldImg"/>
          </p:nvPr>
        </p:nvSpPr>
        <p:spPr>
          <a:ln/>
        </p:spPr>
      </p:sp>
      <p:sp>
        <p:nvSpPr>
          <p:cNvPr id="470019" name="Rectangle 3">
            <a:extLst>
              <a:ext uri="{FF2B5EF4-FFF2-40B4-BE49-F238E27FC236}">
                <a16:creationId xmlns:a16="http://schemas.microsoft.com/office/drawing/2014/main" id="{A00DF1C3-4565-384B-B6D7-D256EC9D76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0662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3F27ED-0B87-4045-8E75-82B27898FE75}"/>
              </a:ext>
            </a:extLst>
          </p:cNvPr>
          <p:cNvSpPr>
            <a:spLocks noGrp="1" noChangeArrowheads="1"/>
          </p:cNvSpPr>
          <p:nvPr>
            <p:ph type="sldNum" sz="quarter" idx="5"/>
          </p:nvPr>
        </p:nvSpPr>
        <p:spPr>
          <a:ln/>
        </p:spPr>
        <p:txBody>
          <a:bodyPr/>
          <a:lstStyle/>
          <a:p>
            <a:fld id="{05E86B8E-78CD-C74C-A8DB-AE7C2C1804EA}" type="slidenum">
              <a:rPr lang="en-US" altLang="en-US"/>
              <a:pPr/>
              <a:t>7</a:t>
            </a:fld>
            <a:endParaRPr lang="en-US" altLang="en-US"/>
          </a:p>
        </p:txBody>
      </p:sp>
      <p:sp>
        <p:nvSpPr>
          <p:cNvPr id="472066" name="Rectangle 2">
            <a:extLst>
              <a:ext uri="{FF2B5EF4-FFF2-40B4-BE49-F238E27FC236}">
                <a16:creationId xmlns:a16="http://schemas.microsoft.com/office/drawing/2014/main" id="{49EDFA62-C170-1848-9653-2CD61249BA8B}"/>
              </a:ext>
            </a:extLst>
          </p:cNvPr>
          <p:cNvSpPr>
            <a:spLocks noGrp="1" noRot="1" noChangeAspect="1" noChangeArrowheads="1" noTextEdit="1"/>
          </p:cNvSpPr>
          <p:nvPr>
            <p:ph type="sldImg"/>
          </p:nvPr>
        </p:nvSpPr>
        <p:spPr>
          <a:ln/>
        </p:spPr>
      </p:sp>
      <p:sp>
        <p:nvSpPr>
          <p:cNvPr id="472067" name="Rectangle 3">
            <a:extLst>
              <a:ext uri="{FF2B5EF4-FFF2-40B4-BE49-F238E27FC236}">
                <a16:creationId xmlns:a16="http://schemas.microsoft.com/office/drawing/2014/main" id="{5A54FEA7-1CC8-C148-A144-7AC57B3915C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9052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AB335-7FB5-434B-84DC-B9A60AA91841}"/>
              </a:ext>
            </a:extLst>
          </p:cNvPr>
          <p:cNvSpPr>
            <a:spLocks noGrp="1" noChangeArrowheads="1"/>
          </p:cNvSpPr>
          <p:nvPr>
            <p:ph type="sldNum" sz="quarter" idx="5"/>
          </p:nvPr>
        </p:nvSpPr>
        <p:spPr>
          <a:ln/>
        </p:spPr>
        <p:txBody>
          <a:bodyPr/>
          <a:lstStyle/>
          <a:p>
            <a:fld id="{3479C1BD-E460-A54F-BFAC-D41906F78B0A}" type="slidenum">
              <a:rPr lang="en-US" altLang="en-US"/>
              <a:pPr/>
              <a:t>8</a:t>
            </a:fld>
            <a:endParaRPr lang="en-US" altLang="en-US"/>
          </a:p>
        </p:txBody>
      </p:sp>
      <p:sp>
        <p:nvSpPr>
          <p:cNvPr id="473090" name="Rectangle 2">
            <a:extLst>
              <a:ext uri="{FF2B5EF4-FFF2-40B4-BE49-F238E27FC236}">
                <a16:creationId xmlns:a16="http://schemas.microsoft.com/office/drawing/2014/main" id="{5A3E2C6D-6836-CB43-915B-B028F5FE4951}"/>
              </a:ext>
            </a:extLst>
          </p:cNvPr>
          <p:cNvSpPr>
            <a:spLocks noGrp="1" noRot="1" noChangeAspect="1" noChangeArrowheads="1" noTextEdit="1"/>
          </p:cNvSpPr>
          <p:nvPr>
            <p:ph type="sldImg"/>
          </p:nvPr>
        </p:nvSpPr>
        <p:spPr>
          <a:ln/>
        </p:spPr>
      </p:sp>
      <p:sp>
        <p:nvSpPr>
          <p:cNvPr id="473091" name="Rectangle 3">
            <a:extLst>
              <a:ext uri="{FF2B5EF4-FFF2-40B4-BE49-F238E27FC236}">
                <a16:creationId xmlns:a16="http://schemas.microsoft.com/office/drawing/2014/main" id="{3D02BFFA-88C7-BA48-8D5E-A4622AC74760}"/>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0420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CE4C28D-CD8D-254F-8853-3FE19F1D6738}"/>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4D6804AD-2D4B-5340-A78F-82EA965BEF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pitchFamily="2" charset="0"/>
                <a:ea typeface="ＭＳ Ｐゴシック" panose="020B0600070205080204" pitchFamily="34" charset="-128"/>
              </a:rPr>
              <a:t>The methods used in mutation breeding have been in use since the 1950s and are excluded from GMO legislation, because such mutations also occur without human intervention but with a much lower frequency. The occurrence of mutations is considered to be a natural process, commonly used by breeders to exploit natural variation, that is simply boosted by the applied technique. Up to now, more than 3200 officially released cultivars are known to have been obtained by mutation breeding, among them more than 600 cultivated lines of wheat, rice and maize</a:t>
            </a:r>
          </a:p>
        </p:txBody>
      </p:sp>
      <p:sp>
        <p:nvSpPr>
          <p:cNvPr id="31747" name="Slide Number Placeholder 3">
            <a:extLst>
              <a:ext uri="{FF2B5EF4-FFF2-40B4-BE49-F238E27FC236}">
                <a16:creationId xmlns:a16="http://schemas.microsoft.com/office/drawing/2014/main" id="{C9056197-1578-454A-A709-6BA5B1DE34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ＭＳ Ｐゴシック" panose="020B0600070205080204" pitchFamily="34" charset="-128"/>
              </a:defRPr>
            </a:lvl1pPr>
            <a:lvl2pPr marL="742950" indent="-285750">
              <a:spcBef>
                <a:spcPct val="30000"/>
              </a:spcBef>
              <a:defRPr sz="1200">
                <a:solidFill>
                  <a:schemeClr val="tx1"/>
                </a:solidFill>
                <a:latin typeface="Times" pitchFamily="2" charset="0"/>
                <a:ea typeface="ＭＳ Ｐゴシック" panose="020B0600070205080204" pitchFamily="34" charset="-128"/>
              </a:defRPr>
            </a:lvl2pPr>
            <a:lvl3pPr marL="1143000" indent="-228600">
              <a:spcBef>
                <a:spcPct val="30000"/>
              </a:spcBef>
              <a:defRPr sz="1200">
                <a:solidFill>
                  <a:schemeClr val="tx1"/>
                </a:solidFill>
                <a:latin typeface="Times" pitchFamily="2" charset="0"/>
                <a:ea typeface="ＭＳ Ｐゴシック" panose="020B0600070205080204" pitchFamily="34" charset="-128"/>
              </a:defRPr>
            </a:lvl3pPr>
            <a:lvl4pPr marL="1600200" indent="-228600">
              <a:spcBef>
                <a:spcPct val="30000"/>
              </a:spcBef>
              <a:defRPr sz="1200">
                <a:solidFill>
                  <a:schemeClr val="tx1"/>
                </a:solidFill>
                <a:latin typeface="Times" pitchFamily="2" charset="0"/>
                <a:ea typeface="ＭＳ Ｐゴシック" panose="020B0600070205080204" pitchFamily="34" charset="-128"/>
              </a:defRPr>
            </a:lvl4pPr>
            <a:lvl5pPr marL="2057400" indent="-228600">
              <a:spcBef>
                <a:spcPct val="30000"/>
              </a:spcBef>
              <a:defRPr sz="1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BC219922-6F2F-2140-8199-3C293D204B98}" type="slidenum">
              <a:rPr lang="en-GB" altLang="en-US" smtClean="0"/>
              <a:pPr>
                <a:spcBef>
                  <a:spcPct val="0"/>
                </a:spcBef>
              </a:pPr>
              <a:t>11</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2/22/2018 A-peeling? Japanese farmers invent edible banana skin | World news | The Guardian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8554A5B6-BD3B-AA4A-B7A2-D063890C1407}" type="slidenum">
              <a:rPr lang="en-US" smtClean="0"/>
              <a:t>12</a:t>
            </a:fld>
            <a:endParaRPr lang="en-US"/>
          </a:p>
        </p:txBody>
      </p:sp>
    </p:spTree>
    <p:extLst>
      <p:ext uri="{BB962C8B-B14F-4D97-AF65-F5344CB8AC3E}">
        <p14:creationId xmlns:p14="http://schemas.microsoft.com/office/powerpoint/2010/main" val="394880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EB51D8-AA7B-DC49-9166-83429B0864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B23A1E-4799-114F-A387-2BE2AFFC9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52EA2A-5F77-C14E-8D6B-EDE7B01C08AF}"/>
              </a:ext>
            </a:extLst>
          </p:cNvPr>
          <p:cNvSpPr>
            <a:spLocks noGrp="1" noChangeArrowheads="1"/>
          </p:cNvSpPr>
          <p:nvPr>
            <p:ph type="sldNum" sz="quarter" idx="12"/>
          </p:nvPr>
        </p:nvSpPr>
        <p:spPr>
          <a:ln/>
        </p:spPr>
        <p:txBody>
          <a:bodyPr/>
          <a:lstStyle>
            <a:lvl1pPr>
              <a:defRPr/>
            </a:lvl1pPr>
          </a:lstStyle>
          <a:p>
            <a:pPr>
              <a:defRPr/>
            </a:pPr>
            <a:fld id="{54DF1A45-878D-4A4B-9093-8C9664B34642}" type="slidenum">
              <a:rPr lang="en-US" altLang="en-US"/>
              <a:pPr>
                <a:defRPr/>
              </a:pPr>
              <a:t>‹#›</a:t>
            </a:fld>
            <a:endParaRPr lang="en-US" altLang="en-US"/>
          </a:p>
        </p:txBody>
      </p:sp>
    </p:spTree>
    <p:extLst>
      <p:ext uri="{BB962C8B-B14F-4D97-AF65-F5344CB8AC3E}">
        <p14:creationId xmlns:p14="http://schemas.microsoft.com/office/powerpoint/2010/main" val="39467322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0B1C50-1B1B-6B41-9C32-89139F23F1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D41841-41DE-764C-9FF7-12EADB8D8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80AEAA-1417-7646-A269-EDBF75A757E3}"/>
              </a:ext>
            </a:extLst>
          </p:cNvPr>
          <p:cNvSpPr>
            <a:spLocks noGrp="1" noChangeArrowheads="1"/>
          </p:cNvSpPr>
          <p:nvPr>
            <p:ph type="sldNum" sz="quarter" idx="12"/>
          </p:nvPr>
        </p:nvSpPr>
        <p:spPr>
          <a:ln/>
        </p:spPr>
        <p:txBody>
          <a:bodyPr/>
          <a:lstStyle>
            <a:lvl1pPr>
              <a:defRPr/>
            </a:lvl1pPr>
          </a:lstStyle>
          <a:p>
            <a:pPr>
              <a:defRPr/>
            </a:pPr>
            <a:fld id="{24BDEC91-FD04-CC41-AEAB-C611E93B0513}" type="slidenum">
              <a:rPr lang="en-US" altLang="en-US"/>
              <a:pPr>
                <a:defRPr/>
              </a:pPr>
              <a:t>‹#›</a:t>
            </a:fld>
            <a:endParaRPr lang="en-US" altLang="en-US"/>
          </a:p>
        </p:txBody>
      </p:sp>
    </p:spTree>
    <p:extLst>
      <p:ext uri="{BB962C8B-B14F-4D97-AF65-F5344CB8AC3E}">
        <p14:creationId xmlns:p14="http://schemas.microsoft.com/office/powerpoint/2010/main" val="62166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02C77-ADB7-DE4B-958A-10F10C52D4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509559-63A9-1044-B150-F93B63D31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414D81-5B8E-5A44-98A8-E5DAAAFB82CD}"/>
              </a:ext>
            </a:extLst>
          </p:cNvPr>
          <p:cNvSpPr>
            <a:spLocks noGrp="1" noChangeArrowheads="1"/>
          </p:cNvSpPr>
          <p:nvPr>
            <p:ph type="sldNum" sz="quarter" idx="12"/>
          </p:nvPr>
        </p:nvSpPr>
        <p:spPr>
          <a:ln/>
        </p:spPr>
        <p:txBody>
          <a:bodyPr/>
          <a:lstStyle>
            <a:lvl1pPr>
              <a:defRPr/>
            </a:lvl1pPr>
          </a:lstStyle>
          <a:p>
            <a:pPr>
              <a:defRPr/>
            </a:pPr>
            <a:fld id="{5CAFB426-E65F-9E4D-895E-CD3205FA2F7D}" type="slidenum">
              <a:rPr lang="en-US" altLang="en-US"/>
              <a:pPr>
                <a:defRPr/>
              </a:pPr>
              <a:t>‹#›</a:t>
            </a:fld>
            <a:endParaRPr lang="en-US" altLang="en-US"/>
          </a:p>
        </p:txBody>
      </p:sp>
    </p:spTree>
    <p:extLst>
      <p:ext uri="{BB962C8B-B14F-4D97-AF65-F5344CB8AC3E}">
        <p14:creationId xmlns:p14="http://schemas.microsoft.com/office/powerpoint/2010/main" val="38506725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14B13D-6628-9240-801D-3640440E2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F34847-2920-9440-A754-D3694F76A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E3CD72-D466-F44A-A99B-35375AB4BECC}"/>
              </a:ext>
            </a:extLst>
          </p:cNvPr>
          <p:cNvSpPr>
            <a:spLocks noGrp="1" noChangeArrowheads="1"/>
          </p:cNvSpPr>
          <p:nvPr>
            <p:ph type="sldNum" sz="quarter" idx="12"/>
          </p:nvPr>
        </p:nvSpPr>
        <p:spPr>
          <a:ln/>
        </p:spPr>
        <p:txBody>
          <a:bodyPr/>
          <a:lstStyle>
            <a:lvl1pPr>
              <a:defRPr/>
            </a:lvl1pPr>
          </a:lstStyle>
          <a:p>
            <a:pPr>
              <a:defRPr/>
            </a:pPr>
            <a:fld id="{03422E74-BBBC-BC45-9441-B7907F56FF25}" type="slidenum">
              <a:rPr lang="en-US" altLang="en-US"/>
              <a:pPr>
                <a:defRPr/>
              </a:pPr>
              <a:t>‹#›</a:t>
            </a:fld>
            <a:endParaRPr lang="en-US" altLang="en-US"/>
          </a:p>
        </p:txBody>
      </p:sp>
    </p:spTree>
    <p:extLst>
      <p:ext uri="{BB962C8B-B14F-4D97-AF65-F5344CB8AC3E}">
        <p14:creationId xmlns:p14="http://schemas.microsoft.com/office/powerpoint/2010/main" val="11044691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DEF2E0-1FF6-5244-A38F-58B06F095C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D7A92-4CA5-9E4E-B22E-E75707994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ABE375-5900-8F41-93A6-D76A7D1ECE92}"/>
              </a:ext>
            </a:extLst>
          </p:cNvPr>
          <p:cNvSpPr>
            <a:spLocks noGrp="1" noChangeArrowheads="1"/>
          </p:cNvSpPr>
          <p:nvPr>
            <p:ph type="sldNum" sz="quarter" idx="12"/>
          </p:nvPr>
        </p:nvSpPr>
        <p:spPr>
          <a:ln/>
        </p:spPr>
        <p:txBody>
          <a:bodyPr/>
          <a:lstStyle>
            <a:lvl1pPr>
              <a:defRPr/>
            </a:lvl1pPr>
          </a:lstStyle>
          <a:p>
            <a:pPr>
              <a:defRPr/>
            </a:pPr>
            <a:fld id="{A2E448C9-1B16-AF44-B19D-BFE8C0F74DCB}" type="slidenum">
              <a:rPr lang="en-US" altLang="en-US"/>
              <a:pPr>
                <a:defRPr/>
              </a:pPr>
              <a:t>‹#›</a:t>
            </a:fld>
            <a:endParaRPr lang="en-US" altLang="en-US"/>
          </a:p>
        </p:txBody>
      </p:sp>
    </p:spTree>
    <p:extLst>
      <p:ext uri="{BB962C8B-B14F-4D97-AF65-F5344CB8AC3E}">
        <p14:creationId xmlns:p14="http://schemas.microsoft.com/office/powerpoint/2010/main" val="17443524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61BA6F-E9FB-DF46-9C19-E69DC94D16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8D6E25-7DBB-D34C-8A55-6FBF212E42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B74D7C-8423-CC48-B346-723E6218D28A}"/>
              </a:ext>
            </a:extLst>
          </p:cNvPr>
          <p:cNvSpPr>
            <a:spLocks noGrp="1" noChangeArrowheads="1"/>
          </p:cNvSpPr>
          <p:nvPr>
            <p:ph type="sldNum" sz="quarter" idx="12"/>
          </p:nvPr>
        </p:nvSpPr>
        <p:spPr>
          <a:ln/>
        </p:spPr>
        <p:txBody>
          <a:bodyPr/>
          <a:lstStyle>
            <a:lvl1pPr>
              <a:defRPr/>
            </a:lvl1pPr>
          </a:lstStyle>
          <a:p>
            <a:pPr>
              <a:defRPr/>
            </a:pPr>
            <a:fld id="{8A788DF7-39A0-EC44-AD98-5806D9AF97B2}" type="slidenum">
              <a:rPr lang="en-US" altLang="en-US"/>
              <a:pPr>
                <a:defRPr/>
              </a:pPr>
              <a:t>‹#›</a:t>
            </a:fld>
            <a:endParaRPr lang="en-US" altLang="en-US"/>
          </a:p>
        </p:txBody>
      </p:sp>
    </p:spTree>
    <p:extLst>
      <p:ext uri="{BB962C8B-B14F-4D97-AF65-F5344CB8AC3E}">
        <p14:creationId xmlns:p14="http://schemas.microsoft.com/office/powerpoint/2010/main" val="24450998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AF083F-CD3C-524D-B832-420873CAA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87DEFA-6CE5-5440-B827-3B5DD7D0E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7FCBDF6-71C6-4A42-A629-FF5B85CB5D70}"/>
              </a:ext>
            </a:extLst>
          </p:cNvPr>
          <p:cNvSpPr>
            <a:spLocks noGrp="1" noChangeArrowheads="1"/>
          </p:cNvSpPr>
          <p:nvPr>
            <p:ph type="sldNum" sz="quarter" idx="12"/>
          </p:nvPr>
        </p:nvSpPr>
        <p:spPr>
          <a:ln/>
        </p:spPr>
        <p:txBody>
          <a:bodyPr/>
          <a:lstStyle>
            <a:lvl1pPr>
              <a:defRPr/>
            </a:lvl1pPr>
          </a:lstStyle>
          <a:p>
            <a:pPr>
              <a:defRPr/>
            </a:pPr>
            <a:fld id="{E06048EC-5052-C24D-99CD-25897CBE9177}" type="slidenum">
              <a:rPr lang="en-US" altLang="en-US"/>
              <a:pPr>
                <a:defRPr/>
              </a:pPr>
              <a:t>‹#›</a:t>
            </a:fld>
            <a:endParaRPr lang="en-US" altLang="en-US"/>
          </a:p>
        </p:txBody>
      </p:sp>
    </p:spTree>
    <p:extLst>
      <p:ext uri="{BB962C8B-B14F-4D97-AF65-F5344CB8AC3E}">
        <p14:creationId xmlns:p14="http://schemas.microsoft.com/office/powerpoint/2010/main" val="12586415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234DFC-A236-C246-B77B-71312CB800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0B3EB-CEBC-B749-BE36-A6A6F3C56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F18926-1F74-9B45-AAB5-C6B25CD8AC3C}"/>
              </a:ext>
            </a:extLst>
          </p:cNvPr>
          <p:cNvSpPr>
            <a:spLocks noGrp="1" noChangeArrowheads="1"/>
          </p:cNvSpPr>
          <p:nvPr>
            <p:ph type="sldNum" sz="quarter" idx="12"/>
          </p:nvPr>
        </p:nvSpPr>
        <p:spPr>
          <a:ln/>
        </p:spPr>
        <p:txBody>
          <a:bodyPr/>
          <a:lstStyle>
            <a:lvl1pPr>
              <a:defRPr/>
            </a:lvl1pPr>
          </a:lstStyle>
          <a:p>
            <a:pPr>
              <a:defRPr/>
            </a:pPr>
            <a:fld id="{0832E52C-11E3-BA4A-BB3A-5D8BA2290D8E}" type="slidenum">
              <a:rPr lang="en-US" altLang="en-US"/>
              <a:pPr>
                <a:defRPr/>
              </a:pPr>
              <a:t>‹#›</a:t>
            </a:fld>
            <a:endParaRPr lang="en-US" altLang="en-US"/>
          </a:p>
        </p:txBody>
      </p:sp>
    </p:spTree>
    <p:extLst>
      <p:ext uri="{BB962C8B-B14F-4D97-AF65-F5344CB8AC3E}">
        <p14:creationId xmlns:p14="http://schemas.microsoft.com/office/powerpoint/2010/main" val="5563363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C4CA50-42F0-644B-B76F-C3216F284C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BAC73F-8C0E-7A4F-91DB-AB387DB18E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C745B4D-D8DD-4D40-BDF2-9EF7D1DDCB00}"/>
              </a:ext>
            </a:extLst>
          </p:cNvPr>
          <p:cNvSpPr>
            <a:spLocks noGrp="1" noChangeArrowheads="1"/>
          </p:cNvSpPr>
          <p:nvPr>
            <p:ph type="sldNum" sz="quarter" idx="12"/>
          </p:nvPr>
        </p:nvSpPr>
        <p:spPr>
          <a:ln/>
        </p:spPr>
        <p:txBody>
          <a:bodyPr/>
          <a:lstStyle>
            <a:lvl1pPr>
              <a:defRPr/>
            </a:lvl1pPr>
          </a:lstStyle>
          <a:p>
            <a:pPr>
              <a:defRPr/>
            </a:pPr>
            <a:fld id="{984A0215-A289-E446-B7CF-944D5A23C85D}" type="slidenum">
              <a:rPr lang="en-US" altLang="en-US"/>
              <a:pPr>
                <a:defRPr/>
              </a:pPr>
              <a:t>‹#›</a:t>
            </a:fld>
            <a:endParaRPr lang="en-US" altLang="en-US"/>
          </a:p>
        </p:txBody>
      </p:sp>
    </p:spTree>
    <p:extLst>
      <p:ext uri="{BB962C8B-B14F-4D97-AF65-F5344CB8AC3E}">
        <p14:creationId xmlns:p14="http://schemas.microsoft.com/office/powerpoint/2010/main" val="12455121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550BC5-C2E8-944C-A512-197C842A83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293EC6-9DE0-6F41-B804-14C1B69C8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EF4369-B1D3-6F4E-AA5D-9917EBD4B3EB}"/>
              </a:ext>
            </a:extLst>
          </p:cNvPr>
          <p:cNvSpPr>
            <a:spLocks noGrp="1" noChangeArrowheads="1"/>
          </p:cNvSpPr>
          <p:nvPr>
            <p:ph type="sldNum" sz="quarter" idx="12"/>
          </p:nvPr>
        </p:nvSpPr>
        <p:spPr>
          <a:ln/>
        </p:spPr>
        <p:txBody>
          <a:bodyPr/>
          <a:lstStyle>
            <a:lvl1pPr>
              <a:defRPr/>
            </a:lvl1pPr>
          </a:lstStyle>
          <a:p>
            <a:pPr>
              <a:defRPr/>
            </a:pPr>
            <a:fld id="{4A83E9C3-C038-4045-B805-700D9E6063D1}" type="slidenum">
              <a:rPr lang="en-US" altLang="en-US"/>
              <a:pPr>
                <a:defRPr/>
              </a:pPr>
              <a:t>‹#›</a:t>
            </a:fld>
            <a:endParaRPr lang="en-US" altLang="en-US"/>
          </a:p>
        </p:txBody>
      </p:sp>
    </p:spTree>
    <p:extLst>
      <p:ext uri="{BB962C8B-B14F-4D97-AF65-F5344CB8AC3E}">
        <p14:creationId xmlns:p14="http://schemas.microsoft.com/office/powerpoint/2010/main" val="17338125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D6DC1D-DE7C-EF44-9E63-6D4BC7F3E3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6EA69-D337-C642-B027-443574CC7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44B181-D37C-A943-A8D8-A6468E4777F3}"/>
              </a:ext>
            </a:extLst>
          </p:cNvPr>
          <p:cNvSpPr>
            <a:spLocks noGrp="1" noChangeArrowheads="1"/>
          </p:cNvSpPr>
          <p:nvPr>
            <p:ph type="sldNum" sz="quarter" idx="12"/>
          </p:nvPr>
        </p:nvSpPr>
        <p:spPr>
          <a:ln/>
        </p:spPr>
        <p:txBody>
          <a:bodyPr/>
          <a:lstStyle>
            <a:lvl1pPr>
              <a:defRPr/>
            </a:lvl1pPr>
          </a:lstStyle>
          <a:p>
            <a:pPr>
              <a:defRPr/>
            </a:pPr>
            <a:fld id="{4E22EA8F-BF35-8F40-9BAE-95FF24C2FF3B}" type="slidenum">
              <a:rPr lang="en-US" altLang="en-US"/>
              <a:pPr>
                <a:defRPr/>
              </a:pPr>
              <a:t>‹#›</a:t>
            </a:fld>
            <a:endParaRPr lang="en-US" altLang="en-US"/>
          </a:p>
        </p:txBody>
      </p:sp>
    </p:spTree>
    <p:extLst>
      <p:ext uri="{BB962C8B-B14F-4D97-AF65-F5344CB8AC3E}">
        <p14:creationId xmlns:p14="http://schemas.microsoft.com/office/powerpoint/2010/main" val="36815497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5E76"/>
            </a:gs>
            <a:gs pos="100000">
              <a:schemeClr val="hlink"/>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CA16C4-DC0D-C74C-8353-129E37278712}"/>
              </a:ext>
            </a:extLst>
          </p:cNvPr>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B46A40F-0F29-4A43-A617-05E92CBC1017}"/>
              </a:ext>
            </a:extLst>
          </p:cNvPr>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8E98E-1524-E747-A17A-AA7F684B7983}"/>
              </a:ext>
            </a:extLst>
          </p:cNvPr>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3428DAA-9F82-D942-8A8E-A8BDAE696E57}"/>
              </a:ext>
            </a:extLst>
          </p:cNvPr>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3DC79B54-1EC9-EE40-A460-00F85A5FC5A9}"/>
              </a:ext>
            </a:extLst>
          </p:cNvPr>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D5F16A94-E914-DD4B-A20C-23ACC99496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jpeg"/><Relationship Id="rId7"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3.emf"/></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em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jpe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bit.ly/w0AXOq" TargetMode="Externa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88.png"/><Relationship Id="rId4" Type="http://schemas.openxmlformats.org/officeDocument/2006/relationships/hyperlink" Target="http://www.weedscience.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D4A8F1A0-74D1-A841-B155-D63CC01F0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84138"/>
            <a:ext cx="11315701"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WordArt 12" descr="Narrow vertical">
            <a:extLst>
              <a:ext uri="{FF2B5EF4-FFF2-40B4-BE49-F238E27FC236}">
                <a16:creationId xmlns:a16="http://schemas.microsoft.com/office/drawing/2014/main" id="{18AA56DC-65F6-3A4C-AE5D-F7F3B8CCA765}"/>
              </a:ext>
            </a:extLst>
          </p:cNvPr>
          <p:cNvSpPr>
            <a:spLocks noChangeArrowheads="1" noChangeShapeType="1" noTextEdit="1"/>
          </p:cNvSpPr>
          <p:nvPr/>
        </p:nvSpPr>
        <p:spPr bwMode="auto">
          <a:xfrm>
            <a:off x="677863" y="168275"/>
            <a:ext cx="9291637" cy="2344738"/>
          </a:xfrm>
          <a:prstGeom prst="rect">
            <a:avLst/>
          </a:prstGeom>
        </p:spPr>
        <p:txBody>
          <a:bodyPr wrap="none" fromWordArt="1">
            <a:prstTxWarp prst="textCurveUp">
              <a:avLst>
                <a:gd name="adj" fmla="val 40356"/>
              </a:avLst>
            </a:prstTxWarp>
          </a:bodyPr>
          <a:lstStyle/>
          <a:p>
            <a:pPr algn="ctr"/>
            <a:r>
              <a:rPr lang="en-US" sz="3600" kern="10" dirty="0">
                <a:ln w="28575">
                  <a:solidFill>
                    <a:srgbClr val="000000"/>
                  </a:solidFill>
                  <a:round/>
                  <a:headEnd/>
                  <a:tailEnd/>
                </a:ln>
                <a:solidFill>
                  <a:srgbClr val="FFFFFF"/>
                </a:solidFill>
                <a:effectLst>
                  <a:outerShdw dist="45791" dir="2021404" algn="ctr" rotWithShape="0">
                    <a:srgbClr val="808080">
                      <a:alpha val="79999"/>
                    </a:srgbClr>
                  </a:outerShdw>
                </a:effectLst>
                <a:latin typeface="Arial Black" panose="020B0604020202020204" pitchFamily="34" charset="0"/>
                <a:cs typeface="Arial Black" panose="020B0604020202020204" pitchFamily="34" charset="0"/>
              </a:rPr>
              <a:t>Crops, Food, Biotechnology and  Some Other Thoughts</a:t>
            </a:r>
          </a:p>
        </p:txBody>
      </p:sp>
      <p:sp>
        <p:nvSpPr>
          <p:cNvPr id="6" name="Text Box 5">
            <a:extLst>
              <a:ext uri="{FF2B5EF4-FFF2-40B4-BE49-F238E27FC236}">
                <a16:creationId xmlns:a16="http://schemas.microsoft.com/office/drawing/2014/main" id="{18B1ECF7-BA37-5D40-BF93-C48CB1459EE7}"/>
              </a:ext>
            </a:extLst>
          </p:cNvPr>
          <p:cNvSpPr txBox="1">
            <a:spLocks noChangeArrowheads="1"/>
          </p:cNvSpPr>
          <p:nvPr/>
        </p:nvSpPr>
        <p:spPr bwMode="auto">
          <a:xfrm>
            <a:off x="4639594" y="4406323"/>
            <a:ext cx="5184433" cy="224676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Peggy G. Lemaux</a:t>
            </a:r>
          </a:p>
          <a:p>
            <a:pPr>
              <a:defRPr/>
            </a:pP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University of California, Berkeley</a:t>
            </a:r>
          </a:p>
          <a:p>
            <a:pPr>
              <a:defRPr/>
            </a:pP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http:/</a:t>
            </a:r>
            <a:r>
              <a:rPr lang="en-US" altLang="en-US" sz="2800" b="1" i="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ucbiotech.org</a:t>
            </a:r>
            <a:endPar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defRPr/>
            </a:pP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http://</a:t>
            </a:r>
            <a:r>
              <a:rPr lang="en-US" altLang="en-US" sz="2800" b="1" i="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pmb.berkeley.edu</a:t>
            </a: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r>
              <a:rPr lang="en-US" altLang="en-US" sz="2800" b="1" i="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lemaux</a:t>
            </a:r>
            <a:endPar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defRPr/>
            </a:pPr>
            <a:r>
              <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https://clear-</a:t>
            </a:r>
            <a:r>
              <a:rPr lang="en-US" altLang="en-US" sz="2800" b="1" i="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project.org</a:t>
            </a:r>
            <a:endParaRPr lang="en-US" altLang="en-U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Carrot_Queen_Annes_Lace_or_wild_carrot_roots_DP860.jpg">
            <a:extLst>
              <a:ext uri="{FF2B5EF4-FFF2-40B4-BE49-F238E27FC236}">
                <a16:creationId xmlns:a16="http://schemas.microsoft.com/office/drawing/2014/main" id="{7FA0CD74-C599-E543-8680-2EA8CCC11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61938"/>
            <a:ext cx="1524000" cy="230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698" name="Picture 5" descr="wild type eggplant_cropped.jpg">
            <a:extLst>
              <a:ext uri="{FF2B5EF4-FFF2-40B4-BE49-F238E27FC236}">
                <a16:creationId xmlns:a16="http://schemas.microsoft.com/office/drawing/2014/main" id="{0CF8B426-4972-D049-BC27-68E4714A02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2588" y="255588"/>
            <a:ext cx="1812925" cy="1811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6" descr="wild type banana.jpg">
            <a:extLst>
              <a:ext uri="{FF2B5EF4-FFF2-40B4-BE49-F238E27FC236}">
                <a16:creationId xmlns:a16="http://schemas.microsoft.com/office/drawing/2014/main" id="{ADD4522E-F486-894A-8590-8A547F62D7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5053013"/>
            <a:ext cx="2246313" cy="1501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7" descr="scale~640x5000x0x0~wildbrassic-1398821818-80.jpg">
            <a:extLst>
              <a:ext uri="{FF2B5EF4-FFF2-40B4-BE49-F238E27FC236}">
                <a16:creationId xmlns:a16="http://schemas.microsoft.com/office/drawing/2014/main" id="{14A9CF9F-A3EF-E045-A439-6E9D0182BB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4110038"/>
            <a:ext cx="1711325" cy="2281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Box 9">
            <a:extLst>
              <a:ext uri="{FF2B5EF4-FFF2-40B4-BE49-F238E27FC236}">
                <a16:creationId xmlns:a16="http://schemas.microsoft.com/office/drawing/2014/main" id="{BD253DF5-BD68-E146-A97F-EE7DAB89789C}"/>
              </a:ext>
            </a:extLst>
          </p:cNvPr>
          <p:cNvSpPr txBox="1">
            <a:spLocks noChangeArrowheads="1"/>
          </p:cNvSpPr>
          <p:nvPr/>
        </p:nvSpPr>
        <p:spPr bwMode="auto">
          <a:xfrm>
            <a:off x="2238375" y="112713"/>
            <a:ext cx="5341938" cy="831850"/>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Mutations Have Gotten These Plants from Looking Like This</a:t>
            </a:r>
            <a:r>
              <a:rPr lang="is-IS" altLang="en-US" sz="2400" b="1">
                <a:solidFill>
                  <a:srgbClr val="000090"/>
                </a:solidFill>
                <a:latin typeface="Chalkboard" panose="03050602040202020205" pitchFamily="66" charset="77"/>
              </a:rPr>
              <a:t>…</a:t>
            </a:r>
            <a:endParaRPr lang="en-US" altLang="en-US" sz="2400" b="1">
              <a:solidFill>
                <a:srgbClr val="000090"/>
              </a:solidFill>
              <a:latin typeface="Chalkboard" panose="03050602040202020205" pitchFamily="66" charset="77"/>
            </a:endParaRPr>
          </a:p>
        </p:txBody>
      </p:sp>
      <p:grpSp>
        <p:nvGrpSpPr>
          <p:cNvPr id="2" name="Group 1">
            <a:extLst>
              <a:ext uri="{FF2B5EF4-FFF2-40B4-BE49-F238E27FC236}">
                <a16:creationId xmlns:a16="http://schemas.microsoft.com/office/drawing/2014/main" id="{2F741E0A-F60B-7946-8865-2E759F687C8E}"/>
              </a:ext>
            </a:extLst>
          </p:cNvPr>
          <p:cNvGrpSpPr>
            <a:grpSpLocks/>
          </p:cNvGrpSpPr>
          <p:nvPr/>
        </p:nvGrpSpPr>
        <p:grpSpPr bwMode="auto">
          <a:xfrm>
            <a:off x="452438" y="1041400"/>
            <a:ext cx="9567862" cy="5483225"/>
            <a:chOff x="452441" y="1041578"/>
            <a:chExt cx="9567860" cy="5483049"/>
          </a:xfrm>
        </p:grpSpPr>
        <p:pic>
          <p:nvPicPr>
            <p:cNvPr id="29704" name="Picture 3" descr="carrot_modern.jpg">
              <a:extLst>
                <a:ext uri="{FF2B5EF4-FFF2-40B4-BE49-F238E27FC236}">
                  <a16:creationId xmlns:a16="http://schemas.microsoft.com/office/drawing/2014/main" id="{B36D807D-1758-AB4B-9ADE-FA97703D17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7751" y="1761700"/>
              <a:ext cx="1308805" cy="1846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9" descr="eggplant modern.JPG">
              <a:extLst>
                <a:ext uri="{FF2B5EF4-FFF2-40B4-BE49-F238E27FC236}">
                  <a16:creationId xmlns:a16="http://schemas.microsoft.com/office/drawing/2014/main" id="{D7D5662D-B715-2945-97CA-4CA4768529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54701" y="1793875"/>
              <a:ext cx="1809750" cy="1809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 descr="banana modern.jpg">
              <a:extLst>
                <a:ext uri="{FF2B5EF4-FFF2-40B4-BE49-F238E27FC236}">
                  <a16:creationId xmlns:a16="http://schemas.microsoft.com/office/drawing/2014/main" id="{4C703705-0C2F-0442-9D65-A8E9814C4B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2441" y="3790332"/>
              <a:ext cx="1932338" cy="14500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10" descr="Kale_(6025692440).jpg">
              <a:extLst>
                <a:ext uri="{FF2B5EF4-FFF2-40B4-BE49-F238E27FC236}">
                  <a16:creationId xmlns:a16="http://schemas.microsoft.com/office/drawing/2014/main" id="{B2247839-3FFF-844C-8BDF-489E1A7FCA2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99438" y="2971800"/>
              <a:ext cx="1477962" cy="2268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Box 10">
              <a:extLst>
                <a:ext uri="{FF2B5EF4-FFF2-40B4-BE49-F238E27FC236}">
                  <a16:creationId xmlns:a16="http://schemas.microsoft.com/office/drawing/2014/main" id="{D4D200CA-683A-1D40-B138-A1C8C6DE8883}"/>
                </a:ext>
              </a:extLst>
            </p:cNvPr>
            <p:cNvSpPr txBox="1">
              <a:spLocks noChangeArrowheads="1"/>
            </p:cNvSpPr>
            <p:nvPr/>
          </p:nvSpPr>
          <p:spPr bwMode="auto">
            <a:xfrm>
              <a:off x="866776" y="2620965"/>
              <a:ext cx="163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Carrot</a:t>
              </a:r>
            </a:p>
          </p:txBody>
        </p:sp>
        <p:sp>
          <p:nvSpPr>
            <p:cNvPr id="29709" name="TextBox 11">
              <a:extLst>
                <a:ext uri="{FF2B5EF4-FFF2-40B4-BE49-F238E27FC236}">
                  <a16:creationId xmlns:a16="http://schemas.microsoft.com/office/drawing/2014/main" id="{B8B99977-C9E9-964D-9728-1465D4E325A4}"/>
                </a:ext>
              </a:extLst>
            </p:cNvPr>
            <p:cNvSpPr txBox="1">
              <a:spLocks noChangeArrowheads="1"/>
            </p:cNvSpPr>
            <p:nvPr/>
          </p:nvSpPr>
          <p:spPr bwMode="auto">
            <a:xfrm>
              <a:off x="2390775" y="4445002"/>
              <a:ext cx="163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Banana</a:t>
              </a:r>
            </a:p>
          </p:txBody>
        </p:sp>
        <p:sp>
          <p:nvSpPr>
            <p:cNvPr id="29710" name="TextBox 12">
              <a:extLst>
                <a:ext uri="{FF2B5EF4-FFF2-40B4-BE49-F238E27FC236}">
                  <a16:creationId xmlns:a16="http://schemas.microsoft.com/office/drawing/2014/main" id="{31AF8364-85AB-8C45-9662-DDECB51D644B}"/>
                </a:ext>
              </a:extLst>
            </p:cNvPr>
            <p:cNvSpPr txBox="1">
              <a:spLocks noChangeArrowheads="1"/>
            </p:cNvSpPr>
            <p:nvPr/>
          </p:nvSpPr>
          <p:spPr bwMode="auto">
            <a:xfrm>
              <a:off x="7643814" y="2159002"/>
              <a:ext cx="1631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Eggplant</a:t>
              </a:r>
            </a:p>
          </p:txBody>
        </p:sp>
        <p:sp>
          <p:nvSpPr>
            <p:cNvPr id="29711" name="TextBox 13">
              <a:extLst>
                <a:ext uri="{FF2B5EF4-FFF2-40B4-BE49-F238E27FC236}">
                  <a16:creationId xmlns:a16="http://schemas.microsoft.com/office/drawing/2014/main" id="{F219CA88-C994-814E-AB0A-9581EFFA4C7F}"/>
                </a:ext>
              </a:extLst>
            </p:cNvPr>
            <p:cNvSpPr txBox="1">
              <a:spLocks noChangeArrowheads="1"/>
            </p:cNvSpPr>
            <p:nvPr/>
          </p:nvSpPr>
          <p:spPr bwMode="auto">
            <a:xfrm>
              <a:off x="7966076" y="5322890"/>
              <a:ext cx="20542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a:solidFill>
                    <a:srgbClr val="000090"/>
                  </a:solidFill>
                  <a:latin typeface="Chalkboard" panose="03050602040202020205" pitchFamily="66" charset="77"/>
                </a:rPr>
                <a:t>Broccoli, Kale, Cabbage</a:t>
              </a:r>
            </a:p>
          </p:txBody>
        </p:sp>
        <p:sp>
          <p:nvSpPr>
            <p:cNvPr id="29712" name="TextBox 9">
              <a:extLst>
                <a:ext uri="{FF2B5EF4-FFF2-40B4-BE49-F238E27FC236}">
                  <a16:creationId xmlns:a16="http://schemas.microsoft.com/office/drawing/2014/main" id="{98FD36FC-30D8-EF4D-9FE1-410EC46274E0}"/>
                </a:ext>
              </a:extLst>
            </p:cNvPr>
            <p:cNvSpPr txBox="1">
              <a:spLocks noChangeArrowheads="1"/>
            </p:cNvSpPr>
            <p:nvPr/>
          </p:nvSpPr>
          <p:spPr bwMode="auto">
            <a:xfrm>
              <a:off x="2263776" y="1041578"/>
              <a:ext cx="5341938" cy="461665"/>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To Looking Like They Are Now</a:t>
              </a:r>
            </a:p>
          </p:txBody>
        </p:sp>
      </p:grpSp>
      <p:pic>
        <p:nvPicPr>
          <p:cNvPr id="29703" name="Picture 9">
            <a:extLst>
              <a:ext uri="{FF2B5EF4-FFF2-40B4-BE49-F238E27FC236}">
                <a16:creationId xmlns:a16="http://schemas.microsoft.com/office/drawing/2014/main" id="{D1A14FF7-D7CA-A346-8EE6-D18E19297C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377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2FAD2CB-82CE-0D43-9DC0-1772C8DF088E}"/>
              </a:ext>
            </a:extLst>
          </p:cNvPr>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000">
                <a:solidFill>
                  <a:srgbClr val="FFFFFF"/>
                </a:solidFill>
                <a:effectLst>
                  <a:outerShdw blurRad="38100" dist="38100" dir="2700000" algn="tl">
                    <a:srgbClr val="000000"/>
                  </a:outerShdw>
                </a:effectLst>
                <a:cs typeface="Arial" panose="020B0604020202020204" pitchFamily="34" charset="0"/>
              </a:rPr>
              <a:t>Van Eenennaam 11/29/2016</a:t>
            </a:r>
          </a:p>
        </p:txBody>
      </p:sp>
      <p:sp>
        <p:nvSpPr>
          <p:cNvPr id="30722" name="TextBox 2">
            <a:extLst>
              <a:ext uri="{FF2B5EF4-FFF2-40B4-BE49-F238E27FC236}">
                <a16:creationId xmlns:a16="http://schemas.microsoft.com/office/drawing/2014/main" id="{167829FA-986B-E540-8EFF-F1C9A31B1EEB}"/>
              </a:ext>
            </a:extLst>
          </p:cNvPr>
          <p:cNvSpPr txBox="1">
            <a:spLocks noChangeArrowheads="1"/>
          </p:cNvSpPr>
          <p:nvPr/>
        </p:nvSpPr>
        <p:spPr bwMode="auto">
          <a:xfrm>
            <a:off x="263525" y="331788"/>
            <a:ext cx="9837738" cy="1570037"/>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GB" altLang="en-US" sz="2400" b="1">
                <a:solidFill>
                  <a:srgbClr val="000066"/>
                </a:solidFill>
                <a:latin typeface="Chalkboard" panose="03050602040202020205" pitchFamily="66" charset="77"/>
              </a:rPr>
              <a:t>Since 1950’s intentional mutation breeding has created &gt;3200 crops – e.g., 600 maize, rice, wheat varieties. Although modified genetically, they are not under regulations for genetically engineered (GMO) varieties. </a:t>
            </a:r>
          </a:p>
        </p:txBody>
      </p:sp>
      <p:sp>
        <p:nvSpPr>
          <p:cNvPr id="30723" name="TextBox 6">
            <a:extLst>
              <a:ext uri="{FF2B5EF4-FFF2-40B4-BE49-F238E27FC236}">
                <a16:creationId xmlns:a16="http://schemas.microsoft.com/office/drawing/2014/main" id="{1F893156-D06D-BE45-9D58-C538CBDDFF31}"/>
              </a:ext>
            </a:extLst>
          </p:cNvPr>
          <p:cNvSpPr txBox="1">
            <a:spLocks noChangeArrowheads="1"/>
          </p:cNvSpPr>
          <p:nvPr/>
        </p:nvSpPr>
        <p:spPr bwMode="auto">
          <a:xfrm>
            <a:off x="3470275" y="6580188"/>
            <a:ext cx="4371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i="1">
                <a:solidFill>
                  <a:srgbClr val="FFFF99"/>
                </a:solidFill>
              </a:rPr>
              <a:t>Photo by Stephen Ausmus, USDA</a:t>
            </a:r>
            <a:endParaRPr lang="en-GB" altLang="en-US" sz="1400">
              <a:solidFill>
                <a:srgbClr val="FFFF99"/>
              </a:solidFill>
            </a:endParaRPr>
          </a:p>
        </p:txBody>
      </p:sp>
      <p:pic>
        <p:nvPicPr>
          <p:cNvPr id="30724" name="Picture 7">
            <a:extLst>
              <a:ext uri="{FF2B5EF4-FFF2-40B4-BE49-F238E27FC236}">
                <a16:creationId xmlns:a16="http://schemas.microsoft.com/office/drawing/2014/main" id="{67FCB64C-F20D-614E-907A-284D45389A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260600"/>
            <a:ext cx="3943350" cy="232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0">
            <a:extLst>
              <a:ext uri="{FF2B5EF4-FFF2-40B4-BE49-F238E27FC236}">
                <a16:creationId xmlns:a16="http://schemas.microsoft.com/office/drawing/2014/main" id="{90428868-90BE-3343-9A2E-64B1C3E8F4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68538"/>
            <a:ext cx="4540250" cy="2316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9">
            <a:extLst>
              <a:ext uri="{FF2B5EF4-FFF2-40B4-BE49-F238E27FC236}">
                <a16:creationId xmlns:a16="http://schemas.microsoft.com/office/drawing/2014/main" id="{21CBB003-04A2-D147-B62B-86453E908B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237038"/>
            <a:ext cx="3905250"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9">
            <a:extLst>
              <a:ext uri="{FF2B5EF4-FFF2-40B4-BE49-F238E27FC236}">
                <a16:creationId xmlns:a16="http://schemas.microsoft.com/office/drawing/2014/main" id="{7257F53C-B46C-5141-84AA-F9157A474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4238" y="58991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6BC34-95D3-074E-B56D-D3D0C3D3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815" y="469539"/>
            <a:ext cx="6150769" cy="3986213"/>
          </a:xfrm>
          <a:prstGeom prst="rect">
            <a:avLst/>
          </a:prstGeom>
          <a:ln>
            <a:solidFill>
              <a:schemeClr val="tx1"/>
            </a:solidFill>
          </a:ln>
        </p:spPr>
      </p:pic>
      <p:sp>
        <p:nvSpPr>
          <p:cNvPr id="6" name="TextBox 5">
            <a:extLst>
              <a:ext uri="{FF2B5EF4-FFF2-40B4-BE49-F238E27FC236}">
                <a16:creationId xmlns:a16="http://schemas.microsoft.com/office/drawing/2014/main" id="{B2A3790B-7497-C740-B079-5D47C0904D07}"/>
              </a:ext>
            </a:extLst>
          </p:cNvPr>
          <p:cNvSpPr txBox="1"/>
          <p:nvPr/>
        </p:nvSpPr>
        <p:spPr>
          <a:xfrm>
            <a:off x="1524107" y="5431016"/>
            <a:ext cx="7216132" cy="830997"/>
          </a:xfrm>
          <a:prstGeom prst="rect">
            <a:avLst/>
          </a:prstGeom>
          <a:solidFill>
            <a:schemeClr val="bg1"/>
          </a:solidFill>
          <a:ln>
            <a:solidFill>
              <a:schemeClr val="tx1"/>
            </a:solidFill>
          </a:ln>
        </p:spPr>
        <p:txBody>
          <a:bodyPr wrap="square" rtlCol="0">
            <a:spAutoFit/>
          </a:bodyPr>
          <a:lstStyle/>
          <a:p>
            <a:pPr algn="ctr"/>
            <a:r>
              <a:rPr lang="en-US" sz="2400" dirty="0">
                <a:latin typeface="Chalkboard" panose="03050602040202020205" pitchFamily="66" charset="77"/>
                <a:cs typeface="Times New Roman" panose="02020603050405020304" pitchFamily="18" charset="0"/>
              </a:rPr>
              <a:t>Japanese Farmer Creates </a:t>
            </a:r>
            <a:r>
              <a:rPr lang="en-US" sz="2400" dirty="0" err="1">
                <a:latin typeface="Chalkboard" panose="03050602040202020205" pitchFamily="66" charset="77"/>
                <a:cs typeface="Times New Roman" panose="02020603050405020304" pitchFamily="18" charset="0"/>
              </a:rPr>
              <a:t>Mongee</a:t>
            </a:r>
            <a:r>
              <a:rPr lang="en-US" sz="2400" dirty="0">
                <a:latin typeface="Chalkboard" panose="03050602040202020205" pitchFamily="66" charset="77"/>
                <a:cs typeface="Times New Roman" panose="02020603050405020304" pitchFamily="18" charset="0"/>
              </a:rPr>
              <a:t> Banana With Softer, Digestible Skin</a:t>
            </a:r>
          </a:p>
        </p:txBody>
      </p:sp>
      <p:sp>
        <p:nvSpPr>
          <p:cNvPr id="2" name="TextBox 1">
            <a:extLst>
              <a:ext uri="{FF2B5EF4-FFF2-40B4-BE49-F238E27FC236}">
                <a16:creationId xmlns:a16="http://schemas.microsoft.com/office/drawing/2014/main" id="{003BBD11-97B9-B045-9D46-66400CF131E5}"/>
              </a:ext>
            </a:extLst>
          </p:cNvPr>
          <p:cNvSpPr txBox="1"/>
          <p:nvPr/>
        </p:nvSpPr>
        <p:spPr>
          <a:xfrm>
            <a:off x="3141705" y="4616532"/>
            <a:ext cx="3662857" cy="523220"/>
          </a:xfrm>
          <a:prstGeom prst="rect">
            <a:avLst/>
          </a:prstGeom>
          <a:solidFill>
            <a:schemeClr val="bg1"/>
          </a:solidFill>
          <a:ln>
            <a:solidFill>
              <a:schemeClr val="tx1"/>
            </a:solidFill>
          </a:ln>
        </p:spPr>
        <p:txBody>
          <a:bodyPr wrap="square" rtlCol="0">
            <a:spAutoFit/>
          </a:bodyPr>
          <a:lstStyle/>
          <a:p>
            <a:pPr algn="ctr"/>
            <a:r>
              <a:rPr lang="en-US" sz="2800" b="1" dirty="0">
                <a:latin typeface="Chalkboard" panose="03050602040202020205" pitchFamily="66" charset="77"/>
                <a:cs typeface="Times New Roman" panose="02020603050405020304" pitchFamily="18" charset="0"/>
              </a:rPr>
              <a:t>Modern Example</a:t>
            </a:r>
          </a:p>
        </p:txBody>
      </p:sp>
      <p:pic>
        <p:nvPicPr>
          <p:cNvPr id="7" name="Picture 3">
            <a:extLst>
              <a:ext uri="{FF2B5EF4-FFF2-40B4-BE49-F238E27FC236}">
                <a16:creationId xmlns:a16="http://schemas.microsoft.com/office/drawing/2014/main" id="{3B42D9E0-3E84-384A-AC8A-9C77BA3C8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716" y="59920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9D377E-84B7-D848-98C3-9214184CECD1}"/>
              </a:ext>
            </a:extLst>
          </p:cNvPr>
          <p:cNvSpPr txBox="1"/>
          <p:nvPr/>
        </p:nvSpPr>
        <p:spPr>
          <a:xfrm>
            <a:off x="2505687" y="6539498"/>
            <a:ext cx="7077694" cy="523220"/>
          </a:xfrm>
          <a:prstGeom prst="rect">
            <a:avLst/>
          </a:prstGeom>
          <a:noFill/>
        </p:spPr>
        <p:txBody>
          <a:bodyPr wrap="square" rtlCol="0">
            <a:spAutoFit/>
          </a:bodyPr>
          <a:lstStyle/>
          <a:p>
            <a:r>
              <a:rPr lang="en-US" sz="1400" dirty="0"/>
              <a:t>2/22/2018 A-peeling? Japanese farmers invent edible banana skin | World news | The Guardian</a:t>
            </a:r>
          </a:p>
          <a:p>
            <a:endParaRPr lang="en-US" sz="1400" dirty="0"/>
          </a:p>
        </p:txBody>
      </p:sp>
    </p:spTree>
    <p:extLst>
      <p:ext uri="{BB962C8B-B14F-4D97-AF65-F5344CB8AC3E}">
        <p14:creationId xmlns:p14="http://schemas.microsoft.com/office/powerpoint/2010/main" val="41822161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a:extLst>
              <a:ext uri="{FF2B5EF4-FFF2-40B4-BE49-F238E27FC236}">
                <a16:creationId xmlns:a16="http://schemas.microsoft.com/office/drawing/2014/main" id="{CD9F4428-5D57-BB43-93EB-7C60A1DE0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882775"/>
            <a:ext cx="254793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5">
            <a:extLst>
              <a:ext uri="{FF2B5EF4-FFF2-40B4-BE49-F238E27FC236}">
                <a16:creationId xmlns:a16="http://schemas.microsoft.com/office/drawing/2014/main" id="{F1680958-0614-644C-81FA-99AF344D6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919288"/>
            <a:ext cx="25050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a:extLst>
              <a:ext uri="{FF2B5EF4-FFF2-40B4-BE49-F238E27FC236}">
                <a16:creationId xmlns:a16="http://schemas.microsoft.com/office/drawing/2014/main" id="{33EEC417-D940-D54C-A838-D97FDB094198}"/>
              </a:ext>
            </a:extLst>
          </p:cNvPr>
          <p:cNvSpPr txBox="1">
            <a:spLocks noChangeArrowheads="1"/>
          </p:cNvSpPr>
          <p:nvPr/>
        </p:nvSpPr>
        <p:spPr bwMode="auto">
          <a:xfrm>
            <a:off x="752401" y="484189"/>
            <a:ext cx="8875713" cy="954087"/>
          </a:xfrm>
          <a:prstGeom prst="rect">
            <a:avLst/>
          </a:prstGeom>
          <a:solidFill>
            <a:schemeClr val="bg1"/>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dirty="0">
                <a:solidFill>
                  <a:srgbClr val="22228B"/>
                </a:solidFill>
                <a:latin typeface="Chalkboard" panose="03050602040202020205" pitchFamily="66" charset="77"/>
              </a:rPr>
              <a:t> But genomes have also been modified by classical breeding to create new plant varieties?</a:t>
            </a:r>
          </a:p>
        </p:txBody>
      </p:sp>
      <p:sp>
        <p:nvSpPr>
          <p:cNvPr id="32772" name="Text Box 7">
            <a:extLst>
              <a:ext uri="{FF2B5EF4-FFF2-40B4-BE49-F238E27FC236}">
                <a16:creationId xmlns:a16="http://schemas.microsoft.com/office/drawing/2014/main" id="{8929726D-B685-6F48-8CFB-EBCD09EDAF64}"/>
              </a:ext>
            </a:extLst>
          </p:cNvPr>
          <p:cNvSpPr txBox="1">
            <a:spLocks noChangeArrowheads="1"/>
          </p:cNvSpPr>
          <p:nvPr/>
        </p:nvSpPr>
        <p:spPr bwMode="auto">
          <a:xfrm>
            <a:off x="1581150" y="5784850"/>
            <a:ext cx="340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i="1">
                <a:solidFill>
                  <a:srgbClr val="22228B"/>
                </a:solidFill>
              </a:rPr>
              <a:t>Triticum monococcum</a:t>
            </a:r>
            <a:br>
              <a:rPr lang="en-US" altLang="en-US" sz="2400" i="1">
                <a:solidFill>
                  <a:srgbClr val="22228B"/>
                </a:solidFill>
              </a:rPr>
            </a:br>
            <a:r>
              <a:rPr lang="en-US" altLang="en-US" b="1">
                <a:solidFill>
                  <a:srgbClr val="22228B"/>
                </a:solidFill>
                <a:latin typeface="Tahoma" panose="020B0604030504040204" pitchFamily="34" charset="0"/>
              </a:rPr>
              <a:t>Ancient variety</a:t>
            </a:r>
            <a:endParaRPr lang="en-US" altLang="en-US" i="1">
              <a:solidFill>
                <a:srgbClr val="22228B"/>
              </a:solidFill>
              <a:latin typeface="Tahoma" panose="020B0604030504040204" pitchFamily="34" charset="0"/>
            </a:endParaRPr>
          </a:p>
        </p:txBody>
      </p:sp>
      <p:sp>
        <p:nvSpPr>
          <p:cNvPr id="32773" name="Text Box 8">
            <a:extLst>
              <a:ext uri="{FF2B5EF4-FFF2-40B4-BE49-F238E27FC236}">
                <a16:creationId xmlns:a16="http://schemas.microsoft.com/office/drawing/2014/main" id="{D5041E65-3AE9-E241-9C1B-9CC42582BF78}"/>
              </a:ext>
            </a:extLst>
          </p:cNvPr>
          <p:cNvSpPr txBox="1">
            <a:spLocks noChangeArrowheads="1"/>
          </p:cNvSpPr>
          <p:nvPr/>
        </p:nvSpPr>
        <p:spPr bwMode="auto">
          <a:xfrm>
            <a:off x="4814888" y="5792788"/>
            <a:ext cx="4425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i="1">
                <a:solidFill>
                  <a:srgbClr val="22228B"/>
                </a:solidFill>
              </a:rPr>
              <a:t>Triticum aestivum</a:t>
            </a:r>
          </a:p>
          <a:p>
            <a:pPr algn="ctr">
              <a:spcBef>
                <a:spcPct val="0"/>
              </a:spcBef>
              <a:buFontTx/>
              <a:buNone/>
            </a:pPr>
            <a:r>
              <a:rPr lang="en-US" altLang="en-US" sz="3000" b="1">
                <a:solidFill>
                  <a:srgbClr val="22228B"/>
                </a:solidFill>
                <a:latin typeface="Tahoma" panose="020B0604030504040204" pitchFamily="34" charset="0"/>
              </a:rPr>
              <a:t>Modern bread variety</a:t>
            </a:r>
            <a:endParaRPr lang="en-US" altLang="en-US" sz="3000" i="1">
              <a:solidFill>
                <a:srgbClr val="22228B"/>
              </a:solidFill>
              <a:latin typeface="Tahoma" panose="020B0604030504040204" pitchFamily="34" charset="0"/>
            </a:endParaRPr>
          </a:p>
        </p:txBody>
      </p:sp>
      <p:pic>
        <p:nvPicPr>
          <p:cNvPr id="32774" name="Picture 9">
            <a:extLst>
              <a:ext uri="{FF2B5EF4-FFF2-40B4-BE49-F238E27FC236}">
                <a16:creationId xmlns:a16="http://schemas.microsoft.com/office/drawing/2014/main" id="{0E65B648-E5BE-1B4C-BB70-5E6A56855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a:extLst>
              <a:ext uri="{FF2B5EF4-FFF2-40B4-BE49-F238E27FC236}">
                <a16:creationId xmlns:a16="http://schemas.microsoft.com/office/drawing/2014/main" id="{05AA0CEB-7D78-B448-9941-3A1F8F8B8BB6}"/>
              </a:ext>
            </a:extLst>
          </p:cNvPr>
          <p:cNvSpPr txBox="1">
            <a:spLocks noChangeArrowheads="1"/>
          </p:cNvSpPr>
          <p:nvPr/>
        </p:nvSpPr>
        <p:spPr bwMode="auto">
          <a:xfrm>
            <a:off x="6072188" y="563880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18" name="Text Box 4">
            <a:extLst>
              <a:ext uri="{FF2B5EF4-FFF2-40B4-BE49-F238E27FC236}">
                <a16:creationId xmlns:a16="http://schemas.microsoft.com/office/drawing/2014/main" id="{E67ACA4B-0EE3-7F41-9293-DC6ED26F297A}"/>
              </a:ext>
            </a:extLst>
          </p:cNvPr>
          <p:cNvSpPr txBox="1">
            <a:spLocks noChangeArrowheads="1"/>
          </p:cNvSpPr>
          <p:nvPr/>
        </p:nvSpPr>
        <p:spPr bwMode="auto">
          <a:xfrm>
            <a:off x="3405188" y="5654675"/>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19" name="Text Box 5">
            <a:extLst>
              <a:ext uri="{FF2B5EF4-FFF2-40B4-BE49-F238E27FC236}">
                <a16:creationId xmlns:a16="http://schemas.microsoft.com/office/drawing/2014/main" id="{47CBEEDF-1D31-1D42-9194-4E3A492F0C4B}"/>
              </a:ext>
            </a:extLst>
          </p:cNvPr>
          <p:cNvSpPr txBox="1">
            <a:spLocks noChangeArrowheads="1"/>
          </p:cNvSpPr>
          <p:nvPr/>
        </p:nvSpPr>
        <p:spPr bwMode="auto">
          <a:xfrm>
            <a:off x="627063" y="565150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34820" name="Text Box 6">
            <a:extLst>
              <a:ext uri="{FF2B5EF4-FFF2-40B4-BE49-F238E27FC236}">
                <a16:creationId xmlns:a16="http://schemas.microsoft.com/office/drawing/2014/main" id="{F47099C6-A737-BA44-A50D-C7D79887B387}"/>
              </a:ext>
            </a:extLst>
          </p:cNvPr>
          <p:cNvSpPr txBox="1">
            <a:spLocks noChangeArrowheads="1"/>
          </p:cNvSpPr>
          <p:nvPr/>
        </p:nvSpPr>
        <p:spPr bwMode="auto">
          <a:xfrm>
            <a:off x="300038" y="395288"/>
            <a:ext cx="9701212" cy="646112"/>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2060"/>
                </a:solidFill>
                <a:latin typeface="Chalkboard" panose="03050602040202020205" pitchFamily="66" charset="77"/>
              </a:rPr>
              <a:t>Hybridization or Cross-breeding of Wheat</a:t>
            </a:r>
          </a:p>
        </p:txBody>
      </p:sp>
      <p:pic>
        <p:nvPicPr>
          <p:cNvPr id="34821" name="Picture 7">
            <a:extLst>
              <a:ext uri="{FF2B5EF4-FFF2-40B4-BE49-F238E27FC236}">
                <a16:creationId xmlns:a16="http://schemas.microsoft.com/office/drawing/2014/main" id="{3A25817A-4E6D-884C-A5C9-9880AA4A1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100" y="5791200"/>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Line 8">
            <a:extLst>
              <a:ext uri="{FF2B5EF4-FFF2-40B4-BE49-F238E27FC236}">
                <a16:creationId xmlns:a16="http://schemas.microsoft.com/office/drawing/2014/main" id="{701E0B7D-DD67-F149-8060-ADB858F13760}"/>
              </a:ext>
            </a:extLst>
          </p:cNvPr>
          <p:cNvSpPr>
            <a:spLocks noChangeShapeType="1"/>
          </p:cNvSpPr>
          <p:nvPr/>
        </p:nvSpPr>
        <p:spPr bwMode="auto">
          <a:xfrm>
            <a:off x="5438775" y="3514725"/>
            <a:ext cx="1289050" cy="0"/>
          </a:xfrm>
          <a:prstGeom prst="line">
            <a:avLst/>
          </a:prstGeom>
          <a:noFill/>
          <a:ln w="76200">
            <a:solidFill>
              <a:srgbClr val="00206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4823" name="Text Box 9">
            <a:extLst>
              <a:ext uri="{FF2B5EF4-FFF2-40B4-BE49-F238E27FC236}">
                <a16:creationId xmlns:a16="http://schemas.microsoft.com/office/drawing/2014/main" id="{844A67B4-AA9D-9A40-8CFB-82221638BB13}"/>
              </a:ext>
            </a:extLst>
          </p:cNvPr>
          <p:cNvSpPr txBox="1">
            <a:spLocks noChangeArrowheads="1"/>
          </p:cNvSpPr>
          <p:nvPr/>
        </p:nvSpPr>
        <p:spPr bwMode="auto">
          <a:xfrm>
            <a:off x="2973388" y="2759075"/>
            <a:ext cx="76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0" b="1">
                <a:solidFill>
                  <a:srgbClr val="002060"/>
                </a:solidFill>
                <a:latin typeface="Arial" panose="020B0604020202020204" pitchFamily="34" charset="0"/>
              </a:rPr>
              <a:t>x</a:t>
            </a:r>
          </a:p>
        </p:txBody>
      </p:sp>
      <p:pic>
        <p:nvPicPr>
          <p:cNvPr id="34824" name="Picture 10" descr="Genome analogy_1_stack">
            <a:extLst>
              <a:ext uri="{FF2B5EF4-FFF2-40B4-BE49-F238E27FC236}">
                <a16:creationId xmlns:a16="http://schemas.microsoft.com/office/drawing/2014/main" id="{00C952CB-67B6-8E48-AD93-7020215F1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1301750"/>
            <a:ext cx="83661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2">
            <a:extLst>
              <a:ext uri="{FF2B5EF4-FFF2-40B4-BE49-F238E27FC236}">
                <a16:creationId xmlns:a16="http://schemas.microsoft.com/office/drawing/2014/main" id="{F909FFD8-9731-CB4F-8358-B1509794D9E4}"/>
              </a:ext>
            </a:extLst>
          </p:cNvPr>
          <p:cNvSpPr txBox="1">
            <a:spLocks noChangeArrowheads="1"/>
          </p:cNvSpPr>
          <p:nvPr/>
        </p:nvSpPr>
        <p:spPr bwMode="auto">
          <a:xfrm>
            <a:off x="7810500" y="2720975"/>
            <a:ext cx="2119313" cy="1784350"/>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Random</a:t>
            </a:r>
            <a:r>
              <a:rPr lang="en-US" altLang="en-US" sz="2200" b="1">
                <a:solidFill>
                  <a:srgbClr val="22228B"/>
                </a:solidFill>
                <a:latin typeface="Chalkboard" panose="03050602040202020205" pitchFamily="66" charset="77"/>
              </a:rPr>
              <a:t> retention of information from each parent</a:t>
            </a:r>
          </a:p>
        </p:txBody>
      </p:sp>
      <p:sp>
        <p:nvSpPr>
          <p:cNvPr id="13" name="Text Box 6">
            <a:extLst>
              <a:ext uri="{FF2B5EF4-FFF2-40B4-BE49-F238E27FC236}">
                <a16:creationId xmlns:a16="http://schemas.microsoft.com/office/drawing/2014/main" id="{31C27BB9-085F-054D-BED9-8989346FD2B1}"/>
              </a:ext>
            </a:extLst>
          </p:cNvPr>
          <p:cNvSpPr txBox="1">
            <a:spLocks noChangeArrowheads="1"/>
          </p:cNvSpPr>
          <p:nvPr/>
        </p:nvSpPr>
        <p:spPr bwMode="auto">
          <a:xfrm>
            <a:off x="685800" y="6319838"/>
            <a:ext cx="8081963" cy="492125"/>
          </a:xfrm>
          <a:prstGeom prst="rect">
            <a:avLst/>
          </a:prstGeom>
          <a:solidFill>
            <a:srgbClr val="FFFFFF"/>
          </a:solidFill>
          <a:ln w="2857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a:solidFill>
                  <a:srgbClr val="000066"/>
                </a:solidFill>
                <a:latin typeface="Chalkboard" panose="03050602040202020205" pitchFamily="66" charset="77"/>
              </a:rPr>
              <a:t>Genetic </a:t>
            </a:r>
            <a:r>
              <a:rPr lang="en-US" altLang="en-US" sz="2600" b="1">
                <a:solidFill>
                  <a:srgbClr val="000066"/>
                </a:solidFill>
                <a:latin typeface="Chalkboard" panose="03050602040202020205" pitchFamily="66" charset="77"/>
              </a:rPr>
              <a:t>modification</a:t>
            </a:r>
            <a:r>
              <a:rPr lang="en-US" altLang="en-US" sz="2200" b="1">
                <a:solidFill>
                  <a:srgbClr val="000066"/>
                </a:solidFill>
                <a:latin typeface="Chalkboard" panose="03050602040202020205" pitchFamily="66" charset="77"/>
              </a:rPr>
              <a:t> by hybridization</a:t>
            </a:r>
            <a:r>
              <a:rPr lang="en-US" altLang="en-US" sz="2200" b="1" u="sng">
                <a:solidFill>
                  <a:srgbClr val="000066"/>
                </a:solidFill>
                <a:latin typeface="Chalkboard" panose="03050602040202020205" pitchFamily="66" charset="77"/>
              </a:rPr>
              <a:t> is</a:t>
            </a:r>
            <a:r>
              <a:rPr lang="en-US" altLang="en-US" sz="2200" b="1">
                <a:solidFill>
                  <a:srgbClr val="000066"/>
                </a:solidFill>
                <a:latin typeface="Chalkboard" panose="03050602040202020205" pitchFamily="66" charset="77"/>
              </a:rPr>
              <a:t> not GE or GMO </a:t>
            </a:r>
          </a:p>
        </p:txBody>
      </p:sp>
      <p:pic>
        <p:nvPicPr>
          <p:cNvPr id="34827" name="Picture 18">
            <a:extLst>
              <a:ext uri="{FF2B5EF4-FFF2-40B4-BE49-F238E27FC236}">
                <a16:creationId xmlns:a16="http://schemas.microsoft.com/office/drawing/2014/main" id="{608738AA-CCDE-064A-A4C8-389B562BE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825" y="1328738"/>
            <a:ext cx="7032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9">
            <a:extLst>
              <a:ext uri="{FF2B5EF4-FFF2-40B4-BE49-F238E27FC236}">
                <a16:creationId xmlns:a16="http://schemas.microsoft.com/office/drawing/2014/main" id="{52C3E7DD-F74F-AA4F-9C6B-4CC3154EC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5" y="1273175"/>
            <a:ext cx="728663"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0059910446_6ca8a9dd75_o.jpg">
            <a:extLst>
              <a:ext uri="{FF2B5EF4-FFF2-40B4-BE49-F238E27FC236}">
                <a16:creationId xmlns:a16="http://schemas.microsoft.com/office/drawing/2014/main" id="{7C514AA0-11BA-CA47-A24D-C6CB28DAD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4">
            <a:extLst>
              <a:ext uri="{FF2B5EF4-FFF2-40B4-BE49-F238E27FC236}">
                <a16:creationId xmlns:a16="http://schemas.microsoft.com/office/drawing/2014/main" id="{899C3908-1331-4342-81E4-CB3A82EE21D7}"/>
              </a:ext>
            </a:extLst>
          </p:cNvPr>
          <p:cNvSpPr>
            <a:spLocks noChangeArrowheads="1"/>
          </p:cNvSpPr>
          <p:nvPr/>
        </p:nvSpPr>
        <p:spPr bwMode="auto">
          <a:xfrm>
            <a:off x="7913688" y="6143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35843" name="Picture 3">
            <a:extLst>
              <a:ext uri="{FF2B5EF4-FFF2-40B4-BE49-F238E27FC236}">
                <a16:creationId xmlns:a16="http://schemas.microsoft.com/office/drawing/2014/main" id="{9BE5A52C-1D51-484A-9EF9-6663ADCD1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6">
            <a:extLst>
              <a:ext uri="{FF2B5EF4-FFF2-40B4-BE49-F238E27FC236}">
                <a16:creationId xmlns:a16="http://schemas.microsoft.com/office/drawing/2014/main" id="{AA112FF2-4B7B-5A48-9503-38F53A756337}"/>
              </a:ext>
            </a:extLst>
          </p:cNvPr>
          <p:cNvSpPr txBox="1">
            <a:spLocks noChangeArrowheads="1"/>
          </p:cNvSpPr>
          <p:nvPr/>
        </p:nvSpPr>
        <p:spPr bwMode="auto">
          <a:xfrm>
            <a:off x="2014538" y="6338888"/>
            <a:ext cx="76803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solidFill>
                  <a:srgbClr val="BFBFBF"/>
                </a:solidFill>
              </a:rPr>
              <a:t>SOURCE: “Triple Null: New Genetically Modified Soybean A Big Benefit For Food Allergies”, Science 2.0, 5/4/15. </a:t>
            </a:r>
          </a:p>
          <a:p>
            <a:pPr algn="r" eaLnBrk="1" hangingPunct="1">
              <a:spcBef>
                <a:spcPct val="0"/>
              </a:spcBef>
              <a:buFontTx/>
              <a:buNone/>
            </a:pPr>
            <a:r>
              <a:rPr lang="en-US" altLang="en-US" sz="1000" i="1">
                <a:solidFill>
                  <a:srgbClr val="BFBFBF"/>
                </a:solidFill>
              </a:rPr>
              <a:t>http://www.science20.com/news_articles/triple_null_new_genetically_modified_soybean_a_big_benefit_for_food_allergies-155306</a:t>
            </a:r>
          </a:p>
          <a:p>
            <a:pPr algn="r" eaLnBrk="1" hangingPunct="1">
              <a:spcBef>
                <a:spcPct val="0"/>
              </a:spcBef>
              <a:buFontTx/>
              <a:buNone/>
            </a:pPr>
            <a:endParaRPr lang="en-US" altLang="en-US" sz="1000" i="1">
              <a:solidFill>
                <a:srgbClr val="BFBFBF"/>
              </a:solidFill>
            </a:endParaRPr>
          </a:p>
        </p:txBody>
      </p:sp>
      <p:sp>
        <p:nvSpPr>
          <p:cNvPr id="7" name="TextBox 6">
            <a:extLst>
              <a:ext uri="{FF2B5EF4-FFF2-40B4-BE49-F238E27FC236}">
                <a16:creationId xmlns:a16="http://schemas.microsoft.com/office/drawing/2014/main" id="{C1FA4FFA-3C78-C949-9D53-7D1F3F3947A4}"/>
              </a:ext>
            </a:extLst>
          </p:cNvPr>
          <p:cNvSpPr txBox="1">
            <a:spLocks noChangeArrowheads="1"/>
          </p:cNvSpPr>
          <p:nvPr/>
        </p:nvSpPr>
        <p:spPr bwMode="auto">
          <a:xfrm>
            <a:off x="879475" y="563563"/>
            <a:ext cx="8521700" cy="1385887"/>
          </a:xfrm>
          <a:prstGeom prst="rect">
            <a:avLst/>
          </a:prstGeom>
          <a:solidFill>
            <a:srgbClr val="472A0A">
              <a:alpha val="39999"/>
            </a:srgbClr>
          </a:solidFill>
          <a:ln w="9525">
            <a:solidFill>
              <a:srgbClr val="FFFFFF"/>
            </a:solidFill>
            <a:miter lim="800000"/>
            <a:headEnd/>
            <a:tailEnd/>
          </a:ln>
          <a:effectLst>
            <a:outerShdw blurRad="50800" dist="38100" dir="2700000" algn="tl" rotWithShape="0">
              <a:srgbClr val="808080">
                <a:alpha val="39999"/>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173038" algn="ctr" eaLnBrk="1" hangingPunct="1">
              <a:defRPr/>
            </a:pPr>
            <a:r>
              <a:rPr lang="en-US" sz="2800" b="1" i="1" dirty="0">
                <a:solidFill>
                  <a:schemeClr val="bg1"/>
                </a:solidFill>
                <a:latin typeface="Chalkboard"/>
                <a:cs typeface="Chalkboard"/>
              </a:rPr>
              <a:t>Example: Soybean variety with less allergenicity and anti-nutritional qualities after years of classical breeding efforts.</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97A70E4-16A6-314B-A98B-C94C52C69484}"/>
              </a:ext>
            </a:extLst>
          </p:cNvPr>
          <p:cNvGraphicFramePr>
            <a:graphicFrameLocks noGrp="1"/>
          </p:cNvGraphicFramePr>
          <p:nvPr/>
        </p:nvGraphicFramePr>
        <p:xfrm>
          <a:off x="1893888" y="1801813"/>
          <a:ext cx="7131050" cy="4359276"/>
        </p:xfrm>
        <a:graphic>
          <a:graphicData uri="http://schemas.openxmlformats.org/drawingml/2006/table">
            <a:tbl>
              <a:tblPr/>
              <a:tblGrid>
                <a:gridCol w="1384300">
                  <a:extLst>
                    <a:ext uri="{9D8B030D-6E8A-4147-A177-3AD203B41FA5}">
                      <a16:colId xmlns:a16="http://schemas.microsoft.com/office/drawing/2014/main" val="3995760652"/>
                    </a:ext>
                  </a:extLst>
                </a:gridCol>
                <a:gridCol w="1916113">
                  <a:extLst>
                    <a:ext uri="{9D8B030D-6E8A-4147-A177-3AD203B41FA5}">
                      <a16:colId xmlns:a16="http://schemas.microsoft.com/office/drawing/2014/main" val="1963158574"/>
                    </a:ext>
                  </a:extLst>
                </a:gridCol>
                <a:gridCol w="1971675">
                  <a:extLst>
                    <a:ext uri="{9D8B030D-6E8A-4147-A177-3AD203B41FA5}">
                      <a16:colId xmlns:a16="http://schemas.microsoft.com/office/drawing/2014/main" val="3899580570"/>
                    </a:ext>
                  </a:extLst>
                </a:gridCol>
                <a:gridCol w="1858962">
                  <a:extLst>
                    <a:ext uri="{9D8B030D-6E8A-4147-A177-3AD203B41FA5}">
                      <a16:colId xmlns:a16="http://schemas.microsoft.com/office/drawing/2014/main" val="271782343"/>
                    </a:ext>
                  </a:extLst>
                </a:gridCol>
              </a:tblGrid>
              <a:tr h="9144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Product</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2014 acreage</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Acreage needed at 1950’s rate</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sng"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Additiona</a:t>
                      </a:r>
                      <a:r>
                        <a:rPr kumimoji="0" lang="en-US" altLang="en-US" sz="1800" b="1"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l Resources needed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extLst>
                  <a:ext uri="{0D108BD9-81ED-4DB2-BD59-A6C34878D82A}">
                    <a16:rowId xmlns:a16="http://schemas.microsoft.com/office/drawing/2014/main" val="1341011369"/>
                  </a:ext>
                </a:extLst>
              </a:tr>
              <a:tr h="10668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Soybeans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82,591,000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180,971,889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~98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size CA)</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2511507554"/>
                  </a:ext>
                </a:extLst>
              </a:tr>
              <a:tr h="91441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Corn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83,136,000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372,134,346 acres</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~289 million acres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3X size CA) </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4108070858"/>
                  </a:ext>
                </a:extLst>
              </a:tr>
              <a:tr h="1463634">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Broiler Chickens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8,544,100,000 head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16,679,545,455 head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tc>
                  <a:txBody>
                    <a:bodyPr/>
                    <a:lstStyle>
                      <a:lvl1pPr defTabSz="457200" eaLnBrk="0" hangingPunct="0">
                        <a:spcBef>
                          <a:spcPct val="20000"/>
                        </a:spcBef>
                        <a:defRPr sz="2800">
                          <a:solidFill>
                            <a:schemeClr val="tx1"/>
                          </a:solidFill>
                          <a:latin typeface="Times" pitchFamily="2" charset="0"/>
                          <a:ea typeface="ＭＳ Ｐゴシック" panose="020B0600070205080204" pitchFamily="34" charset="-128"/>
                        </a:defRPr>
                      </a:lvl1pPr>
                      <a:lvl2pPr marL="742950" indent="-285750" defTabSz="457200" eaLnBrk="0" hangingPunct="0">
                        <a:spcBef>
                          <a:spcPct val="20000"/>
                        </a:spcBef>
                        <a:defRPr sz="2400">
                          <a:solidFill>
                            <a:schemeClr val="tx1"/>
                          </a:solidFill>
                          <a:latin typeface="Times" pitchFamily="2" charset="0"/>
                          <a:ea typeface="ＭＳ Ｐゴシック" panose="020B0600070205080204" pitchFamily="34" charset="-128"/>
                        </a:defRPr>
                      </a:lvl2pPr>
                      <a:lvl3pPr marL="1143000" indent="-228600" defTabSz="457200" eaLnBrk="0" hangingPunct="0">
                        <a:spcBef>
                          <a:spcPct val="20000"/>
                        </a:spcBef>
                        <a:defRPr sz="2000">
                          <a:solidFill>
                            <a:schemeClr val="tx1"/>
                          </a:solidFill>
                          <a:latin typeface="Times" pitchFamily="2" charset="0"/>
                          <a:ea typeface="ＭＳ Ｐゴシック" panose="020B0600070205080204" pitchFamily="34" charset="-128"/>
                        </a:defRPr>
                      </a:lvl3pPr>
                      <a:lvl4pPr marL="1600200" indent="-228600" defTabSz="457200" eaLnBrk="0" hangingPunct="0">
                        <a:spcBef>
                          <a:spcPct val="20000"/>
                        </a:spcBef>
                        <a:defRPr>
                          <a:solidFill>
                            <a:schemeClr val="tx1"/>
                          </a:solidFill>
                          <a:latin typeface="Times" pitchFamily="2" charset="0"/>
                          <a:ea typeface="ＭＳ Ｐゴシック" panose="020B0600070205080204" pitchFamily="34" charset="-128"/>
                        </a:defRPr>
                      </a:lvl4pPr>
                      <a:lvl5pPr marL="2057400" indent="-228600" defTabSz="457200" eaLnBrk="0" hangingPunct="0">
                        <a:spcBef>
                          <a:spcPct val="20000"/>
                        </a:spcBef>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 billion head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requiring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81.5 billion </a:t>
                      </a:r>
                      <a:r>
                        <a:rPr kumimoji="0" lang="en-US" altLang="en-US" sz="1600" b="0" i="0" u="none" strike="noStrike" cap="none" normalizeH="0" baseline="0" dirty="0" err="1">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lbs</a:t>
                      </a:r>
                      <a:r>
                        <a:rPr kumimoji="0" lang="en-US" altLang="en-US" sz="1600" b="0" i="0" u="none" strike="noStrike" cap="none" normalizeH="0" baseline="0" dirty="0">
                          <a:ln>
                            <a:noFill/>
                          </a:ln>
                          <a:solidFill>
                            <a:srgbClr val="000066"/>
                          </a:solidFill>
                          <a:effectLst/>
                          <a:latin typeface="Arial" panose="020B0604020202020204" pitchFamily="34" charset="0"/>
                          <a:ea typeface="ＭＳ Ｐゴシック" panose="020B0600070205080204" pitchFamily="34" charset="-128"/>
                          <a:cs typeface="Arial" panose="020B0604020202020204" pitchFamily="34" charset="0"/>
                        </a:rPr>
                        <a:t> feed</a:t>
                      </a:r>
                    </a:p>
                  </a:txBody>
                  <a:tcPr marL="102879" marR="102879"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FF7FF"/>
                    </a:solidFill>
                  </a:tcPr>
                </a:tc>
                <a:extLst>
                  <a:ext uri="{0D108BD9-81ED-4DB2-BD59-A6C34878D82A}">
                    <a16:rowId xmlns:a16="http://schemas.microsoft.com/office/drawing/2014/main" val="1817596221"/>
                  </a:ext>
                </a:extLst>
              </a:tr>
            </a:tbl>
          </a:graphicData>
        </a:graphic>
      </p:graphicFrame>
      <p:pic>
        <p:nvPicPr>
          <p:cNvPr id="37916" name="Picture 5">
            <a:extLst>
              <a:ext uri="{FF2B5EF4-FFF2-40B4-BE49-F238E27FC236}">
                <a16:creationId xmlns:a16="http://schemas.microsoft.com/office/drawing/2014/main" id="{5AAE27B7-3398-9845-BA97-140BB88E4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5308600"/>
            <a:ext cx="468313"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17" name="Picture 2">
            <a:extLst>
              <a:ext uri="{FF2B5EF4-FFF2-40B4-BE49-F238E27FC236}">
                <a16:creationId xmlns:a16="http://schemas.microsoft.com/office/drawing/2014/main" id="{62DE665E-7CF6-A944-A9B0-2BDB26E93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038" y="3100388"/>
            <a:ext cx="663575" cy="563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18" name="Picture 3">
            <a:extLst>
              <a:ext uri="{FF2B5EF4-FFF2-40B4-BE49-F238E27FC236}">
                <a16:creationId xmlns:a16="http://schemas.microsoft.com/office/drawing/2014/main" id="{6BCA14EB-C52C-294C-9495-D3008D6E5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4129088"/>
            <a:ext cx="687387" cy="417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FEB8E7D1-4D3F-8440-B351-A185C2167A08}"/>
              </a:ext>
            </a:extLst>
          </p:cNvPr>
          <p:cNvSpPr txBox="1">
            <a:spLocks noChangeArrowheads="1"/>
          </p:cNvSpPr>
          <p:nvPr/>
        </p:nvSpPr>
        <p:spPr bwMode="auto">
          <a:xfrm>
            <a:off x="788988" y="6621463"/>
            <a:ext cx="2211387" cy="312737"/>
          </a:xfrm>
          <a:prstGeom prst="rect">
            <a:avLst/>
          </a:prstGeom>
          <a:ln>
            <a:miter lim="800000"/>
            <a:headEnd/>
            <a:tailEnd/>
          </a:ln>
        </p:spPr>
        <p:txBody>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en-US" altLang="en-US" sz="1000">
                <a:solidFill>
                  <a:srgbClr val="FFFFFF"/>
                </a:solidFill>
                <a:effectLst>
                  <a:outerShdw blurRad="38100" dist="38100" dir="2700000" algn="tl">
                    <a:srgbClr val="000000"/>
                  </a:outerShdw>
                </a:effectLst>
                <a:cs typeface="Arial" panose="020B0604020202020204" pitchFamily="34" charset="0"/>
              </a:rPr>
              <a:t>Van Eenennaam 11/29/2016</a:t>
            </a:r>
          </a:p>
        </p:txBody>
      </p:sp>
      <p:sp>
        <p:nvSpPr>
          <p:cNvPr id="37920" name="TextBox 2">
            <a:extLst>
              <a:ext uri="{FF2B5EF4-FFF2-40B4-BE49-F238E27FC236}">
                <a16:creationId xmlns:a16="http://schemas.microsoft.com/office/drawing/2014/main" id="{7D6E59C6-2485-B64F-AAC4-9DDDFCFF3DEC}"/>
              </a:ext>
            </a:extLst>
          </p:cNvPr>
          <p:cNvSpPr txBox="1">
            <a:spLocks noChangeArrowheads="1"/>
          </p:cNvSpPr>
          <p:nvPr/>
        </p:nvSpPr>
        <p:spPr bwMode="auto">
          <a:xfrm>
            <a:off x="395288" y="242888"/>
            <a:ext cx="9752012" cy="1077912"/>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rgbClr val="000066"/>
                </a:solidFill>
                <a:latin typeface="Chalkboard" panose="03050602040202020205" pitchFamily="66" charset="77"/>
              </a:rPr>
              <a:t>Breeding efforts were critical to increases in crop production</a:t>
            </a:r>
            <a:r>
              <a:rPr lang="is-IS" altLang="en-US" b="1" i="1">
                <a:solidFill>
                  <a:srgbClr val="000066"/>
                </a:solidFill>
                <a:latin typeface="Chalkboard" panose="03050602040202020205" pitchFamily="66" charset="77"/>
              </a:rPr>
              <a:t>…</a:t>
            </a:r>
            <a:endParaRPr lang="en-US" altLang="en-US" b="1" i="1">
              <a:solidFill>
                <a:srgbClr val="000066"/>
              </a:solidFill>
              <a:latin typeface="Chalkboard" panose="03050602040202020205" pitchFamily="66" charset="77"/>
            </a:endParaRPr>
          </a:p>
        </p:txBody>
      </p:sp>
      <p:sp>
        <p:nvSpPr>
          <p:cNvPr id="3" name="Oval 2">
            <a:extLst>
              <a:ext uri="{FF2B5EF4-FFF2-40B4-BE49-F238E27FC236}">
                <a16:creationId xmlns:a16="http://schemas.microsoft.com/office/drawing/2014/main" id="{18F9708C-49DE-1849-B4EC-08AC1ABF1DB8}"/>
              </a:ext>
            </a:extLst>
          </p:cNvPr>
          <p:cNvSpPr>
            <a:spLocks noChangeArrowheads="1"/>
          </p:cNvSpPr>
          <p:nvPr/>
        </p:nvSpPr>
        <p:spPr bwMode="auto">
          <a:xfrm>
            <a:off x="7173913" y="1541463"/>
            <a:ext cx="1851025" cy="44402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37922" name="Picture 9">
            <a:extLst>
              <a:ext uri="{FF2B5EF4-FFF2-40B4-BE49-F238E27FC236}">
                <a16:creationId xmlns:a16="http://schemas.microsoft.com/office/drawing/2014/main" id="{38CB4228-D576-434B-AA5A-0529CD20A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275" y="583565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EAF78356-B6EA-024E-A78A-5D46459C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52" y="2630287"/>
            <a:ext cx="334168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4">
            <a:extLst>
              <a:ext uri="{FF2B5EF4-FFF2-40B4-BE49-F238E27FC236}">
                <a16:creationId xmlns:a16="http://schemas.microsoft.com/office/drawing/2014/main" id="{F3D1FB4B-0BBB-744D-9DA0-ABF8DBB971EE}"/>
              </a:ext>
            </a:extLst>
          </p:cNvPr>
          <p:cNvSpPr txBox="1">
            <a:spLocks noChangeArrowheads="1"/>
          </p:cNvSpPr>
          <p:nvPr/>
        </p:nvSpPr>
        <p:spPr bwMode="auto">
          <a:xfrm>
            <a:off x="2779713" y="88900"/>
            <a:ext cx="4483100" cy="646113"/>
          </a:xfrm>
          <a:prstGeom prst="rect">
            <a:avLst/>
          </a:prstGeom>
          <a:solidFill>
            <a:srgbClr val="FFFFFF"/>
          </a:solidFill>
          <a:ln w="9525">
            <a:solidFill>
              <a:srgbClr val="00009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002060"/>
                </a:solidFill>
                <a:latin typeface="Myriad Pro" panose="020B0503030403020204" pitchFamily="34" charset="0"/>
              </a:rPr>
              <a:t>New </a:t>
            </a:r>
            <a:r>
              <a:rPr lang="en-US" altLang="en-US" sz="3600" b="1">
                <a:solidFill>
                  <a:srgbClr val="002060"/>
                </a:solidFill>
                <a:latin typeface="Chalkboard" panose="03050602040202020205" pitchFamily="66" charset="77"/>
              </a:rPr>
              <a:t>Breeding</a:t>
            </a:r>
            <a:r>
              <a:rPr lang="en-US" altLang="en-US" b="1">
                <a:solidFill>
                  <a:srgbClr val="002060"/>
                </a:solidFill>
                <a:latin typeface="Myriad Pro" panose="020B0503030403020204" pitchFamily="34" charset="0"/>
              </a:rPr>
              <a:t> Method</a:t>
            </a:r>
          </a:p>
        </p:txBody>
      </p:sp>
      <p:sp>
        <p:nvSpPr>
          <p:cNvPr id="39939" name="Text Box 4">
            <a:extLst>
              <a:ext uri="{FF2B5EF4-FFF2-40B4-BE49-F238E27FC236}">
                <a16:creationId xmlns:a16="http://schemas.microsoft.com/office/drawing/2014/main" id="{7BD75072-BDA7-214E-9AA3-04B1D68D8802}"/>
              </a:ext>
            </a:extLst>
          </p:cNvPr>
          <p:cNvSpPr txBox="1">
            <a:spLocks noChangeArrowheads="1"/>
          </p:cNvSpPr>
          <p:nvPr/>
        </p:nvSpPr>
        <p:spPr bwMode="auto">
          <a:xfrm>
            <a:off x="114300" y="892175"/>
            <a:ext cx="10029825" cy="49212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2060"/>
                </a:solidFill>
                <a:latin typeface="Chalkboard" panose="03050602040202020205" pitchFamily="66" charset="77"/>
              </a:rPr>
              <a:t>Uses table of contents of genes for </a:t>
            </a:r>
            <a:r>
              <a:rPr lang="en-US" altLang="en-US" sz="2600" b="1" u="sng">
                <a:solidFill>
                  <a:srgbClr val="002060"/>
                </a:solidFill>
                <a:latin typeface="Chalkboard" panose="03050602040202020205" pitchFamily="66" charset="77"/>
              </a:rPr>
              <a:t>marker assisted selection</a:t>
            </a:r>
          </a:p>
        </p:txBody>
      </p:sp>
      <p:sp>
        <p:nvSpPr>
          <p:cNvPr id="39940" name="Text Box 2">
            <a:extLst>
              <a:ext uri="{FF2B5EF4-FFF2-40B4-BE49-F238E27FC236}">
                <a16:creationId xmlns:a16="http://schemas.microsoft.com/office/drawing/2014/main" id="{624EFCEA-7D75-E943-B58C-03412A51B1D2}"/>
              </a:ext>
            </a:extLst>
          </p:cNvPr>
          <p:cNvSpPr txBox="1">
            <a:spLocks noChangeArrowheads="1"/>
          </p:cNvSpPr>
          <p:nvPr/>
        </p:nvSpPr>
        <p:spPr bwMode="auto">
          <a:xfrm>
            <a:off x="6043613" y="5570538"/>
            <a:ext cx="2957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Tahoma" panose="020B0604030504040204" pitchFamily="34" charset="0"/>
              </a:rPr>
              <a:t>1700 books</a:t>
            </a:r>
          </a:p>
          <a:p>
            <a:pPr algn="ctr" eaLnBrk="1" hangingPunct="1">
              <a:spcBef>
                <a:spcPct val="0"/>
              </a:spcBef>
              <a:buFontTx/>
              <a:buNone/>
            </a:pPr>
            <a:r>
              <a:rPr lang="en-US" altLang="en-US" sz="2000" b="1">
                <a:solidFill>
                  <a:srgbClr val="002060"/>
                </a:solidFill>
                <a:latin typeface="Tahoma" panose="020B0604030504040204" pitchFamily="34" charset="0"/>
              </a:rPr>
              <a:t>(or 1.7 million pages)</a:t>
            </a:r>
          </a:p>
        </p:txBody>
      </p:sp>
      <p:sp>
        <p:nvSpPr>
          <p:cNvPr id="18437" name="Text Box 3">
            <a:extLst>
              <a:ext uri="{FF2B5EF4-FFF2-40B4-BE49-F238E27FC236}">
                <a16:creationId xmlns:a16="http://schemas.microsoft.com/office/drawing/2014/main" id="{51FA5715-4A62-A04D-867A-A7C37DB7874B}"/>
              </a:ext>
            </a:extLst>
          </p:cNvPr>
          <p:cNvSpPr txBox="1">
            <a:spLocks noChangeArrowheads="1"/>
          </p:cNvSpPr>
          <p:nvPr/>
        </p:nvSpPr>
        <p:spPr bwMode="auto">
          <a:xfrm>
            <a:off x="904875" y="1635125"/>
            <a:ext cx="4027488" cy="461963"/>
          </a:xfrm>
          <a:prstGeom prst="rect">
            <a:avLst/>
          </a:prstGeom>
          <a:solidFill>
            <a:schemeClr val="accent3"/>
          </a:solid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2400" dirty="0">
                <a:solidFill>
                  <a:srgbClr val="000090"/>
                </a:solidFill>
                <a:cs typeface="Arial" panose="020B0604020202020204" pitchFamily="34" charset="0"/>
              </a:rPr>
              <a:t>...</a:t>
            </a:r>
            <a:r>
              <a:rPr lang="en-US" altLang="en-US" sz="2400" dirty="0">
                <a:solidFill>
                  <a:srgbClr val="002060"/>
                </a:solidFill>
                <a:cs typeface="Arial" panose="020B0604020202020204" pitchFamily="34" charset="0"/>
              </a:rPr>
              <a:t>CTGACCTAATGCCGTA</a:t>
            </a:r>
            <a:r>
              <a:rPr lang="en-US" altLang="en-US" sz="2400" dirty="0">
                <a:solidFill>
                  <a:srgbClr val="000090"/>
                </a:solidFill>
                <a:cs typeface="Arial" panose="020B0604020202020204" pitchFamily="34" charset="0"/>
              </a:rPr>
              <a:t>...</a:t>
            </a:r>
          </a:p>
        </p:txBody>
      </p:sp>
      <p:sp>
        <p:nvSpPr>
          <p:cNvPr id="39942" name="Line 8">
            <a:extLst>
              <a:ext uri="{FF2B5EF4-FFF2-40B4-BE49-F238E27FC236}">
                <a16:creationId xmlns:a16="http://schemas.microsoft.com/office/drawing/2014/main" id="{10D0A8E1-7945-274A-BAE2-7B4DB919941E}"/>
              </a:ext>
            </a:extLst>
          </p:cNvPr>
          <p:cNvSpPr>
            <a:spLocks noChangeShapeType="1"/>
          </p:cNvSpPr>
          <p:nvPr/>
        </p:nvSpPr>
        <p:spPr bwMode="auto">
          <a:xfrm>
            <a:off x="2752725" y="2170113"/>
            <a:ext cx="0" cy="512762"/>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43" name="Picture 10" descr="Genome analogy_1_stack">
            <a:extLst>
              <a:ext uri="{FF2B5EF4-FFF2-40B4-BE49-F238E27FC236}">
                <a16:creationId xmlns:a16="http://schemas.microsoft.com/office/drawing/2014/main" id="{08891025-ACBE-3146-9B86-9CD82B00B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1744663"/>
            <a:ext cx="558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2">
            <a:extLst>
              <a:ext uri="{FF2B5EF4-FFF2-40B4-BE49-F238E27FC236}">
                <a16:creationId xmlns:a16="http://schemas.microsoft.com/office/drawing/2014/main" id="{6BE84EA4-763D-1D42-BFE9-8B68566AD4EC}"/>
              </a:ext>
            </a:extLst>
          </p:cNvPr>
          <p:cNvSpPr>
            <a:spLocks noChangeShapeType="1"/>
          </p:cNvSpPr>
          <p:nvPr/>
        </p:nvSpPr>
        <p:spPr bwMode="auto">
          <a:xfrm flipV="1">
            <a:off x="4192586" y="2126612"/>
            <a:ext cx="2962275" cy="1146175"/>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3">
            <a:extLst>
              <a:ext uri="{FF2B5EF4-FFF2-40B4-BE49-F238E27FC236}">
                <a16:creationId xmlns:a16="http://schemas.microsoft.com/office/drawing/2014/main" id="{0B4791F9-00F6-5F4B-BBDA-12DEFC2864A6}"/>
              </a:ext>
            </a:extLst>
          </p:cNvPr>
          <p:cNvSpPr>
            <a:spLocks noChangeShapeType="1"/>
          </p:cNvSpPr>
          <p:nvPr/>
        </p:nvSpPr>
        <p:spPr bwMode="auto">
          <a:xfrm flipV="1">
            <a:off x="4216805" y="2438659"/>
            <a:ext cx="2962275" cy="998538"/>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14">
            <a:extLst>
              <a:ext uri="{FF2B5EF4-FFF2-40B4-BE49-F238E27FC236}">
                <a16:creationId xmlns:a16="http://schemas.microsoft.com/office/drawing/2014/main" id="{FEE28D42-4F5A-DB45-9F83-0EDB8367A3D4}"/>
              </a:ext>
            </a:extLst>
          </p:cNvPr>
          <p:cNvSpPr>
            <a:spLocks noChangeShapeType="1"/>
          </p:cNvSpPr>
          <p:nvPr/>
        </p:nvSpPr>
        <p:spPr bwMode="auto">
          <a:xfrm flipV="1">
            <a:off x="4192588" y="2832852"/>
            <a:ext cx="2947987" cy="798512"/>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15">
            <a:extLst>
              <a:ext uri="{FF2B5EF4-FFF2-40B4-BE49-F238E27FC236}">
                <a16:creationId xmlns:a16="http://schemas.microsoft.com/office/drawing/2014/main" id="{7A1F17E2-9DFD-4142-8415-DF3D549314A5}"/>
              </a:ext>
            </a:extLst>
          </p:cNvPr>
          <p:cNvSpPr>
            <a:spLocks noChangeShapeType="1"/>
          </p:cNvSpPr>
          <p:nvPr/>
        </p:nvSpPr>
        <p:spPr bwMode="auto">
          <a:xfrm flipV="1">
            <a:off x="4178299" y="3236870"/>
            <a:ext cx="2962275" cy="56673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6">
            <a:extLst>
              <a:ext uri="{FF2B5EF4-FFF2-40B4-BE49-F238E27FC236}">
                <a16:creationId xmlns:a16="http://schemas.microsoft.com/office/drawing/2014/main" id="{16CE10A2-9B4E-464A-9B19-B6A4A1AAA684}"/>
              </a:ext>
            </a:extLst>
          </p:cNvPr>
          <p:cNvSpPr>
            <a:spLocks noChangeShapeType="1"/>
          </p:cNvSpPr>
          <p:nvPr/>
        </p:nvSpPr>
        <p:spPr bwMode="auto">
          <a:xfrm flipV="1">
            <a:off x="4192588" y="3809549"/>
            <a:ext cx="2962275" cy="344488"/>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7">
            <a:extLst>
              <a:ext uri="{FF2B5EF4-FFF2-40B4-BE49-F238E27FC236}">
                <a16:creationId xmlns:a16="http://schemas.microsoft.com/office/drawing/2014/main" id="{F887D8E7-1F2B-D046-A4CE-41C530863FD6}"/>
              </a:ext>
            </a:extLst>
          </p:cNvPr>
          <p:cNvSpPr>
            <a:spLocks noChangeShapeType="1"/>
          </p:cNvSpPr>
          <p:nvPr/>
        </p:nvSpPr>
        <p:spPr bwMode="auto">
          <a:xfrm>
            <a:off x="4209644" y="4343656"/>
            <a:ext cx="2962275" cy="19208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8">
            <a:extLst>
              <a:ext uri="{FF2B5EF4-FFF2-40B4-BE49-F238E27FC236}">
                <a16:creationId xmlns:a16="http://schemas.microsoft.com/office/drawing/2014/main" id="{E361C256-C26E-E347-B56D-EAE306AB8A44}"/>
              </a:ext>
            </a:extLst>
          </p:cNvPr>
          <p:cNvSpPr>
            <a:spLocks noChangeShapeType="1"/>
          </p:cNvSpPr>
          <p:nvPr/>
        </p:nvSpPr>
        <p:spPr bwMode="auto">
          <a:xfrm>
            <a:off x="4192587" y="4510292"/>
            <a:ext cx="2962275" cy="579437"/>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52" name="Picture 7">
            <a:extLst>
              <a:ext uri="{FF2B5EF4-FFF2-40B4-BE49-F238E27FC236}">
                <a16:creationId xmlns:a16="http://schemas.microsoft.com/office/drawing/2014/main" id="{BFD52389-A749-4D4C-8B0E-06D9922C4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4800" y="5716588"/>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Text Box 6">
            <a:extLst>
              <a:ext uri="{FF2B5EF4-FFF2-40B4-BE49-F238E27FC236}">
                <a16:creationId xmlns:a16="http://schemas.microsoft.com/office/drawing/2014/main" id="{5C5C90DD-7440-B145-90CE-BACB33F3723E}"/>
              </a:ext>
            </a:extLst>
          </p:cNvPr>
          <p:cNvSpPr txBox="1">
            <a:spLocks noChangeArrowheads="1"/>
          </p:cNvSpPr>
          <p:nvPr/>
        </p:nvSpPr>
        <p:spPr bwMode="auto">
          <a:xfrm>
            <a:off x="1022350" y="6288088"/>
            <a:ext cx="7221538" cy="492125"/>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600" b="1">
                <a:solidFill>
                  <a:srgbClr val="002060"/>
                </a:solidFill>
                <a:latin typeface="Chalkboard" panose="03050602040202020205" pitchFamily="66" charset="77"/>
              </a:rPr>
              <a:t>Genetic modification that </a:t>
            </a:r>
            <a:r>
              <a:rPr lang="en-US" altLang="en-US" sz="2600" b="1" u="sng">
                <a:solidFill>
                  <a:srgbClr val="002060"/>
                </a:solidFill>
                <a:latin typeface="Chalkboard" panose="03050602040202020205" pitchFamily="66" charset="77"/>
              </a:rPr>
              <a:t>is not</a:t>
            </a:r>
            <a:r>
              <a:rPr lang="en-US" altLang="en-US" sz="2600" b="1">
                <a:solidFill>
                  <a:srgbClr val="002060"/>
                </a:solidFill>
                <a:latin typeface="Chalkboard" panose="03050602040202020205" pitchFamily="66" charset="77"/>
              </a:rPr>
              <a:t> GE or GMO </a:t>
            </a:r>
          </a:p>
        </p:txBody>
      </p:sp>
      <p:sp>
        <p:nvSpPr>
          <p:cNvPr id="39955" name="TextBox 1">
            <a:extLst>
              <a:ext uri="{FF2B5EF4-FFF2-40B4-BE49-F238E27FC236}">
                <a16:creationId xmlns:a16="http://schemas.microsoft.com/office/drawing/2014/main" id="{F923EDBF-26F5-EF4A-B6C9-63C2E7BF6E2F}"/>
              </a:ext>
            </a:extLst>
          </p:cNvPr>
          <p:cNvSpPr txBox="1">
            <a:spLocks noChangeArrowheads="1"/>
          </p:cNvSpPr>
          <p:nvPr/>
        </p:nvSpPr>
        <p:spPr bwMode="auto">
          <a:xfrm rot="21193700">
            <a:off x="4944730" y="3691764"/>
            <a:ext cx="16335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dirty="0">
                <a:latin typeface="Chalkboard" panose="03050602040202020205" pitchFamily="66" charset="77"/>
              </a:rPr>
              <a:t>Disease tolerance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5">
            <a:extLst>
              <a:ext uri="{FF2B5EF4-FFF2-40B4-BE49-F238E27FC236}">
                <a16:creationId xmlns:a16="http://schemas.microsoft.com/office/drawing/2014/main" id="{D78890D3-60AD-B446-89B5-0F6B9C326841}"/>
              </a:ext>
            </a:extLst>
          </p:cNvPr>
          <p:cNvSpPr txBox="1">
            <a:spLocks noChangeArrowheads="1"/>
          </p:cNvSpPr>
          <p:nvPr/>
        </p:nvSpPr>
        <p:spPr bwMode="auto">
          <a:xfrm>
            <a:off x="498475" y="4791075"/>
            <a:ext cx="9288463" cy="974725"/>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solidFill>
                  <a:srgbClr val="000090"/>
                </a:solidFill>
                <a:latin typeface="Chalkboard" panose="03050602040202020205" pitchFamily="66" charset="77"/>
              </a:rPr>
              <a:t>Marker-assisted selection used to protect rice against bacterial blight and blast disease</a:t>
            </a:r>
          </a:p>
        </p:txBody>
      </p:sp>
      <p:pic>
        <p:nvPicPr>
          <p:cNvPr id="40962" name="Picture 6">
            <a:extLst>
              <a:ext uri="{FF2B5EF4-FFF2-40B4-BE49-F238E27FC236}">
                <a16:creationId xmlns:a16="http://schemas.microsoft.com/office/drawing/2014/main" id="{661CC24C-9F3E-5946-8DF2-63901E48F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9">
            <a:extLst>
              <a:ext uri="{FF2B5EF4-FFF2-40B4-BE49-F238E27FC236}">
                <a16:creationId xmlns:a16="http://schemas.microsoft.com/office/drawing/2014/main" id="{F15FD7AC-5F8D-5144-8FD8-378D89C0C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44463"/>
            <a:ext cx="5705475" cy="45323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F2CC3203-6D00-3F41-897D-D0243D4C7739}"/>
              </a:ext>
            </a:extLst>
          </p:cNvPr>
          <p:cNvSpPr txBox="1">
            <a:spLocks noChangeArrowheads="1"/>
          </p:cNvSpPr>
          <p:nvPr/>
        </p:nvSpPr>
        <p:spPr bwMode="auto">
          <a:xfrm>
            <a:off x="1117600" y="5862638"/>
            <a:ext cx="7934325" cy="954087"/>
          </a:xfrm>
          <a:prstGeom prst="rect">
            <a:avLst/>
          </a:prstGeom>
          <a:solidFill>
            <a:schemeClr val="bg1"/>
          </a:solidFill>
          <a:ln w="2857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solidFill>
                  <a:srgbClr val="000090"/>
                </a:solidFill>
                <a:latin typeface="Chalkboard" panose="03050602040202020205" pitchFamily="66" charset="77"/>
              </a:rPr>
              <a:t>Protection limited to diversity in crop and compatible relatives</a:t>
            </a:r>
          </a:p>
        </p:txBody>
      </p:sp>
      <p:sp>
        <p:nvSpPr>
          <p:cNvPr id="2" name="TextBox 1">
            <a:extLst>
              <a:ext uri="{FF2B5EF4-FFF2-40B4-BE49-F238E27FC236}">
                <a16:creationId xmlns:a16="http://schemas.microsoft.com/office/drawing/2014/main" id="{999F56F1-35FD-804A-A53C-0303B07DD2C1}"/>
              </a:ext>
            </a:extLst>
          </p:cNvPr>
          <p:cNvSpPr txBox="1">
            <a:spLocks noChangeArrowheads="1"/>
          </p:cNvSpPr>
          <p:nvPr/>
        </p:nvSpPr>
        <p:spPr bwMode="auto">
          <a:xfrm>
            <a:off x="800100" y="627063"/>
            <a:ext cx="8701088" cy="584200"/>
          </a:xfrm>
          <a:prstGeom prst="rect">
            <a:avLst/>
          </a:prstGeom>
          <a:solidFill>
            <a:schemeClr val="bg1"/>
          </a:solidFill>
          <a:ln w="2857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b="1">
                <a:solidFill>
                  <a:srgbClr val="000090"/>
                </a:solidFill>
                <a:latin typeface="Chalkboard" panose="03050602040202020205" pitchFamily="66" charset="77"/>
              </a:rPr>
              <a:t>Can’t we just do all modifications this way?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6">
            <a:extLst>
              <a:ext uri="{FF2B5EF4-FFF2-40B4-BE49-F238E27FC236}">
                <a16:creationId xmlns:a16="http://schemas.microsoft.com/office/drawing/2014/main" id="{9426557E-4E1A-5644-BE3B-C4A7C252E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138" y="5862638"/>
            <a:ext cx="29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a:extLst>
              <a:ext uri="{FF2B5EF4-FFF2-40B4-BE49-F238E27FC236}">
                <a16:creationId xmlns:a16="http://schemas.microsoft.com/office/drawing/2014/main" id="{F0726799-9BC5-E44D-9196-DB3E81BEEFFD}"/>
              </a:ext>
            </a:extLst>
          </p:cNvPr>
          <p:cNvSpPr txBox="1">
            <a:spLocks noChangeArrowheads="1"/>
          </p:cNvSpPr>
          <p:nvPr/>
        </p:nvSpPr>
        <p:spPr bwMode="auto">
          <a:xfrm>
            <a:off x="6173788" y="5594350"/>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41987" name="Text Box 4">
            <a:extLst>
              <a:ext uri="{FF2B5EF4-FFF2-40B4-BE49-F238E27FC236}">
                <a16:creationId xmlns:a16="http://schemas.microsoft.com/office/drawing/2014/main" id="{6CB85ADF-9A63-DA46-AA56-CAFA7C069431}"/>
              </a:ext>
            </a:extLst>
          </p:cNvPr>
          <p:cNvSpPr txBox="1">
            <a:spLocks noChangeArrowheads="1"/>
          </p:cNvSpPr>
          <p:nvPr/>
        </p:nvSpPr>
        <p:spPr bwMode="auto">
          <a:xfrm>
            <a:off x="500063" y="5592763"/>
            <a:ext cx="274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002060"/>
                </a:solidFill>
                <a:latin typeface="Arial" panose="020B0604020202020204" pitchFamily="34" charset="0"/>
              </a:rPr>
              <a:t>1700 books</a:t>
            </a:r>
          </a:p>
          <a:p>
            <a:pPr algn="ctr" eaLnBrk="1" hangingPunct="1">
              <a:spcBef>
                <a:spcPct val="0"/>
              </a:spcBef>
              <a:buFontTx/>
              <a:buNone/>
            </a:pPr>
            <a:r>
              <a:rPr lang="en-US" altLang="en-US" sz="2000" b="1">
                <a:solidFill>
                  <a:srgbClr val="002060"/>
                </a:solidFill>
                <a:latin typeface="Arial" panose="020B0604020202020204" pitchFamily="34" charset="0"/>
              </a:rPr>
              <a:t>(or 1.7 million pages)</a:t>
            </a:r>
          </a:p>
        </p:txBody>
      </p:sp>
      <p:sp>
        <p:nvSpPr>
          <p:cNvPr id="41988" name="Text Box 5">
            <a:extLst>
              <a:ext uri="{FF2B5EF4-FFF2-40B4-BE49-F238E27FC236}">
                <a16:creationId xmlns:a16="http://schemas.microsoft.com/office/drawing/2014/main" id="{DA0859FF-ECEB-7F4C-9E1D-F13607E4ED89}"/>
              </a:ext>
            </a:extLst>
          </p:cNvPr>
          <p:cNvSpPr txBox="1">
            <a:spLocks noChangeArrowheads="1"/>
          </p:cNvSpPr>
          <p:nvPr/>
        </p:nvSpPr>
        <p:spPr bwMode="auto">
          <a:xfrm>
            <a:off x="2806700" y="4624388"/>
            <a:ext cx="3175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One-half page equivalent to a gene</a:t>
            </a:r>
          </a:p>
        </p:txBody>
      </p:sp>
      <p:sp>
        <p:nvSpPr>
          <p:cNvPr id="41989" name="Text Box 7">
            <a:extLst>
              <a:ext uri="{FF2B5EF4-FFF2-40B4-BE49-F238E27FC236}">
                <a16:creationId xmlns:a16="http://schemas.microsoft.com/office/drawing/2014/main" id="{7A603154-BE35-904A-BAEA-3503C316EB5A}"/>
              </a:ext>
            </a:extLst>
          </p:cNvPr>
          <p:cNvSpPr txBox="1">
            <a:spLocks noChangeArrowheads="1"/>
          </p:cNvSpPr>
          <p:nvPr/>
        </p:nvSpPr>
        <p:spPr bwMode="auto">
          <a:xfrm>
            <a:off x="8078788" y="2921000"/>
            <a:ext cx="15970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200" b="1">
                <a:solidFill>
                  <a:srgbClr val="002060"/>
                </a:solidFill>
                <a:latin typeface="Chalkboard" panose="03050602040202020205" pitchFamily="66" charset="77"/>
              </a:rPr>
              <a:t>Inserts gene(s) randomly in genome</a:t>
            </a:r>
          </a:p>
        </p:txBody>
      </p:sp>
      <p:grpSp>
        <p:nvGrpSpPr>
          <p:cNvPr id="41990" name="Group 9">
            <a:extLst>
              <a:ext uri="{FF2B5EF4-FFF2-40B4-BE49-F238E27FC236}">
                <a16:creationId xmlns:a16="http://schemas.microsoft.com/office/drawing/2014/main" id="{9326326E-7164-2649-855F-FCEB1571325E}"/>
              </a:ext>
            </a:extLst>
          </p:cNvPr>
          <p:cNvGrpSpPr>
            <a:grpSpLocks/>
          </p:cNvGrpSpPr>
          <p:nvPr/>
        </p:nvGrpSpPr>
        <p:grpSpPr bwMode="auto">
          <a:xfrm>
            <a:off x="7785100" y="4367213"/>
            <a:ext cx="1092200" cy="660400"/>
            <a:chOff x="4608" y="2836"/>
            <a:chExt cx="624" cy="384"/>
          </a:xfrm>
        </p:grpSpPr>
        <p:sp>
          <p:nvSpPr>
            <p:cNvPr id="42000" name="Line 10">
              <a:extLst>
                <a:ext uri="{FF2B5EF4-FFF2-40B4-BE49-F238E27FC236}">
                  <a16:creationId xmlns:a16="http://schemas.microsoft.com/office/drawing/2014/main" id="{131CC684-C938-0D49-AFF5-CA576A962616}"/>
                </a:ext>
              </a:extLst>
            </p:cNvPr>
            <p:cNvSpPr>
              <a:spLocks noChangeShapeType="1"/>
            </p:cNvSpPr>
            <p:nvPr/>
          </p:nvSpPr>
          <p:spPr bwMode="auto">
            <a:xfrm rot="16200000" flipV="1">
              <a:off x="4852" y="2972"/>
              <a:ext cx="0" cy="488"/>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11">
              <a:extLst>
                <a:ext uri="{FF2B5EF4-FFF2-40B4-BE49-F238E27FC236}">
                  <a16:creationId xmlns:a16="http://schemas.microsoft.com/office/drawing/2014/main" id="{43420A72-CC6C-2449-8956-0A188D06F88B}"/>
                </a:ext>
              </a:extLst>
            </p:cNvPr>
            <p:cNvSpPr>
              <a:spLocks noChangeShapeType="1"/>
            </p:cNvSpPr>
            <p:nvPr/>
          </p:nvSpPr>
          <p:spPr bwMode="auto">
            <a:xfrm flipH="1">
              <a:off x="5088" y="2836"/>
              <a:ext cx="144" cy="384"/>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1" name="Line 12">
            <a:extLst>
              <a:ext uri="{FF2B5EF4-FFF2-40B4-BE49-F238E27FC236}">
                <a16:creationId xmlns:a16="http://schemas.microsoft.com/office/drawing/2014/main" id="{296610BF-09AA-E444-8B4A-BD5FBF0D3C0D}"/>
              </a:ext>
            </a:extLst>
          </p:cNvPr>
          <p:cNvSpPr>
            <a:spLocks noChangeShapeType="1"/>
          </p:cNvSpPr>
          <p:nvPr/>
        </p:nvSpPr>
        <p:spPr bwMode="auto">
          <a:xfrm flipV="1">
            <a:off x="5888038" y="3197225"/>
            <a:ext cx="1096962" cy="19050"/>
          </a:xfrm>
          <a:prstGeom prst="line">
            <a:avLst/>
          </a:prstGeom>
          <a:noFill/>
          <a:ln w="76200">
            <a:solidFill>
              <a:srgbClr val="00206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1992" name="Text Box 13">
            <a:extLst>
              <a:ext uri="{FF2B5EF4-FFF2-40B4-BE49-F238E27FC236}">
                <a16:creationId xmlns:a16="http://schemas.microsoft.com/office/drawing/2014/main" id="{B4001ACE-DB0D-E64D-9E43-A39D3BAB47F4}"/>
              </a:ext>
            </a:extLst>
          </p:cNvPr>
          <p:cNvSpPr txBox="1">
            <a:spLocks noChangeArrowheads="1"/>
          </p:cNvSpPr>
          <p:nvPr/>
        </p:nvSpPr>
        <p:spPr bwMode="auto">
          <a:xfrm>
            <a:off x="2063750" y="2441575"/>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0" b="1">
                <a:solidFill>
                  <a:srgbClr val="22228B"/>
                </a:solidFill>
                <a:latin typeface="Arial" panose="020B0604020202020204" pitchFamily="34" charset="0"/>
              </a:rPr>
              <a:t>+</a:t>
            </a:r>
          </a:p>
        </p:txBody>
      </p:sp>
      <p:pic>
        <p:nvPicPr>
          <p:cNvPr id="41993" name="Picture 14" descr="Genome analogy_1_stack">
            <a:extLst>
              <a:ext uri="{FF2B5EF4-FFF2-40B4-BE49-F238E27FC236}">
                <a16:creationId xmlns:a16="http://schemas.microsoft.com/office/drawing/2014/main" id="{EE28F569-1BBD-3249-9C22-6E97E6F8B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993775"/>
            <a:ext cx="7556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7" descr="Genome analogy_4_stack_one_book">
            <a:extLst>
              <a:ext uri="{FF2B5EF4-FFF2-40B4-BE49-F238E27FC236}">
                <a16:creationId xmlns:a16="http://schemas.microsoft.com/office/drawing/2014/main" id="{E4E7C1F4-A976-8143-A23B-16BBF988F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050" y="1079500"/>
            <a:ext cx="6937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a:extLst>
              <a:ext uri="{FF2B5EF4-FFF2-40B4-BE49-F238E27FC236}">
                <a16:creationId xmlns:a16="http://schemas.microsoft.com/office/drawing/2014/main" id="{65786FC9-848A-0246-A2BB-B9390B929308}"/>
              </a:ext>
            </a:extLst>
          </p:cNvPr>
          <p:cNvSpPr txBox="1">
            <a:spLocks noChangeArrowheads="1"/>
          </p:cNvSpPr>
          <p:nvPr/>
        </p:nvSpPr>
        <p:spPr bwMode="auto">
          <a:xfrm>
            <a:off x="114300" y="6307138"/>
            <a:ext cx="9472613" cy="492125"/>
          </a:xfrm>
          <a:prstGeom prst="rect">
            <a:avLst/>
          </a:prstGeom>
          <a:solidFill>
            <a:srgbClr val="FFFFFF"/>
          </a:solidFill>
          <a:ln w="2857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66"/>
                </a:solidFill>
                <a:latin typeface="Chalkboard" panose="03050602040202020205" pitchFamily="66" charset="77"/>
              </a:rPr>
              <a:t>Genetic modification by genetic engineering </a:t>
            </a:r>
            <a:r>
              <a:rPr lang="en-US" altLang="en-US" sz="2600" b="1" u="sng">
                <a:solidFill>
                  <a:srgbClr val="000066"/>
                </a:solidFill>
                <a:latin typeface="Chalkboard" panose="03050602040202020205" pitchFamily="66" charset="77"/>
              </a:rPr>
              <a:t>is</a:t>
            </a:r>
            <a:r>
              <a:rPr lang="en-US" altLang="en-US" sz="2600" b="1">
                <a:solidFill>
                  <a:srgbClr val="000066"/>
                </a:solidFill>
                <a:latin typeface="Chalkboard" panose="03050602040202020205" pitchFamily="66" charset="77"/>
              </a:rPr>
              <a:t> GE or GMO </a:t>
            </a:r>
          </a:p>
        </p:txBody>
      </p:sp>
      <p:pic>
        <p:nvPicPr>
          <p:cNvPr id="41996" name="Picture 19">
            <a:extLst>
              <a:ext uri="{FF2B5EF4-FFF2-40B4-BE49-F238E27FC236}">
                <a16:creationId xmlns:a16="http://schemas.microsoft.com/office/drawing/2014/main" id="{4F093AEA-FE36-F444-B714-A1B617F8B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2235200"/>
            <a:ext cx="28289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1EB2B5D-FD1F-3441-B8B9-C6C763CC8075}"/>
              </a:ext>
            </a:extLst>
          </p:cNvPr>
          <p:cNvSpPr/>
          <p:nvPr/>
        </p:nvSpPr>
        <p:spPr>
          <a:xfrm>
            <a:off x="4459288" y="2441575"/>
            <a:ext cx="1227137" cy="938213"/>
          </a:xfrm>
          <a:prstGeom prst="rect">
            <a:avLst/>
          </a:prstGeom>
          <a:solidFill>
            <a:schemeClr val="bg1">
              <a:lumMod val="95000"/>
              <a:alpha val="2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 Box 3">
            <a:extLst>
              <a:ext uri="{FF2B5EF4-FFF2-40B4-BE49-F238E27FC236}">
                <a16:creationId xmlns:a16="http://schemas.microsoft.com/office/drawing/2014/main" id="{364713C3-9E3C-2C4D-98E7-8C6A1E6E0DE4}"/>
              </a:ext>
            </a:extLst>
          </p:cNvPr>
          <p:cNvSpPr txBox="1">
            <a:spLocks noChangeArrowheads="1"/>
          </p:cNvSpPr>
          <p:nvPr/>
        </p:nvSpPr>
        <p:spPr bwMode="auto">
          <a:xfrm>
            <a:off x="71438" y="249238"/>
            <a:ext cx="10144125" cy="538162"/>
          </a:xfrm>
          <a:prstGeom prst="rect">
            <a:avLst/>
          </a:prstGeom>
          <a:solidFill>
            <a:schemeClr val="accent3"/>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en-US" altLang="en-US" sz="2900" b="1" dirty="0">
                <a:solidFill>
                  <a:srgbClr val="000066"/>
                </a:solidFill>
                <a:latin typeface="Chalkboard" panose="03050602040202020205" pitchFamily="66" charset="77"/>
              </a:rPr>
              <a:t>Also modify genomes with g</a:t>
            </a:r>
            <a:r>
              <a:rPr lang="en-US" altLang="en-US" sz="2900" b="1" dirty="0">
                <a:solidFill>
                  <a:srgbClr val="16165D"/>
                </a:solidFill>
                <a:latin typeface="Chalkboard" panose="03050602040202020205" pitchFamily="66" charset="77"/>
              </a:rPr>
              <a:t>enetic engineering </a:t>
            </a:r>
            <a:r>
              <a:rPr lang="en-US" altLang="en-US" sz="2900" b="1" dirty="0">
                <a:solidFill>
                  <a:srgbClr val="16165D"/>
                </a:solidFill>
                <a:latin typeface="Chalkboard" panose="03050602040202020205" pitchFamily="66" charset="77"/>
                <a:sym typeface="Wingdings" pitchFamily="2" charset="2"/>
              </a:rPr>
              <a:t></a:t>
            </a:r>
            <a:r>
              <a:rPr lang="en-US" altLang="en-US" sz="2900" b="1" dirty="0">
                <a:solidFill>
                  <a:srgbClr val="16165D"/>
                </a:solidFill>
                <a:latin typeface="Chalkboard" panose="03050602040202020205" pitchFamily="66" charset="77"/>
              </a:rPr>
              <a:t> GMOs</a:t>
            </a:r>
          </a:p>
        </p:txBody>
      </p:sp>
      <p:sp>
        <p:nvSpPr>
          <p:cNvPr id="26" name="Text Box 15">
            <a:extLst>
              <a:ext uri="{FF2B5EF4-FFF2-40B4-BE49-F238E27FC236}">
                <a16:creationId xmlns:a16="http://schemas.microsoft.com/office/drawing/2014/main" id="{95F39BCC-9F43-6244-BD6F-1C7A6EDE579C}"/>
              </a:ext>
            </a:extLst>
          </p:cNvPr>
          <p:cNvSpPr txBox="1">
            <a:spLocks noChangeArrowheads="1"/>
          </p:cNvSpPr>
          <p:nvPr/>
        </p:nvSpPr>
        <p:spPr bwMode="auto">
          <a:xfrm>
            <a:off x="952500" y="2174875"/>
            <a:ext cx="8242300" cy="1200150"/>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3600" b="1">
                <a:solidFill>
                  <a:srgbClr val="000090"/>
                </a:solidFill>
                <a:latin typeface="Chalkboard" panose="03050602040202020205" pitchFamily="66" charset="77"/>
              </a:rPr>
              <a:t>What Kinds of GE Crops and Foods Are in the Commercial Market?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2D426B74-E223-3F4D-8BF8-70B533639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6FD864BC-C120-0C45-BAD2-98BBAEE5EC40}"/>
              </a:ext>
            </a:extLst>
          </p:cNvPr>
          <p:cNvSpPr txBox="1">
            <a:spLocks noChangeArrowheads="1"/>
          </p:cNvSpPr>
          <p:nvPr/>
        </p:nvSpPr>
        <p:spPr bwMode="auto">
          <a:xfrm>
            <a:off x="388938" y="1123950"/>
            <a:ext cx="9666287" cy="892175"/>
          </a:xfrm>
          <a:prstGeom prst="rect">
            <a:avLst/>
          </a:prstGeom>
          <a:solidFill>
            <a:srgbClr val="F2FFE9"/>
          </a:solidFill>
          <a:ln w="6350">
            <a:solidFill>
              <a:schemeClr val="tx1"/>
            </a:solidFill>
            <a:miter lim="800000"/>
            <a:headEnd/>
            <a:tailEnd/>
          </a:ln>
        </p:spPr>
        <p:txBody>
          <a:bodyPr>
            <a:spAutoFit/>
          </a:bodyPr>
          <a:lstStyle>
            <a:lvl1pPr marL="465138" indent="-465138">
              <a:spcBef>
                <a:spcPct val="20000"/>
              </a:spcBef>
              <a:buChar char="•"/>
              <a:tabLst>
                <a:tab pos="465138" algn="l"/>
              </a:tabLst>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tabLst>
                <a:tab pos="465138" algn="l"/>
              </a:tabLst>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tabLst>
                <a:tab pos="465138" algn="l"/>
              </a:tabLst>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tabLst>
                <a:tab pos="465138" algn="l"/>
              </a:tabLst>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tabLst>
                <a:tab pos="465138" algn="l"/>
              </a:tabLst>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tabLst>
                <a:tab pos="465138" algn="l"/>
              </a:tabLst>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latin typeface="Chalkboard" panose="03050602040202020205" pitchFamily="66" charset="77"/>
              </a:rPr>
              <a:t>1. Background on genes, genomes, genetic engineering, genome editing </a:t>
            </a:r>
          </a:p>
        </p:txBody>
      </p:sp>
      <p:sp>
        <p:nvSpPr>
          <p:cNvPr id="9" name="Text Box 14">
            <a:extLst>
              <a:ext uri="{FF2B5EF4-FFF2-40B4-BE49-F238E27FC236}">
                <a16:creationId xmlns:a16="http://schemas.microsoft.com/office/drawing/2014/main" id="{51905371-6AE2-044F-B790-A8BC7C6B4328}"/>
              </a:ext>
            </a:extLst>
          </p:cNvPr>
          <p:cNvSpPr txBox="1">
            <a:spLocks noChangeArrowheads="1"/>
          </p:cNvSpPr>
          <p:nvPr/>
        </p:nvSpPr>
        <p:spPr bwMode="auto">
          <a:xfrm>
            <a:off x="369888" y="2343150"/>
            <a:ext cx="9344025"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dirty="0">
                <a:latin typeface="Chalkboard" panose="03050602040202020205" pitchFamily="66" charset="77"/>
              </a:rPr>
              <a:t>2. What GE crops are commercialized? In the pipeline?</a:t>
            </a:r>
          </a:p>
        </p:txBody>
      </p:sp>
      <p:sp>
        <p:nvSpPr>
          <p:cNvPr id="10" name="Text Box 17">
            <a:extLst>
              <a:ext uri="{FF2B5EF4-FFF2-40B4-BE49-F238E27FC236}">
                <a16:creationId xmlns:a16="http://schemas.microsoft.com/office/drawing/2014/main" id="{B42CC088-A39D-5144-A047-3D2DD4EB7345}"/>
              </a:ext>
            </a:extLst>
          </p:cNvPr>
          <p:cNvSpPr txBox="1">
            <a:spLocks noChangeArrowheads="1"/>
          </p:cNvSpPr>
          <p:nvPr/>
        </p:nvSpPr>
        <p:spPr bwMode="auto">
          <a:xfrm>
            <a:off x="368300" y="4157663"/>
            <a:ext cx="9029700"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latin typeface="Chalkboard" panose="03050602040202020205" pitchFamily="66" charset="77"/>
              </a:rPr>
              <a:t>4. What are some food safety issues with GE foods?</a:t>
            </a:r>
          </a:p>
        </p:txBody>
      </p:sp>
      <p:sp>
        <p:nvSpPr>
          <p:cNvPr id="11" name="Text Box 17">
            <a:extLst>
              <a:ext uri="{FF2B5EF4-FFF2-40B4-BE49-F238E27FC236}">
                <a16:creationId xmlns:a16="http://schemas.microsoft.com/office/drawing/2014/main" id="{BEE18439-1CEF-7749-862C-C2D2922858D3}"/>
              </a:ext>
            </a:extLst>
          </p:cNvPr>
          <p:cNvSpPr txBox="1">
            <a:spLocks noChangeArrowheads="1"/>
          </p:cNvSpPr>
          <p:nvPr/>
        </p:nvSpPr>
        <p:spPr bwMode="auto">
          <a:xfrm>
            <a:off x="338138" y="5083175"/>
            <a:ext cx="9282112"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latin typeface="Chalkboard" panose="03050602040202020205" pitchFamily="66" charset="77"/>
              </a:rPr>
              <a:t>5. What are some environmental issues with GE crops?</a:t>
            </a:r>
          </a:p>
        </p:txBody>
      </p:sp>
      <p:sp>
        <p:nvSpPr>
          <p:cNvPr id="15366" name="Text Box 15">
            <a:extLst>
              <a:ext uri="{FF2B5EF4-FFF2-40B4-BE49-F238E27FC236}">
                <a16:creationId xmlns:a16="http://schemas.microsoft.com/office/drawing/2014/main" id="{24B64297-319D-8845-970F-50FA9B03B251}"/>
              </a:ext>
            </a:extLst>
          </p:cNvPr>
          <p:cNvSpPr txBox="1">
            <a:spLocks noChangeArrowheads="1"/>
          </p:cNvSpPr>
          <p:nvPr/>
        </p:nvSpPr>
        <p:spPr bwMode="auto">
          <a:xfrm>
            <a:off x="2881313" y="185738"/>
            <a:ext cx="4522787" cy="525462"/>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800" b="1">
                <a:latin typeface="Chalkboard" panose="03050602040202020205" pitchFamily="66" charset="77"/>
              </a:rPr>
              <a:t>What will be covered?</a:t>
            </a:r>
          </a:p>
        </p:txBody>
      </p:sp>
      <p:sp>
        <p:nvSpPr>
          <p:cNvPr id="14" name="Text Box 15">
            <a:extLst>
              <a:ext uri="{FF2B5EF4-FFF2-40B4-BE49-F238E27FC236}">
                <a16:creationId xmlns:a16="http://schemas.microsoft.com/office/drawing/2014/main" id="{D2783E25-3A59-EE49-997A-15530294B89B}"/>
              </a:ext>
            </a:extLst>
          </p:cNvPr>
          <p:cNvSpPr txBox="1">
            <a:spLocks noChangeArrowheads="1"/>
          </p:cNvSpPr>
          <p:nvPr/>
        </p:nvSpPr>
        <p:spPr bwMode="auto">
          <a:xfrm>
            <a:off x="361950" y="3275013"/>
            <a:ext cx="8434388"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latin typeface="Chalkboard" panose="03050602040202020205" pitchFamily="66" charset="77"/>
              </a:rPr>
              <a:t>3. What is the regulatory structure for GE crops?</a:t>
            </a:r>
          </a:p>
        </p:txBody>
      </p:sp>
      <p:sp>
        <p:nvSpPr>
          <p:cNvPr id="13" name="Text Box 17">
            <a:extLst>
              <a:ext uri="{FF2B5EF4-FFF2-40B4-BE49-F238E27FC236}">
                <a16:creationId xmlns:a16="http://schemas.microsoft.com/office/drawing/2014/main" id="{24C93E99-8702-A94E-9452-CF7DC5AA8DDC}"/>
              </a:ext>
            </a:extLst>
          </p:cNvPr>
          <p:cNvSpPr txBox="1">
            <a:spLocks noChangeArrowheads="1"/>
          </p:cNvSpPr>
          <p:nvPr/>
        </p:nvSpPr>
        <p:spPr bwMode="auto">
          <a:xfrm>
            <a:off x="301625" y="5926138"/>
            <a:ext cx="5076825" cy="492125"/>
          </a:xfrm>
          <a:prstGeom prst="rect">
            <a:avLst/>
          </a:prstGeom>
          <a:solidFill>
            <a:srgbClr val="F2FFE9"/>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600" b="1">
                <a:latin typeface="Chalkboard" panose="03050602040202020205" pitchFamily="66" charset="77"/>
              </a:rPr>
              <a:t>6. Some food for thought</a:t>
            </a:r>
            <a:r>
              <a:rPr lang="is-IS" altLang="en-US" sz="2600" b="1">
                <a:latin typeface="Chalkboard" panose="03050602040202020205" pitchFamily="66" charset="77"/>
              </a:rPr>
              <a:t>…</a:t>
            </a:r>
            <a:endParaRPr lang="en-US" altLang="en-US" sz="2600" b="1">
              <a:latin typeface="Chalkboard" panose="03050602040202020205" pitchFamily="66" charset="77"/>
            </a:endParaRPr>
          </a:p>
        </p:txBody>
      </p:sp>
      <p:pic>
        <p:nvPicPr>
          <p:cNvPr id="12" name="Picture 14">
            <a:extLst>
              <a:ext uri="{FF2B5EF4-FFF2-40B4-BE49-F238E27FC236}">
                <a16:creationId xmlns:a16="http://schemas.microsoft.com/office/drawing/2014/main" id="{D92FE55F-C963-9342-BAAB-23CAA864C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8493" y="5738019"/>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a:extLst>
              <a:ext uri="{FF2B5EF4-FFF2-40B4-BE49-F238E27FC236}">
                <a16:creationId xmlns:a16="http://schemas.microsoft.com/office/drawing/2014/main" id="{9EF5519D-2015-F842-BA20-AFBBE1C83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350" y="5843588"/>
            <a:ext cx="2762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0" name="Group 16">
            <a:extLst>
              <a:ext uri="{FF2B5EF4-FFF2-40B4-BE49-F238E27FC236}">
                <a16:creationId xmlns:a16="http://schemas.microsoft.com/office/drawing/2014/main" id="{C42CFB9D-C768-F14A-A27D-1BF12495E6AB}"/>
              </a:ext>
            </a:extLst>
          </p:cNvPr>
          <p:cNvGrpSpPr>
            <a:grpSpLocks/>
          </p:cNvGrpSpPr>
          <p:nvPr/>
        </p:nvGrpSpPr>
        <p:grpSpPr bwMode="auto">
          <a:xfrm>
            <a:off x="1098550" y="1720850"/>
            <a:ext cx="7915275" cy="3997325"/>
            <a:chOff x="390525" y="2125922"/>
            <a:chExt cx="9382125" cy="4739195"/>
          </a:xfrm>
        </p:grpSpPr>
        <p:grpSp>
          <p:nvGrpSpPr>
            <p:cNvPr id="43013" name="Group 22">
              <a:extLst>
                <a:ext uri="{FF2B5EF4-FFF2-40B4-BE49-F238E27FC236}">
                  <a16:creationId xmlns:a16="http://schemas.microsoft.com/office/drawing/2014/main" id="{B19FD0A5-A95D-3C4D-8CC3-C3EB165ED0F8}"/>
                </a:ext>
              </a:extLst>
            </p:cNvPr>
            <p:cNvGrpSpPr>
              <a:grpSpLocks/>
            </p:cNvGrpSpPr>
            <p:nvPr/>
          </p:nvGrpSpPr>
          <p:grpSpPr bwMode="auto">
            <a:xfrm>
              <a:off x="3532187" y="4597400"/>
              <a:ext cx="3090863" cy="2266131"/>
              <a:chOff x="2988732" y="4607269"/>
              <a:chExt cx="2747435" cy="2267383"/>
            </a:xfrm>
          </p:grpSpPr>
          <p:grpSp>
            <p:nvGrpSpPr>
              <p:cNvPr id="21" name="Group 20">
                <a:extLst>
                  <a:ext uri="{FF2B5EF4-FFF2-40B4-BE49-F238E27FC236}">
                    <a16:creationId xmlns:a16="http://schemas.microsoft.com/office/drawing/2014/main" id="{F29E99AD-CF2B-8F44-964B-086E59CF11B4}"/>
                  </a:ext>
                </a:extLst>
              </p:cNvPr>
              <p:cNvGrpSpPr/>
              <p:nvPr/>
            </p:nvGrpSpPr>
            <p:grpSpPr>
              <a:xfrm>
                <a:off x="2990246" y="4607269"/>
                <a:ext cx="2743200" cy="2250731"/>
                <a:chOff x="2990246" y="4607269"/>
                <a:chExt cx="2743200" cy="2250731"/>
              </a:xfrm>
              <a:solidFill>
                <a:schemeClr val="accent4">
                  <a:lumMod val="85000"/>
                  <a:lumOff val="15000"/>
                </a:schemeClr>
              </a:solidFill>
            </p:grpSpPr>
            <p:pic>
              <p:nvPicPr>
                <p:cNvPr id="19" name="Picture 18" descr="sugar beet large.jpg">
                  <a:extLst>
                    <a:ext uri="{FF2B5EF4-FFF2-40B4-BE49-F238E27FC236}">
                      <a16:creationId xmlns:a16="http://schemas.microsoft.com/office/drawing/2014/main" id="{F936EDC2-9DEA-7549-900F-E450C5F7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46" y="4611624"/>
                  <a:ext cx="2743200" cy="2246376"/>
                </a:xfrm>
                <a:prstGeom prst="rect">
                  <a:avLst/>
                </a:prstGeom>
                <a:grpFill/>
              </p:spPr>
            </p:pic>
            <p:sp>
              <p:nvSpPr>
                <p:cNvPr id="14354" name="Text Box 24">
                  <a:extLst>
                    <a:ext uri="{FF2B5EF4-FFF2-40B4-BE49-F238E27FC236}">
                      <a16:creationId xmlns:a16="http://schemas.microsoft.com/office/drawing/2014/main" id="{01F09785-E84D-EE44-93F7-E3A8939FFE21}"/>
                    </a:ext>
                  </a:extLst>
                </p:cNvPr>
                <p:cNvSpPr txBox="1">
                  <a:spLocks noChangeArrowheads="1"/>
                </p:cNvSpPr>
                <p:nvPr/>
              </p:nvSpPr>
              <p:spPr bwMode="auto">
                <a:xfrm>
                  <a:off x="3308540" y="4607269"/>
                  <a:ext cx="2106613" cy="663873"/>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a:t>
                  </a:r>
                  <a:r>
                    <a:rPr lang="en-US" sz="1688" b="1" i="1" dirty="0" err="1">
                      <a:solidFill>
                        <a:schemeClr val="bg1"/>
                      </a:solidFill>
                      <a:effectLst>
                        <a:outerShdw blurRad="50800" dist="38100" dir="2700000" algn="tl" rotWithShape="0">
                          <a:prstClr val="black">
                            <a:alpha val="40000"/>
                          </a:prstClr>
                        </a:outerShdw>
                      </a:effectLst>
                      <a:latin typeface="Myriad Pro"/>
                      <a:cs typeface="Myriad Pro"/>
                    </a:rPr>
                    <a:t>Sugarbeet</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rgbClr val="FFFFFF"/>
                      </a:solidFill>
                      <a:effectLst>
                        <a:outerShdw blurRad="50800" dist="38100" dir="2700000" algn="tl" rotWithShape="0">
                          <a:prstClr val="black">
                            <a:alpha val="40000"/>
                          </a:prstClr>
                        </a:outerShdw>
                      </a:effectLst>
                      <a:latin typeface="Myriad Pro"/>
                      <a:cs typeface="Myriad Pro"/>
                    </a:rPr>
                    <a:t>100% of 2017 acreage</a:t>
                  </a:r>
                </a:p>
              </p:txBody>
            </p:sp>
          </p:grpSp>
          <p:sp>
            <p:nvSpPr>
              <p:cNvPr id="12" name="TextBox 11">
                <a:extLst>
                  <a:ext uri="{FF2B5EF4-FFF2-40B4-BE49-F238E27FC236}">
                    <a16:creationId xmlns:a16="http://schemas.microsoft.com/office/drawing/2014/main" id="{9EFD7A19-99FF-8F46-8388-589646EEA947}"/>
                  </a:ext>
                </a:extLst>
              </p:cNvPr>
              <p:cNvSpPr txBox="1"/>
              <p:nvPr/>
            </p:nvSpPr>
            <p:spPr>
              <a:xfrm>
                <a:off x="2989414" y="6640843"/>
                <a:ext cx="2746438" cy="233513"/>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ISAAA, 2017</a:t>
                </a:r>
              </a:p>
            </p:txBody>
          </p:sp>
        </p:grpSp>
        <p:grpSp>
          <p:nvGrpSpPr>
            <p:cNvPr id="43014" name="Group 15">
              <a:extLst>
                <a:ext uri="{FF2B5EF4-FFF2-40B4-BE49-F238E27FC236}">
                  <a16:creationId xmlns:a16="http://schemas.microsoft.com/office/drawing/2014/main" id="{BDDB6606-7263-3C4B-B471-0365C3E0FD9F}"/>
                </a:ext>
              </a:extLst>
            </p:cNvPr>
            <p:cNvGrpSpPr>
              <a:grpSpLocks/>
            </p:cNvGrpSpPr>
            <p:nvPr/>
          </p:nvGrpSpPr>
          <p:grpSpPr bwMode="auto">
            <a:xfrm>
              <a:off x="390525" y="2125922"/>
              <a:ext cx="9382125" cy="4739195"/>
              <a:chOff x="390525" y="2125922"/>
              <a:chExt cx="9382125" cy="4739195"/>
            </a:xfrm>
          </p:grpSpPr>
          <p:grpSp>
            <p:nvGrpSpPr>
              <p:cNvPr id="43015" name="Group 14">
                <a:extLst>
                  <a:ext uri="{FF2B5EF4-FFF2-40B4-BE49-F238E27FC236}">
                    <a16:creationId xmlns:a16="http://schemas.microsoft.com/office/drawing/2014/main" id="{3AA30237-6CAB-0143-B404-BDD7FBF3DB62}"/>
                  </a:ext>
                </a:extLst>
              </p:cNvPr>
              <p:cNvGrpSpPr>
                <a:grpSpLocks/>
              </p:cNvGrpSpPr>
              <p:nvPr/>
            </p:nvGrpSpPr>
            <p:grpSpPr bwMode="auto">
              <a:xfrm>
                <a:off x="3655022" y="2157685"/>
                <a:ext cx="2858311" cy="2243220"/>
                <a:chOff x="3078163" y="2148321"/>
                <a:chExt cx="2540721" cy="2243137"/>
              </a:xfrm>
            </p:grpSpPr>
            <p:grpSp>
              <p:nvGrpSpPr>
                <p:cNvPr id="7" name="Group 6">
                  <a:extLst>
                    <a:ext uri="{FF2B5EF4-FFF2-40B4-BE49-F238E27FC236}">
                      <a16:creationId xmlns:a16="http://schemas.microsoft.com/office/drawing/2014/main" id="{AE148C96-A067-F245-9914-8AB0CD60CE70}"/>
                    </a:ext>
                  </a:extLst>
                </p:cNvPr>
                <p:cNvGrpSpPr/>
                <p:nvPr/>
              </p:nvGrpSpPr>
              <p:grpSpPr>
                <a:xfrm>
                  <a:off x="3078163" y="2148321"/>
                  <a:ext cx="2484437" cy="2243137"/>
                  <a:chOff x="3078163" y="2148321"/>
                  <a:chExt cx="2484437" cy="2243137"/>
                </a:xfrm>
                <a:solidFill>
                  <a:schemeClr val="accent4">
                    <a:lumMod val="85000"/>
                    <a:lumOff val="15000"/>
                  </a:schemeClr>
                </a:solidFill>
              </p:grpSpPr>
              <p:pic>
                <p:nvPicPr>
                  <p:cNvPr id="14359" name="Picture 8">
                    <a:extLst>
                      <a:ext uri="{FF2B5EF4-FFF2-40B4-BE49-F238E27FC236}">
                        <a16:creationId xmlns:a16="http://schemas.microsoft.com/office/drawing/2014/main" id="{FFA782F9-1EDD-0743-BF0E-D28993A3D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163" y="2148321"/>
                    <a:ext cx="2484437" cy="2243137"/>
                  </a:xfrm>
                  <a:prstGeom prst="rect">
                    <a:avLst/>
                  </a:prstGeom>
                  <a:grpFill/>
                  <a:ln>
                    <a:noFill/>
                  </a:ln>
                  <a:extLst>
                    <a:ext uri="{91240B29-F687-4f45-9708-019B960494DF}"/>
                  </a:extLst>
                </p:spPr>
              </p:pic>
              <p:sp>
                <p:nvSpPr>
                  <p:cNvPr id="14360" name="Text Box 9">
                    <a:extLst>
                      <a:ext uri="{FF2B5EF4-FFF2-40B4-BE49-F238E27FC236}">
                        <a16:creationId xmlns:a16="http://schemas.microsoft.com/office/drawing/2014/main" id="{3066E843-FF4E-A74D-9757-81D5E710541A}"/>
                      </a:ext>
                    </a:extLst>
                  </p:cNvPr>
                  <p:cNvSpPr txBox="1">
                    <a:spLocks noChangeArrowheads="1"/>
                  </p:cNvSpPr>
                  <p:nvPr/>
                </p:nvSpPr>
                <p:spPr bwMode="auto">
                  <a:xfrm>
                    <a:off x="3285397" y="2164969"/>
                    <a:ext cx="2107751" cy="663482"/>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Canola</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rgbClr val="FFFFFF"/>
                        </a:solidFill>
                        <a:effectLst>
                          <a:outerShdw blurRad="50800" dist="38100" dir="2700000" algn="tl" rotWithShape="0">
                            <a:prstClr val="black">
                              <a:alpha val="40000"/>
                            </a:prstClr>
                          </a:outerShdw>
                        </a:effectLst>
                        <a:latin typeface="Myriad Pro"/>
                        <a:cs typeface="Myriad Pro"/>
                      </a:rPr>
                      <a:t>100% of 2017 acreage</a:t>
                    </a:r>
                  </a:p>
                </p:txBody>
              </p:sp>
            </p:grpSp>
            <p:sp>
              <p:nvSpPr>
                <p:cNvPr id="48150" name="TextBox 9">
                  <a:extLst>
                    <a:ext uri="{FF2B5EF4-FFF2-40B4-BE49-F238E27FC236}">
                      <a16:creationId xmlns:a16="http://schemas.microsoft.com/office/drawing/2014/main" id="{86753F65-380D-B748-9847-40D6793CA32F}"/>
                    </a:ext>
                  </a:extLst>
                </p:cNvPr>
                <p:cNvSpPr txBox="1">
                  <a:spLocks noChangeArrowheads="1"/>
                </p:cNvSpPr>
                <p:nvPr/>
              </p:nvSpPr>
              <p:spPr bwMode="auto">
                <a:xfrm>
                  <a:off x="3141937" y="4113422"/>
                  <a:ext cx="2477145" cy="233375"/>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defRPr/>
                  </a:pPr>
                  <a:r>
                    <a:rPr lang="en-US" altLang="en-US" sz="675" dirty="0"/>
                    <a:t>Source: ISAAA, 2017</a:t>
                  </a:r>
                </a:p>
              </p:txBody>
            </p:sp>
          </p:grpSp>
          <p:grpSp>
            <p:nvGrpSpPr>
              <p:cNvPr id="43016" name="Group 15">
                <a:extLst>
                  <a:ext uri="{FF2B5EF4-FFF2-40B4-BE49-F238E27FC236}">
                    <a16:creationId xmlns:a16="http://schemas.microsoft.com/office/drawing/2014/main" id="{B0386767-9996-F840-9367-903E85AC6C8E}"/>
                  </a:ext>
                </a:extLst>
              </p:cNvPr>
              <p:cNvGrpSpPr>
                <a:grpSpLocks/>
              </p:cNvGrpSpPr>
              <p:nvPr/>
            </p:nvGrpSpPr>
            <p:grpSpPr bwMode="auto">
              <a:xfrm>
                <a:off x="6517321" y="2149903"/>
                <a:ext cx="3105387" cy="2254252"/>
                <a:chOff x="5660531" y="2140395"/>
                <a:chExt cx="2760705" cy="2254175"/>
              </a:xfrm>
            </p:grpSpPr>
            <p:grpSp>
              <p:nvGrpSpPr>
                <p:cNvPr id="6" name="Group 5">
                  <a:extLst>
                    <a:ext uri="{FF2B5EF4-FFF2-40B4-BE49-F238E27FC236}">
                      <a16:creationId xmlns:a16="http://schemas.microsoft.com/office/drawing/2014/main" id="{E77C888D-CCE2-A542-BEC5-2A97959417EF}"/>
                    </a:ext>
                  </a:extLst>
                </p:cNvPr>
                <p:cNvGrpSpPr/>
                <p:nvPr/>
              </p:nvGrpSpPr>
              <p:grpSpPr>
                <a:xfrm>
                  <a:off x="5736597" y="2140395"/>
                  <a:ext cx="2684639" cy="2254175"/>
                  <a:chOff x="5736597" y="2140395"/>
                  <a:chExt cx="2684639" cy="2254175"/>
                </a:xfrm>
                <a:solidFill>
                  <a:schemeClr val="accent4">
                    <a:lumMod val="85000"/>
                    <a:lumOff val="15000"/>
                  </a:schemeClr>
                </a:solidFill>
              </p:grpSpPr>
              <p:pic>
                <p:nvPicPr>
                  <p:cNvPr id="13" name="Picture 14">
                    <a:extLst>
                      <a:ext uri="{FF2B5EF4-FFF2-40B4-BE49-F238E27FC236}">
                        <a16:creationId xmlns:a16="http://schemas.microsoft.com/office/drawing/2014/main" id="{BDE8475E-10D9-2B43-9EFA-6C8F2F8D5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6597" y="2145146"/>
                    <a:ext cx="2684639" cy="2249424"/>
                  </a:xfrm>
                  <a:prstGeom prst="rect">
                    <a:avLst/>
                  </a:prstGeom>
                  <a:grpFill/>
                  <a:ln>
                    <a:noFill/>
                  </a:ln>
                  <a:extLst>
                    <a:ext uri="{91240B29-F687-4f45-9708-019B960494DF}"/>
                  </a:extLst>
                </p:spPr>
              </p:pic>
              <p:sp>
                <p:nvSpPr>
                  <p:cNvPr id="14" name="Text Box 15">
                    <a:extLst>
                      <a:ext uri="{FF2B5EF4-FFF2-40B4-BE49-F238E27FC236}">
                        <a16:creationId xmlns:a16="http://schemas.microsoft.com/office/drawing/2014/main" id="{F67DA907-F3DF-EE42-88E9-D7C95F863DBB}"/>
                      </a:ext>
                    </a:extLst>
                  </p:cNvPr>
                  <p:cNvSpPr txBox="1">
                    <a:spLocks noChangeArrowheads="1"/>
                  </p:cNvSpPr>
                  <p:nvPr/>
                </p:nvSpPr>
                <p:spPr bwMode="auto">
                  <a:xfrm>
                    <a:off x="6069108" y="2140395"/>
                    <a:ext cx="2057400" cy="740462"/>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rgbClr val="FFFFFF"/>
                        </a:solidFill>
                        <a:effectLst>
                          <a:outerShdw blurRad="50800" dist="38100" dir="2700000" algn="tl" rotWithShape="0">
                            <a:prstClr val="black">
                              <a:alpha val="40000"/>
                            </a:prstClr>
                          </a:outerShdw>
                        </a:effectLst>
                        <a:latin typeface="Myriad Pro"/>
                        <a:cs typeface="Myriad Pro"/>
                      </a:rPr>
                      <a:t>GE Soybean</a:t>
                    </a:r>
                    <a:endParaRPr lang="en-US" sz="675"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rgbClr val="FFFFFF"/>
                        </a:solidFill>
                        <a:effectLst>
                          <a:outerShdw blurRad="50800" dist="38100" dir="2700000" algn="tl" rotWithShape="0">
                            <a:prstClr val="black">
                              <a:alpha val="40000"/>
                            </a:prstClr>
                          </a:outerShdw>
                        </a:effectLst>
                        <a:latin typeface="Myriad Pro"/>
                        <a:cs typeface="Myriad Pro"/>
                      </a:rPr>
                      <a:t>94% of 2018 acreage</a:t>
                    </a:r>
                  </a:p>
                  <a:p>
                    <a:pPr algn="ctr">
                      <a:defRPr/>
                    </a:pPr>
                    <a:r>
                      <a:rPr lang="en-US" sz="422" dirty="0">
                        <a:solidFill>
                          <a:srgbClr val="FFFFFF"/>
                        </a:solidFill>
                        <a:latin typeface="Myriad Pro"/>
                        <a:cs typeface="Myriad Pro"/>
                      </a:rPr>
                      <a:t>(Herbicide resistant: 94%)</a:t>
                    </a:r>
                  </a:p>
                </p:txBody>
              </p:sp>
            </p:grpSp>
            <p:sp>
              <p:nvSpPr>
                <p:cNvPr id="11" name="TextBox 10">
                  <a:extLst>
                    <a:ext uri="{FF2B5EF4-FFF2-40B4-BE49-F238E27FC236}">
                      <a16:creationId xmlns:a16="http://schemas.microsoft.com/office/drawing/2014/main" id="{D4DD4009-4085-AD4F-86FE-2DEAD237D3DD}"/>
                    </a:ext>
                  </a:extLst>
                </p:cNvPr>
                <p:cNvSpPr txBox="1"/>
                <p:nvPr/>
              </p:nvSpPr>
              <p:spPr>
                <a:xfrm>
                  <a:off x="5660530" y="4154689"/>
                  <a:ext cx="2684901" cy="233376"/>
                </a:xfrm>
                <a:prstGeom prst="rect">
                  <a:avLst/>
                </a:prstGeom>
                <a:solidFill>
                  <a:schemeClr val="tx1">
                    <a:alpha val="49000"/>
                  </a:schemeClr>
                </a:solidFill>
              </p:spPr>
              <p:txBody>
                <a:bodyPr>
                  <a:spAutoFit/>
                </a:bodyPr>
                <a:lstStyle/>
                <a:p>
                  <a:pPr algn="ctr" eaLnBrk="1" hangingPunct="1">
                    <a:defRPr/>
                  </a:pPr>
                  <a:r>
                    <a:rPr lang="en-US" sz="675" i="1" kern="0" dirty="0">
                      <a:solidFill>
                        <a:srgbClr val="D9D9D9"/>
                      </a:solidFill>
                      <a:latin typeface="Myriad Pro"/>
                      <a:ea typeface="ＭＳ Ｐゴシック" charset="0"/>
                      <a:cs typeface="Myriad Pro"/>
                    </a:rPr>
                    <a:t>Source:  USDA-ERS, 2018</a:t>
                  </a:r>
                </a:p>
              </p:txBody>
            </p:sp>
          </p:grpSp>
          <p:grpSp>
            <p:nvGrpSpPr>
              <p:cNvPr id="43017" name="Group 13">
                <a:extLst>
                  <a:ext uri="{FF2B5EF4-FFF2-40B4-BE49-F238E27FC236}">
                    <a16:creationId xmlns:a16="http://schemas.microsoft.com/office/drawing/2014/main" id="{68B4653B-B1DE-CB45-B0FF-7A81388419B0}"/>
                  </a:ext>
                </a:extLst>
              </p:cNvPr>
              <p:cNvGrpSpPr>
                <a:grpSpLocks/>
              </p:cNvGrpSpPr>
              <p:nvPr/>
            </p:nvGrpSpPr>
            <p:grpSpPr bwMode="auto">
              <a:xfrm>
                <a:off x="419778" y="2125922"/>
                <a:ext cx="3095909" cy="2269133"/>
                <a:chOff x="181616" y="2115864"/>
                <a:chExt cx="2753165" cy="2270326"/>
              </a:xfrm>
            </p:grpSpPr>
            <p:grpSp>
              <p:nvGrpSpPr>
                <p:cNvPr id="8" name="Group 7">
                  <a:extLst>
                    <a:ext uri="{FF2B5EF4-FFF2-40B4-BE49-F238E27FC236}">
                      <a16:creationId xmlns:a16="http://schemas.microsoft.com/office/drawing/2014/main" id="{195664FC-D4BA-C249-AC3F-DC788DB3E2B3}"/>
                    </a:ext>
                  </a:extLst>
                </p:cNvPr>
                <p:cNvGrpSpPr/>
                <p:nvPr/>
              </p:nvGrpSpPr>
              <p:grpSpPr>
                <a:xfrm>
                  <a:off x="181616" y="2115864"/>
                  <a:ext cx="2691384" cy="2249424"/>
                  <a:chOff x="181616" y="2115864"/>
                  <a:chExt cx="2691384" cy="2249424"/>
                </a:xfrm>
                <a:solidFill>
                  <a:schemeClr val="accent4">
                    <a:lumMod val="85000"/>
                    <a:lumOff val="15000"/>
                  </a:schemeClr>
                </a:solidFill>
              </p:grpSpPr>
              <p:pic>
                <p:nvPicPr>
                  <p:cNvPr id="3" name="Picture 2" descr="cotton201.jpg">
                    <a:extLst>
                      <a:ext uri="{FF2B5EF4-FFF2-40B4-BE49-F238E27FC236}">
                        <a16:creationId xmlns:a16="http://schemas.microsoft.com/office/drawing/2014/main" id="{B9B5E59E-1A79-124B-B1C7-4F3BE9345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616" y="2115864"/>
                    <a:ext cx="2691384" cy="2249424"/>
                  </a:xfrm>
                  <a:prstGeom prst="rect">
                    <a:avLst/>
                  </a:prstGeom>
                  <a:solidFill>
                    <a:schemeClr val="tx1">
                      <a:alpha val="49000"/>
                    </a:schemeClr>
                  </a:solidFill>
                </p:spPr>
              </p:pic>
              <p:sp>
                <p:nvSpPr>
                  <p:cNvPr id="14358" name="Text Box 12">
                    <a:extLst>
                      <a:ext uri="{FF2B5EF4-FFF2-40B4-BE49-F238E27FC236}">
                        <a16:creationId xmlns:a16="http://schemas.microsoft.com/office/drawing/2014/main" id="{8EDED8A7-8867-F84E-9F92-0A6EBDF9AEC1}"/>
                      </a:ext>
                    </a:extLst>
                  </p:cNvPr>
                  <p:cNvSpPr txBox="1">
                    <a:spLocks noChangeArrowheads="1"/>
                  </p:cNvSpPr>
                  <p:nvPr/>
                </p:nvSpPr>
                <p:spPr bwMode="auto">
                  <a:xfrm>
                    <a:off x="474017" y="2116997"/>
                    <a:ext cx="2103373" cy="740876"/>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Cotton</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94% of 2018 acreage</a:t>
                    </a:r>
                  </a:p>
                  <a:p>
                    <a:pPr algn="ctr">
                      <a:defRPr/>
                    </a:pPr>
                    <a:r>
                      <a:rPr lang="en-US" sz="422" dirty="0">
                        <a:solidFill>
                          <a:schemeClr val="bg1"/>
                        </a:solidFill>
                        <a:latin typeface="Myriad Pro"/>
                        <a:cs typeface="Myriad Pro"/>
                      </a:rPr>
                      <a:t>(Insect Resistant: 3%    Herbicide tolerant: 9%   Stacked gene: 82%</a:t>
                    </a:r>
                    <a:endParaRPr lang="en-US" sz="422" kern="0" dirty="0">
                      <a:solidFill>
                        <a:schemeClr val="bg1"/>
                      </a:solidFill>
                      <a:latin typeface="Myriad Pro"/>
                      <a:cs typeface="Myriad Pro"/>
                    </a:endParaRPr>
                  </a:p>
                </p:txBody>
              </p:sp>
            </p:grpSp>
            <p:sp>
              <p:nvSpPr>
                <p:cNvPr id="32" name="TextBox 31">
                  <a:extLst>
                    <a:ext uri="{FF2B5EF4-FFF2-40B4-BE49-F238E27FC236}">
                      <a16:creationId xmlns:a16="http://schemas.microsoft.com/office/drawing/2014/main" id="{030B3FB9-713A-9A47-B0C7-675B0FE27314}"/>
                    </a:ext>
                  </a:extLst>
                </p:cNvPr>
                <p:cNvSpPr txBox="1"/>
                <p:nvPr/>
              </p:nvSpPr>
              <p:spPr>
                <a:xfrm>
                  <a:off x="247638" y="4153395"/>
                  <a:ext cx="2687438" cy="233506"/>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altLang="en-US" sz="675" dirty="0"/>
                    <a:t>Source:  USDA-ERS, 2018</a:t>
                  </a:r>
                </a:p>
              </p:txBody>
            </p:sp>
          </p:grpSp>
          <p:grpSp>
            <p:nvGrpSpPr>
              <p:cNvPr id="43018" name="Group 9">
                <a:extLst>
                  <a:ext uri="{FF2B5EF4-FFF2-40B4-BE49-F238E27FC236}">
                    <a16:creationId xmlns:a16="http://schemas.microsoft.com/office/drawing/2014/main" id="{D31D52B2-2C1A-F444-8295-2D1F0A87CC7B}"/>
                  </a:ext>
                </a:extLst>
              </p:cNvPr>
              <p:cNvGrpSpPr>
                <a:grpSpLocks/>
              </p:cNvGrpSpPr>
              <p:nvPr/>
            </p:nvGrpSpPr>
            <p:grpSpPr bwMode="auto">
              <a:xfrm>
                <a:off x="390525" y="4598988"/>
                <a:ext cx="3086100" cy="2266129"/>
                <a:chOff x="348074" y="4598670"/>
                <a:chExt cx="2743200" cy="2266448"/>
              </a:xfrm>
            </p:grpSpPr>
            <p:pic>
              <p:nvPicPr>
                <p:cNvPr id="43022" name="Picture 8" descr="Corn image.jpg">
                  <a:extLst>
                    <a:ext uri="{FF2B5EF4-FFF2-40B4-BE49-F238E27FC236}">
                      <a16:creationId xmlns:a16="http://schemas.microsoft.com/office/drawing/2014/main" id="{1772BACE-F751-F548-A47B-8078A93B00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074" y="4598670"/>
                  <a:ext cx="2743200" cy="225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6">
                  <a:extLst>
                    <a:ext uri="{FF2B5EF4-FFF2-40B4-BE49-F238E27FC236}">
                      <a16:creationId xmlns:a16="http://schemas.microsoft.com/office/drawing/2014/main" id="{FCF9BB29-FAF7-D942-8EE0-8517FFDEF8B1}"/>
                    </a:ext>
                  </a:extLst>
                </p:cNvPr>
                <p:cNvSpPr txBox="1">
                  <a:spLocks noChangeArrowheads="1"/>
                </p:cNvSpPr>
                <p:nvPr/>
              </p:nvSpPr>
              <p:spPr bwMode="auto">
                <a:xfrm>
                  <a:off x="669216" y="4604366"/>
                  <a:ext cx="2107497" cy="754838"/>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rgbClr val="FFFFFF"/>
                      </a:solidFill>
                      <a:effectLst>
                        <a:outerShdw blurRad="50800" dist="38100" dir="2700000" algn="tl" rotWithShape="0">
                          <a:prstClr val="black">
                            <a:alpha val="40000"/>
                          </a:prstClr>
                        </a:outerShdw>
                      </a:effectLst>
                      <a:latin typeface="Myriad Pro"/>
                      <a:cs typeface="Myriad Pro"/>
                    </a:rPr>
                    <a:t>GE Corn</a:t>
                  </a:r>
                  <a:endParaRPr lang="en-US" sz="675" b="1" i="1" dirty="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rgbClr val="FFFFFF"/>
                      </a:solidFill>
                      <a:effectLst>
                        <a:outerShdw blurRad="50800" dist="38100" dir="2700000" algn="tl" rotWithShape="0">
                          <a:prstClr val="black">
                            <a:alpha val="40000"/>
                          </a:prstClr>
                        </a:outerShdw>
                      </a:effectLst>
                      <a:latin typeface="Myriad Pro"/>
                      <a:cs typeface="Myriad Pro"/>
                    </a:rPr>
                    <a:t>92% of 2018 acreage</a:t>
                  </a:r>
                </a:p>
                <a:p>
                  <a:pPr algn="ctr">
                    <a:defRPr/>
                  </a:pPr>
                  <a:r>
                    <a:rPr lang="en-US" sz="422" dirty="0">
                      <a:solidFill>
                        <a:srgbClr val="FFFFFF"/>
                      </a:solidFill>
                      <a:latin typeface="Myriad Pro"/>
                      <a:cs typeface="Myriad Pro"/>
                    </a:rPr>
                    <a:t>(</a:t>
                  </a:r>
                  <a:r>
                    <a:rPr lang="en-US" sz="506" dirty="0">
                      <a:solidFill>
                        <a:srgbClr val="FFFFFF"/>
                      </a:solidFill>
                      <a:latin typeface="Myriad Pro"/>
                      <a:cs typeface="Myriad Pro"/>
                    </a:rPr>
                    <a:t>Insect Resistant: 2%    Herbicide resistant: 10%   Stacked gene: 80%)</a:t>
                  </a:r>
                </a:p>
              </p:txBody>
            </p:sp>
            <p:sp>
              <p:nvSpPr>
                <p:cNvPr id="33" name="TextBox 32">
                  <a:extLst>
                    <a:ext uri="{FF2B5EF4-FFF2-40B4-BE49-F238E27FC236}">
                      <a16:creationId xmlns:a16="http://schemas.microsoft.com/office/drawing/2014/main" id="{2AD1E9C7-314B-5D42-9329-2832E9234AF1}"/>
                    </a:ext>
                  </a:extLst>
                </p:cNvPr>
                <p:cNvSpPr txBox="1"/>
                <p:nvPr/>
              </p:nvSpPr>
              <p:spPr bwMode="auto">
                <a:xfrm>
                  <a:off x="353092" y="6631701"/>
                  <a:ext cx="2738073" cy="233417"/>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USDA-ERS, 2018</a:t>
                  </a:r>
                </a:p>
              </p:txBody>
            </p:sp>
          </p:grpSp>
          <p:grpSp>
            <p:nvGrpSpPr>
              <p:cNvPr id="43019" name="Group 17">
                <a:extLst>
                  <a:ext uri="{FF2B5EF4-FFF2-40B4-BE49-F238E27FC236}">
                    <a16:creationId xmlns:a16="http://schemas.microsoft.com/office/drawing/2014/main" id="{5A68ABF8-2741-1741-862D-918504BEA46E}"/>
                  </a:ext>
                </a:extLst>
              </p:cNvPr>
              <p:cNvGrpSpPr>
                <a:grpSpLocks/>
              </p:cNvGrpSpPr>
              <p:nvPr/>
            </p:nvGrpSpPr>
            <p:grpSpPr bwMode="auto">
              <a:xfrm>
                <a:off x="6686550" y="4598988"/>
                <a:ext cx="3086100" cy="2247900"/>
                <a:chOff x="5811520" y="4610100"/>
                <a:chExt cx="2743200" cy="2247900"/>
              </a:xfrm>
            </p:grpSpPr>
            <p:pic>
              <p:nvPicPr>
                <p:cNvPr id="43020" name="Picture 16" descr="alfalfa.jpg">
                  <a:extLst>
                    <a:ext uri="{FF2B5EF4-FFF2-40B4-BE49-F238E27FC236}">
                      <a16:creationId xmlns:a16="http://schemas.microsoft.com/office/drawing/2014/main" id="{F44C2A93-223A-F045-B45A-B176CD07E5B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1520" y="4610100"/>
                  <a:ext cx="2743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a:extLst>
                    <a:ext uri="{FF2B5EF4-FFF2-40B4-BE49-F238E27FC236}">
                      <a16:creationId xmlns:a16="http://schemas.microsoft.com/office/drawing/2014/main" id="{9C861EB9-7F21-E340-8338-44501BE8828C}"/>
                    </a:ext>
                  </a:extLst>
                </p:cNvPr>
                <p:cNvSpPr txBox="1">
                  <a:spLocks noChangeArrowheads="1"/>
                </p:cNvSpPr>
                <p:nvPr/>
              </p:nvSpPr>
              <p:spPr bwMode="auto">
                <a:xfrm>
                  <a:off x="6131099" y="4610149"/>
                  <a:ext cx="2104152" cy="662509"/>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688" b="1" i="1" dirty="0">
                      <a:solidFill>
                        <a:schemeClr val="bg1"/>
                      </a:solidFill>
                      <a:effectLst>
                        <a:outerShdw blurRad="38100" dist="38100" dir="2700000" algn="tl">
                          <a:srgbClr val="000000"/>
                        </a:outerShdw>
                      </a:effectLst>
                      <a:latin typeface="Myriad Pro" panose="020B0503030403020204" pitchFamily="34" charset="0"/>
                    </a:rPr>
                    <a:t>GE Alfalfa</a:t>
                  </a:r>
                  <a:endParaRPr lang="en-US" altLang="en-US" sz="675" b="1" i="1" dirty="0">
                    <a:solidFill>
                      <a:schemeClr val="bg1"/>
                    </a:solidFill>
                    <a:effectLst>
                      <a:outerShdw blurRad="38100" dist="38100" dir="2700000" algn="tl">
                        <a:srgbClr val="000000"/>
                      </a:outerShdw>
                    </a:effectLst>
                    <a:latin typeface="Myriad Pro" panose="020B0503030403020204" pitchFamily="34" charset="0"/>
                  </a:endParaRPr>
                </a:p>
                <a:p>
                  <a:pPr algn="ctr" eaLnBrk="1" hangingPunct="1">
                    <a:defRPr/>
                  </a:pPr>
                  <a:r>
                    <a:rPr lang="en-US" altLang="en-US" sz="1350" dirty="0">
                      <a:solidFill>
                        <a:schemeClr val="bg1"/>
                      </a:solidFill>
                      <a:effectLst>
                        <a:outerShdw blurRad="38100" dist="38100" dir="2700000" algn="tl">
                          <a:srgbClr val="000000"/>
                        </a:outerShdw>
                      </a:effectLst>
                      <a:latin typeface="Myriad Pro" panose="020B0503030403020204" pitchFamily="34" charset="0"/>
                    </a:rPr>
                    <a:t>14.4% of 2017 acreage</a:t>
                  </a:r>
                </a:p>
              </p:txBody>
            </p:sp>
          </p:grpSp>
        </p:grpSp>
      </p:grpSp>
      <p:sp>
        <p:nvSpPr>
          <p:cNvPr id="48131" name="Text Box 22">
            <a:extLst>
              <a:ext uri="{FF2B5EF4-FFF2-40B4-BE49-F238E27FC236}">
                <a16:creationId xmlns:a16="http://schemas.microsoft.com/office/drawing/2014/main" id="{D1AA4173-D3B1-9940-934E-8495268F6CD7}"/>
              </a:ext>
            </a:extLst>
          </p:cNvPr>
          <p:cNvSpPr txBox="1">
            <a:spLocks noChangeArrowheads="1"/>
          </p:cNvSpPr>
          <p:nvPr/>
        </p:nvSpPr>
        <p:spPr bwMode="auto">
          <a:xfrm>
            <a:off x="1625600" y="390525"/>
            <a:ext cx="7085013" cy="819150"/>
          </a:xfrm>
          <a:prstGeom prst="rect">
            <a:avLst/>
          </a:prstGeom>
          <a:solidFill>
            <a:schemeClr val="bg1"/>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defRPr/>
            </a:pPr>
            <a:r>
              <a:rPr lang="en-US" altLang="en-US" sz="2363" b="1">
                <a:solidFill>
                  <a:srgbClr val="22228B"/>
                </a:solidFill>
                <a:latin typeface="Chalkboard" panose="03050602040202020205" pitchFamily="66" charset="77"/>
              </a:rPr>
              <a:t>Number of different commercially available, large acreage GE (GMO) crops is limited</a:t>
            </a:r>
          </a:p>
        </p:txBody>
      </p:sp>
      <p:sp>
        <p:nvSpPr>
          <p:cNvPr id="34" name="TextBox 33">
            <a:extLst>
              <a:ext uri="{FF2B5EF4-FFF2-40B4-BE49-F238E27FC236}">
                <a16:creationId xmlns:a16="http://schemas.microsoft.com/office/drawing/2014/main" id="{60CFC5C5-E0C7-AF4C-A66B-546761B63B5F}"/>
              </a:ext>
            </a:extLst>
          </p:cNvPr>
          <p:cNvSpPr txBox="1"/>
          <p:nvPr/>
        </p:nvSpPr>
        <p:spPr bwMode="auto">
          <a:xfrm>
            <a:off x="6473825" y="5530850"/>
            <a:ext cx="2540000" cy="195263"/>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ISAAA, 2017</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1812E2CA-EED9-EC4C-8CC7-28D0E09E8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057400"/>
            <a:ext cx="4689475" cy="271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58" name="Picture 4">
            <a:extLst>
              <a:ext uri="{FF2B5EF4-FFF2-40B4-BE49-F238E27FC236}">
                <a16:creationId xmlns:a16="http://schemas.microsoft.com/office/drawing/2014/main" id="{EA6B8996-E9C0-1846-86C4-038D9E2EA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a:extLst>
              <a:ext uri="{FF2B5EF4-FFF2-40B4-BE49-F238E27FC236}">
                <a16:creationId xmlns:a16="http://schemas.microsoft.com/office/drawing/2014/main" id="{97701996-B1B4-ED4A-8614-FA9FF179A1A0}"/>
              </a:ext>
            </a:extLst>
          </p:cNvPr>
          <p:cNvSpPr txBox="1">
            <a:spLocks noChangeArrowheads="1"/>
          </p:cNvSpPr>
          <p:nvPr/>
        </p:nvSpPr>
        <p:spPr bwMode="auto">
          <a:xfrm>
            <a:off x="469900" y="5003800"/>
            <a:ext cx="4457700" cy="1446213"/>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a:solidFill>
                  <a:schemeClr val="bg1"/>
                </a:solidFill>
                <a:latin typeface="Tahoma" panose="020B0604030504040204" pitchFamily="34" charset="0"/>
              </a:rPr>
              <a:t>Insect-tolerant Bt crops - engineered for resistance using gene from naturally occurring bacterium</a:t>
            </a:r>
          </a:p>
        </p:txBody>
      </p:sp>
      <p:sp>
        <p:nvSpPr>
          <p:cNvPr id="45060" name="Text Box 22">
            <a:extLst>
              <a:ext uri="{FF2B5EF4-FFF2-40B4-BE49-F238E27FC236}">
                <a16:creationId xmlns:a16="http://schemas.microsoft.com/office/drawing/2014/main" id="{DD9A3BED-0E2B-B146-AD29-5C301E7F956C}"/>
              </a:ext>
            </a:extLst>
          </p:cNvPr>
          <p:cNvSpPr txBox="1">
            <a:spLocks noChangeArrowheads="1"/>
          </p:cNvSpPr>
          <p:nvPr/>
        </p:nvSpPr>
        <p:spPr bwMode="auto">
          <a:xfrm>
            <a:off x="244475" y="361950"/>
            <a:ext cx="4932363" cy="1385888"/>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800" b="1">
                <a:solidFill>
                  <a:srgbClr val="000090"/>
                </a:solidFill>
                <a:latin typeface="Chalkboard" panose="03050602040202020205" pitchFamily="66" charset="77"/>
              </a:rPr>
              <a:t>Number of different traits available in large acreage GE crops is also limited</a:t>
            </a:r>
          </a:p>
        </p:txBody>
      </p:sp>
      <p:pic>
        <p:nvPicPr>
          <p:cNvPr id="45061" name="Picture 2" descr="roundup_small">
            <a:extLst>
              <a:ext uri="{FF2B5EF4-FFF2-40B4-BE49-F238E27FC236}">
                <a16:creationId xmlns:a16="http://schemas.microsoft.com/office/drawing/2014/main" id="{674CABD0-AD39-5343-8C04-F889AECC1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765175"/>
            <a:ext cx="46053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4">
            <a:extLst>
              <a:ext uri="{FF2B5EF4-FFF2-40B4-BE49-F238E27FC236}">
                <a16:creationId xmlns:a16="http://schemas.microsoft.com/office/drawing/2014/main" id="{E7196A15-05F4-D745-BAC7-7D366D67E886}"/>
              </a:ext>
            </a:extLst>
          </p:cNvPr>
          <p:cNvSpPr txBox="1">
            <a:spLocks noChangeArrowheads="1"/>
          </p:cNvSpPr>
          <p:nvPr/>
        </p:nvSpPr>
        <p:spPr bwMode="auto">
          <a:xfrm>
            <a:off x="8154988" y="-2322513"/>
            <a:ext cx="2205037" cy="15684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latin typeface="Times New Roman" panose="02020603050405020304" pitchFamily="18" charset="0"/>
              </a:rPr>
              <a:t>Roundup Ready Soybean</a:t>
            </a:r>
            <a:r>
              <a:rPr lang="en-US" altLang="en-US" b="1">
                <a:solidFill>
                  <a:schemeClr val="bg1"/>
                </a:solidFill>
                <a:latin typeface="Times New Roman" panose="02020603050405020304" pitchFamily="18" charset="0"/>
                <a:sym typeface="Symbol" pitchFamily="2" charset="2"/>
              </a:rPr>
              <a:t></a:t>
            </a:r>
            <a:r>
              <a:rPr lang="en-US" altLang="en-US" b="1">
                <a:solidFill>
                  <a:schemeClr val="bg1"/>
                </a:solidFill>
                <a:latin typeface="Times New Roman" panose="02020603050405020304" pitchFamily="18" charset="0"/>
              </a:rPr>
              <a:t> </a:t>
            </a:r>
          </a:p>
        </p:txBody>
      </p:sp>
      <p:sp>
        <p:nvSpPr>
          <p:cNvPr id="45063" name="Text Box 5">
            <a:extLst>
              <a:ext uri="{FF2B5EF4-FFF2-40B4-BE49-F238E27FC236}">
                <a16:creationId xmlns:a16="http://schemas.microsoft.com/office/drawing/2014/main" id="{49206043-73E9-584B-AA2C-264CCB159118}"/>
              </a:ext>
            </a:extLst>
          </p:cNvPr>
          <p:cNvSpPr txBox="1">
            <a:spLocks noChangeArrowheads="1"/>
          </p:cNvSpPr>
          <p:nvPr/>
        </p:nvSpPr>
        <p:spPr bwMode="auto">
          <a:xfrm>
            <a:off x="5899150" y="4084638"/>
            <a:ext cx="3825875" cy="1446212"/>
          </a:xfrm>
          <a:prstGeom prst="rect">
            <a:avLst/>
          </a:prstGeom>
          <a:solidFill>
            <a:schemeClr val="tx1"/>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a:solidFill>
                  <a:schemeClr val="bg1"/>
                </a:solidFill>
                <a:latin typeface="Tahoma" panose="020B0604030504040204" pitchFamily="34" charset="0"/>
              </a:rPr>
              <a:t>Herbicide-tolerant - engineered with gene to tolerate herbicide application</a:t>
            </a:r>
          </a:p>
        </p:txBody>
      </p:sp>
      <p:sp>
        <p:nvSpPr>
          <p:cNvPr id="11" name="TextBox 10">
            <a:extLst>
              <a:ext uri="{FF2B5EF4-FFF2-40B4-BE49-F238E27FC236}">
                <a16:creationId xmlns:a16="http://schemas.microsoft.com/office/drawing/2014/main" id="{AD36BCA7-8C17-1C43-BBE4-5ECD43608444}"/>
              </a:ext>
            </a:extLst>
          </p:cNvPr>
          <p:cNvSpPr txBox="1">
            <a:spLocks noChangeArrowheads="1"/>
          </p:cNvSpPr>
          <p:nvPr/>
        </p:nvSpPr>
        <p:spPr bwMode="auto">
          <a:xfrm>
            <a:off x="5122863" y="5643563"/>
            <a:ext cx="4438650" cy="830262"/>
          </a:xfrm>
          <a:prstGeom prst="rect">
            <a:avLst/>
          </a:prstGeom>
          <a:solidFill>
            <a:srgbClr val="FFFFFF"/>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22228B"/>
                </a:solidFill>
                <a:latin typeface="Chalkboard" panose="03050602040202020205" pitchFamily="66" charset="77"/>
              </a:rPr>
              <a:t>Crops with stacked traits - Bt and HT - are available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Fig-07.png">
            <a:extLst>
              <a:ext uri="{FF2B5EF4-FFF2-40B4-BE49-F238E27FC236}">
                <a16:creationId xmlns:a16="http://schemas.microsoft.com/office/drawing/2014/main" id="{4EDE0289-2E18-3142-92CE-EAC679DF55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53975"/>
            <a:ext cx="700563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2">
            <a:extLst>
              <a:ext uri="{FF2B5EF4-FFF2-40B4-BE49-F238E27FC236}">
                <a16:creationId xmlns:a16="http://schemas.microsoft.com/office/drawing/2014/main" id="{A34B5387-3276-A14E-AF45-E67220192FAF}"/>
              </a:ext>
            </a:extLst>
          </p:cNvPr>
          <p:cNvSpPr txBox="1">
            <a:spLocks noChangeArrowheads="1"/>
          </p:cNvSpPr>
          <p:nvPr/>
        </p:nvSpPr>
        <p:spPr bwMode="auto">
          <a:xfrm>
            <a:off x="1582738" y="5353050"/>
            <a:ext cx="6945312" cy="954088"/>
          </a:xfrm>
          <a:prstGeom prst="rect">
            <a:avLst/>
          </a:prstGeom>
          <a:solidFill>
            <a:srgbClr val="FEFCFC"/>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000090"/>
                </a:solidFill>
                <a:latin typeface="Chalkboard" panose="03050602040202020205" pitchFamily="66" charset="77"/>
              </a:rPr>
              <a:t>Reasons vary from crop-to-crop but primary reason is improved yields</a:t>
            </a:r>
          </a:p>
        </p:txBody>
      </p:sp>
      <p:sp>
        <p:nvSpPr>
          <p:cNvPr id="46083" name="TextBox 6">
            <a:extLst>
              <a:ext uri="{FF2B5EF4-FFF2-40B4-BE49-F238E27FC236}">
                <a16:creationId xmlns:a16="http://schemas.microsoft.com/office/drawing/2014/main" id="{C65A3149-1725-6546-A89E-1ABC65B29D42}"/>
              </a:ext>
            </a:extLst>
          </p:cNvPr>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4" name="TextBox 8">
            <a:extLst>
              <a:ext uri="{FF2B5EF4-FFF2-40B4-BE49-F238E27FC236}">
                <a16:creationId xmlns:a16="http://schemas.microsoft.com/office/drawing/2014/main" id="{AF61DE59-79E0-D841-AAFB-1DE5702BD422}"/>
              </a:ext>
            </a:extLst>
          </p:cNvPr>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46085" name="Picture 2">
            <a:extLst>
              <a:ext uri="{FF2B5EF4-FFF2-40B4-BE49-F238E27FC236}">
                <a16:creationId xmlns:a16="http://schemas.microsoft.com/office/drawing/2014/main" id="{090005E9-CC93-9E49-961C-C701C8EFD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3">
            <a:extLst>
              <a:ext uri="{FF2B5EF4-FFF2-40B4-BE49-F238E27FC236}">
                <a16:creationId xmlns:a16="http://schemas.microsoft.com/office/drawing/2014/main" id="{63BE9B30-2784-424E-AF73-5D26196CB388}"/>
              </a:ext>
            </a:extLst>
          </p:cNvPr>
          <p:cNvSpPr txBox="1">
            <a:spLocks noChangeArrowheads="1"/>
          </p:cNvSpPr>
          <p:nvPr/>
        </p:nvSpPr>
        <p:spPr bwMode="auto">
          <a:xfrm>
            <a:off x="3508375" y="6324600"/>
            <a:ext cx="620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t>SOURCE: Fernandez-Cornejo, J., Wechsler, S., Livingston, M. and Mitchell, L. 2014. Genetically Engineered Crops in the United States. USDA Economic Research Service Report No. 162, February 2014. </a:t>
            </a:r>
          </a:p>
        </p:txBody>
      </p:sp>
      <p:sp>
        <p:nvSpPr>
          <p:cNvPr id="46087" name="TextBox 1">
            <a:extLst>
              <a:ext uri="{FF2B5EF4-FFF2-40B4-BE49-F238E27FC236}">
                <a16:creationId xmlns:a16="http://schemas.microsoft.com/office/drawing/2014/main" id="{5DF5E0ED-D56F-7A4F-AD49-F55386A46343}"/>
              </a:ext>
            </a:extLst>
          </p:cNvPr>
          <p:cNvSpPr txBox="1">
            <a:spLocks noChangeArrowheads="1"/>
          </p:cNvSpPr>
          <p:nvPr/>
        </p:nvSpPr>
        <p:spPr bwMode="auto">
          <a:xfrm>
            <a:off x="1808163" y="307975"/>
            <a:ext cx="6619875" cy="523875"/>
          </a:xfrm>
          <a:prstGeom prst="rect">
            <a:avLst/>
          </a:prstGeom>
          <a:solidFill>
            <a:srgbClr val="FEFCFC"/>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800" b="1">
                <a:solidFill>
                  <a:srgbClr val="000090"/>
                </a:solidFill>
                <a:latin typeface="Chalkboard" panose="03050602040202020205" pitchFamily="66" charset="77"/>
              </a:rPr>
              <a:t>Why do U.S. growers use GE crops?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B0EE5212-DF98-4E43-B26A-7DE7B0670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59912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2">
            <a:extLst>
              <a:ext uri="{FF2B5EF4-FFF2-40B4-BE49-F238E27FC236}">
                <a16:creationId xmlns:a16="http://schemas.microsoft.com/office/drawing/2014/main" id="{4E9E1584-0F04-2549-AA39-803CF32E2CA6}"/>
              </a:ext>
            </a:extLst>
          </p:cNvPr>
          <p:cNvGrpSpPr>
            <a:grpSpLocks/>
          </p:cNvGrpSpPr>
          <p:nvPr/>
        </p:nvGrpSpPr>
        <p:grpSpPr bwMode="auto">
          <a:xfrm>
            <a:off x="1392238" y="258763"/>
            <a:ext cx="7129462" cy="5264150"/>
            <a:chOff x="1392238" y="258763"/>
            <a:chExt cx="7454900" cy="5503862"/>
          </a:xfrm>
        </p:grpSpPr>
        <p:pic>
          <p:nvPicPr>
            <p:cNvPr id="48133" name="Picture 4">
              <a:extLst>
                <a:ext uri="{FF2B5EF4-FFF2-40B4-BE49-F238E27FC236}">
                  <a16:creationId xmlns:a16="http://schemas.microsoft.com/office/drawing/2014/main" id="{E09A8147-5251-8645-8AB0-CA4EA5E62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58763"/>
              <a:ext cx="74549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
              <a:extLst>
                <a:ext uri="{FF2B5EF4-FFF2-40B4-BE49-F238E27FC236}">
                  <a16:creationId xmlns:a16="http://schemas.microsoft.com/office/drawing/2014/main" id="{B508AE0C-0746-8B42-A95B-8F161C3E6592}"/>
                </a:ext>
              </a:extLst>
            </p:cNvPr>
            <p:cNvSpPr txBox="1">
              <a:spLocks noChangeArrowheads="1"/>
            </p:cNvSpPr>
            <p:nvPr/>
          </p:nvSpPr>
          <p:spPr bwMode="auto">
            <a:xfrm rot="-2247520">
              <a:off x="2309813" y="803874"/>
              <a:ext cx="1419225"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Canola oil</a:t>
              </a:r>
            </a:p>
          </p:txBody>
        </p:sp>
        <p:sp>
          <p:nvSpPr>
            <p:cNvPr id="48135" name="TextBox 5">
              <a:extLst>
                <a:ext uri="{FF2B5EF4-FFF2-40B4-BE49-F238E27FC236}">
                  <a16:creationId xmlns:a16="http://schemas.microsoft.com/office/drawing/2014/main" id="{DFCC696B-BFA8-B64C-BF99-1F1FF0BF1BCB}"/>
                </a:ext>
              </a:extLst>
            </p:cNvPr>
            <p:cNvSpPr txBox="1">
              <a:spLocks noChangeArrowheads="1"/>
            </p:cNvSpPr>
            <p:nvPr/>
          </p:nvSpPr>
          <p:spPr bwMode="auto">
            <a:xfrm rot="2002592">
              <a:off x="6383338" y="1067400"/>
              <a:ext cx="1722437"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Soy lecithin</a:t>
              </a:r>
            </a:p>
          </p:txBody>
        </p:sp>
        <p:sp>
          <p:nvSpPr>
            <p:cNvPr id="48136" name="TextBox 6">
              <a:extLst>
                <a:ext uri="{FF2B5EF4-FFF2-40B4-BE49-F238E27FC236}">
                  <a16:creationId xmlns:a16="http://schemas.microsoft.com/office/drawing/2014/main" id="{5409A7E7-D1C0-5A4B-AF42-09EB9479D03A}"/>
                </a:ext>
              </a:extLst>
            </p:cNvPr>
            <p:cNvSpPr txBox="1">
              <a:spLocks noChangeArrowheads="1"/>
            </p:cNvSpPr>
            <p:nvPr/>
          </p:nvSpPr>
          <p:spPr bwMode="auto">
            <a:xfrm rot="-2247520">
              <a:off x="1566863" y="2240563"/>
              <a:ext cx="1727200"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Corn starch</a:t>
              </a:r>
            </a:p>
          </p:txBody>
        </p:sp>
        <p:sp>
          <p:nvSpPr>
            <p:cNvPr id="48137" name="TextBox 7">
              <a:extLst>
                <a:ext uri="{FF2B5EF4-FFF2-40B4-BE49-F238E27FC236}">
                  <a16:creationId xmlns:a16="http://schemas.microsoft.com/office/drawing/2014/main" id="{F9896EA2-CCB3-144F-81B0-4408FF4F35B2}"/>
                </a:ext>
              </a:extLst>
            </p:cNvPr>
            <p:cNvSpPr txBox="1">
              <a:spLocks noChangeArrowheads="1"/>
            </p:cNvSpPr>
            <p:nvPr/>
          </p:nvSpPr>
          <p:spPr bwMode="auto">
            <a:xfrm rot="2002592">
              <a:off x="6102350" y="2175474"/>
              <a:ext cx="2055813"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b="1">
                  <a:solidFill>
                    <a:srgbClr val="000066"/>
                  </a:solidFill>
                  <a:latin typeface="Helvetica" pitchFamily="2" charset="0"/>
                </a:rPr>
                <a:t>Cottonseed oil</a:t>
              </a:r>
            </a:p>
          </p:txBody>
        </p:sp>
        <p:sp>
          <p:nvSpPr>
            <p:cNvPr id="48138" name="TextBox 8">
              <a:extLst>
                <a:ext uri="{FF2B5EF4-FFF2-40B4-BE49-F238E27FC236}">
                  <a16:creationId xmlns:a16="http://schemas.microsoft.com/office/drawing/2014/main" id="{F3F74A95-56B5-5D4F-80FA-9AF28DC4DDC2}"/>
                </a:ext>
              </a:extLst>
            </p:cNvPr>
            <p:cNvSpPr txBox="1">
              <a:spLocks noChangeArrowheads="1"/>
            </p:cNvSpPr>
            <p:nvPr/>
          </p:nvSpPr>
          <p:spPr bwMode="auto">
            <a:xfrm>
              <a:off x="4649788" y="603250"/>
              <a:ext cx="1281112"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66"/>
                  </a:solidFill>
                  <a:latin typeface="Helvetica" pitchFamily="2" charset="0"/>
                </a:rPr>
                <a:t>Corn oil</a:t>
              </a:r>
            </a:p>
          </p:txBody>
        </p:sp>
        <p:sp>
          <p:nvSpPr>
            <p:cNvPr id="48139" name="TextBox 9">
              <a:extLst>
                <a:ext uri="{FF2B5EF4-FFF2-40B4-BE49-F238E27FC236}">
                  <a16:creationId xmlns:a16="http://schemas.microsoft.com/office/drawing/2014/main" id="{6CCEFCE3-32F6-D742-8613-C1E82D96013F}"/>
                </a:ext>
              </a:extLst>
            </p:cNvPr>
            <p:cNvSpPr txBox="1">
              <a:spLocks noChangeArrowheads="1"/>
            </p:cNvSpPr>
            <p:nvPr/>
          </p:nvSpPr>
          <p:spPr bwMode="auto">
            <a:xfrm>
              <a:off x="3863975" y="1331913"/>
              <a:ext cx="1663700" cy="386150"/>
            </a:xfrm>
            <a:prstGeom prst="rect">
              <a:avLst/>
            </a:prstGeom>
            <a:solidFill>
              <a:srgbClr val="F2FFE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66"/>
                  </a:solidFill>
                  <a:latin typeface="Helvetica" pitchFamily="2" charset="0"/>
                </a:rPr>
                <a:t>Soy protein</a:t>
              </a:r>
            </a:p>
          </p:txBody>
        </p:sp>
      </p:grpSp>
      <p:sp>
        <p:nvSpPr>
          <p:cNvPr id="48131" name="TextBox 1">
            <a:extLst>
              <a:ext uri="{FF2B5EF4-FFF2-40B4-BE49-F238E27FC236}">
                <a16:creationId xmlns:a16="http://schemas.microsoft.com/office/drawing/2014/main" id="{0AD983D4-F284-8548-BF04-FB1ABE8C75A0}"/>
              </a:ext>
            </a:extLst>
          </p:cNvPr>
          <p:cNvSpPr txBox="1">
            <a:spLocks noChangeArrowheads="1"/>
          </p:cNvSpPr>
          <p:nvPr/>
        </p:nvSpPr>
        <p:spPr bwMode="auto">
          <a:xfrm>
            <a:off x="5480050" y="6484938"/>
            <a:ext cx="461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i="1"/>
              <a:t>SOURCE: https://factsaboutgmos.org/disclosure-statement</a:t>
            </a:r>
          </a:p>
          <a:p>
            <a:pPr>
              <a:spcBef>
                <a:spcPct val="0"/>
              </a:spcBef>
              <a:buFontTx/>
              <a:buNone/>
            </a:pPr>
            <a:endParaRPr lang="en-US" altLang="en-US" sz="1400" i="1"/>
          </a:p>
        </p:txBody>
      </p:sp>
      <p:sp>
        <p:nvSpPr>
          <p:cNvPr id="48132" name="Text Box 5">
            <a:extLst>
              <a:ext uri="{FF2B5EF4-FFF2-40B4-BE49-F238E27FC236}">
                <a16:creationId xmlns:a16="http://schemas.microsoft.com/office/drawing/2014/main" id="{F9E598AF-C055-FF46-93D3-A04275183C61}"/>
              </a:ext>
            </a:extLst>
          </p:cNvPr>
          <p:cNvSpPr txBox="1">
            <a:spLocks noChangeArrowheads="1"/>
          </p:cNvSpPr>
          <p:nvPr/>
        </p:nvSpPr>
        <p:spPr bwMode="auto">
          <a:xfrm>
            <a:off x="266700" y="5167313"/>
            <a:ext cx="9375775" cy="1200150"/>
          </a:xfrm>
          <a:prstGeom prst="rect">
            <a:avLst/>
          </a:prstGeom>
          <a:solidFill>
            <a:srgbClr val="F2FFE9"/>
          </a:solidFill>
          <a:ln w="952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400" b="1">
                <a:solidFill>
                  <a:srgbClr val="22228B"/>
                </a:solidFill>
                <a:latin typeface="Chalkboard" panose="03050602040202020205" pitchFamily="66" charset="77"/>
              </a:rPr>
              <a:t>These types of large-acreage GE crops lead to estimates that 60-80% of processed foods in U.S. have GE ingredients – often only a minor ingredient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64888D-7838-A142-9FC1-5BD1E04881D4}"/>
              </a:ext>
            </a:extLst>
          </p:cNvPr>
          <p:cNvSpPr/>
          <p:nvPr/>
        </p:nvSpPr>
        <p:spPr>
          <a:xfrm>
            <a:off x="5186363" y="4351338"/>
            <a:ext cx="282098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a:p>
        </p:txBody>
      </p:sp>
      <p:sp>
        <p:nvSpPr>
          <p:cNvPr id="55297" name="Text Box 8">
            <a:extLst>
              <a:ext uri="{FF2B5EF4-FFF2-40B4-BE49-F238E27FC236}">
                <a16:creationId xmlns:a16="http://schemas.microsoft.com/office/drawing/2014/main" id="{FACB9F8F-8172-7143-9093-1E40EE766B3F}"/>
              </a:ext>
            </a:extLst>
          </p:cNvPr>
          <p:cNvSpPr txBox="1">
            <a:spLocks noChangeArrowheads="1"/>
          </p:cNvSpPr>
          <p:nvPr/>
        </p:nvSpPr>
        <p:spPr bwMode="auto">
          <a:xfrm>
            <a:off x="1220788" y="728663"/>
            <a:ext cx="7881937" cy="819150"/>
          </a:xfrm>
          <a:prstGeom prst="rect">
            <a:avLst/>
          </a:prstGeom>
          <a:solidFill>
            <a:srgbClr val="F2FFE9"/>
          </a:solidFill>
          <a:ln w="12700">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defRPr/>
            </a:pPr>
            <a:r>
              <a:rPr lang="en-US" altLang="en-US" sz="2363" b="1" dirty="0">
                <a:solidFill>
                  <a:srgbClr val="000066"/>
                </a:solidFill>
                <a:latin typeface="Tahoma" panose="020B0604030504040204" pitchFamily="34" charset="0"/>
              </a:rPr>
              <a:t>There are only a few whole, genetically engineered  foods in the U.S market</a:t>
            </a:r>
          </a:p>
        </p:txBody>
      </p:sp>
      <p:pic>
        <p:nvPicPr>
          <p:cNvPr id="50179" name="Picture 10" descr="sweet corn">
            <a:extLst>
              <a:ext uri="{FF2B5EF4-FFF2-40B4-BE49-F238E27FC236}">
                <a16:creationId xmlns:a16="http://schemas.microsoft.com/office/drawing/2014/main" id="{E20F3A97-66F8-6D40-9520-0AA7C0170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3" y="1638300"/>
            <a:ext cx="2360612" cy="1881188"/>
          </a:xfrm>
          <a:prstGeom prst="rect">
            <a:avLst/>
          </a:prstGeom>
          <a:solidFill>
            <a:srgbClr val="21218B"/>
          </a:solidFill>
          <a:ln w="9525">
            <a:solidFill>
              <a:schemeClr val="bg1"/>
            </a:solidFill>
            <a:miter lim="800000"/>
            <a:headEnd/>
            <a:tailEnd/>
          </a:ln>
        </p:spPr>
      </p:pic>
      <p:sp>
        <p:nvSpPr>
          <p:cNvPr id="55315" name="Text Box 11">
            <a:extLst>
              <a:ext uri="{FF2B5EF4-FFF2-40B4-BE49-F238E27FC236}">
                <a16:creationId xmlns:a16="http://schemas.microsoft.com/office/drawing/2014/main" id="{D38AA9EE-E402-BC49-90CF-51756CAE9FD1}"/>
              </a:ext>
            </a:extLst>
          </p:cNvPr>
          <p:cNvSpPr txBox="1">
            <a:spLocks noChangeArrowheads="1"/>
          </p:cNvSpPr>
          <p:nvPr/>
        </p:nvSpPr>
        <p:spPr bwMode="auto">
          <a:xfrm>
            <a:off x="4089400" y="1641475"/>
            <a:ext cx="2001838" cy="558800"/>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a:defRPr/>
            </a:pPr>
            <a:r>
              <a:rPr lang="en-US" altLang="en-US" sz="1688" dirty="0"/>
              <a:t>GE Sweet Corn</a:t>
            </a:r>
          </a:p>
          <a:p>
            <a:pPr>
              <a:defRPr/>
            </a:pPr>
            <a:r>
              <a:rPr lang="en-US" altLang="en-US" sz="1350" b="0" i="0" dirty="0"/>
              <a:t>33% of 2017 acreage</a:t>
            </a:r>
          </a:p>
        </p:txBody>
      </p:sp>
      <p:pic>
        <p:nvPicPr>
          <p:cNvPr id="50181" name="Picture 12">
            <a:extLst>
              <a:ext uri="{FF2B5EF4-FFF2-40B4-BE49-F238E27FC236}">
                <a16:creationId xmlns:a16="http://schemas.microsoft.com/office/drawing/2014/main" id="{C34BCB16-683B-D946-9B1B-FB5F87141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88" y="5592763"/>
            <a:ext cx="2762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6E2796C6-9BF2-BA4A-8CCB-5C115A1BB0D8}"/>
              </a:ext>
            </a:extLst>
          </p:cNvPr>
          <p:cNvGrpSpPr/>
          <p:nvPr/>
        </p:nvGrpSpPr>
        <p:grpSpPr bwMode="auto">
          <a:xfrm>
            <a:off x="6560641" y="1628775"/>
            <a:ext cx="2619469" cy="1885950"/>
            <a:chOff x="1565275" y="0"/>
            <a:chExt cx="2760663" cy="2235200"/>
          </a:xfrm>
          <a:solidFill>
            <a:schemeClr val="accent4">
              <a:lumMod val="85000"/>
              <a:lumOff val="15000"/>
            </a:schemeClr>
          </a:solidFill>
        </p:grpSpPr>
        <p:pic>
          <p:nvPicPr>
            <p:cNvPr id="25" name="Picture 13">
              <a:extLst>
                <a:ext uri="{FF2B5EF4-FFF2-40B4-BE49-F238E27FC236}">
                  <a16:creationId xmlns:a16="http://schemas.microsoft.com/office/drawing/2014/main" id="{A8BA6D33-5938-3E47-8C2C-63CDA843B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75" y="0"/>
              <a:ext cx="2760663" cy="2235200"/>
            </a:xfrm>
            <a:prstGeom prst="rect">
              <a:avLst/>
            </a:prstGeom>
            <a:grpFill/>
            <a:ln>
              <a:noFill/>
            </a:ln>
            <a:extLst>
              <a:ext uri="{91240B29-F687-4f45-9708-019B960494DF}"/>
            </a:extLst>
          </p:spPr>
        </p:pic>
        <p:sp>
          <p:nvSpPr>
            <p:cNvPr id="26" name="Text Box 14">
              <a:extLst>
                <a:ext uri="{FF2B5EF4-FFF2-40B4-BE49-F238E27FC236}">
                  <a16:creationId xmlns:a16="http://schemas.microsoft.com/office/drawing/2014/main" id="{DD39DD20-EC8D-4847-A8C7-F4229EB95FA2}"/>
                </a:ext>
              </a:extLst>
            </p:cNvPr>
            <p:cNvSpPr txBox="1">
              <a:spLocks noChangeArrowheads="1"/>
            </p:cNvSpPr>
            <p:nvPr/>
          </p:nvSpPr>
          <p:spPr bwMode="auto">
            <a:xfrm>
              <a:off x="1759744" y="0"/>
              <a:ext cx="2371725" cy="909727"/>
            </a:xfrm>
            <a:prstGeom prst="rect">
              <a:avLst/>
            </a:prstGeom>
            <a:solidFill>
              <a:srgbClr val="2121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Papaya</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77% of 2017 acreage</a:t>
              </a:r>
            </a:p>
            <a:p>
              <a:pPr algn="ctr" eaLnBrk="1" hangingPunct="1">
                <a:defRPr/>
              </a:pPr>
              <a:r>
                <a:rPr lang="en-US" sz="1350" dirty="0">
                  <a:solidFill>
                    <a:schemeClr val="bg1"/>
                  </a:solidFill>
                  <a:latin typeface="Myriad Pro"/>
                  <a:cs typeface="Myriad Pro"/>
                </a:rPr>
                <a:t>from Hawaii</a:t>
              </a:r>
            </a:p>
          </p:txBody>
        </p:sp>
      </p:grpSp>
      <p:grpSp>
        <p:nvGrpSpPr>
          <p:cNvPr id="28" name="Group 27">
            <a:extLst>
              <a:ext uri="{FF2B5EF4-FFF2-40B4-BE49-F238E27FC236}">
                <a16:creationId xmlns:a16="http://schemas.microsoft.com/office/drawing/2014/main" id="{676628D9-E97F-7A4F-A2DB-2D24D1C781FF}"/>
              </a:ext>
            </a:extLst>
          </p:cNvPr>
          <p:cNvGrpSpPr/>
          <p:nvPr/>
        </p:nvGrpSpPr>
        <p:grpSpPr bwMode="auto">
          <a:xfrm>
            <a:off x="1026022" y="1640831"/>
            <a:ext cx="2619468" cy="1884610"/>
            <a:chOff x="4422775" y="0"/>
            <a:chExt cx="2760663" cy="2233613"/>
          </a:xfrm>
          <a:solidFill>
            <a:schemeClr val="accent4">
              <a:lumMod val="85000"/>
              <a:lumOff val="15000"/>
            </a:schemeClr>
          </a:solidFill>
        </p:grpSpPr>
        <p:pic>
          <p:nvPicPr>
            <p:cNvPr id="30" name="Picture 16">
              <a:extLst>
                <a:ext uri="{FF2B5EF4-FFF2-40B4-BE49-F238E27FC236}">
                  <a16:creationId xmlns:a16="http://schemas.microsoft.com/office/drawing/2014/main" id="{FC63FBA3-820D-4F47-8F93-7AA570163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0"/>
              <a:ext cx="2760663" cy="2233613"/>
            </a:xfrm>
            <a:prstGeom prst="rect">
              <a:avLst/>
            </a:prstGeom>
            <a:grpFill/>
            <a:ln>
              <a:noFill/>
            </a:ln>
            <a:extLst>
              <a:ext uri="{91240B29-F687-4f45-9708-019B960494DF}"/>
            </a:extLst>
          </p:spPr>
        </p:pic>
        <p:sp>
          <p:nvSpPr>
            <p:cNvPr id="31" name="Text Box 17">
              <a:extLst>
                <a:ext uri="{FF2B5EF4-FFF2-40B4-BE49-F238E27FC236}">
                  <a16:creationId xmlns:a16="http://schemas.microsoft.com/office/drawing/2014/main" id="{D2C5791B-15C2-0D49-AE58-1CB7261AE13A}"/>
                </a:ext>
              </a:extLst>
            </p:cNvPr>
            <p:cNvSpPr txBox="1">
              <a:spLocks noChangeArrowheads="1"/>
            </p:cNvSpPr>
            <p:nvPr/>
          </p:nvSpPr>
          <p:spPr bwMode="auto">
            <a:xfrm>
              <a:off x="4617244" y="0"/>
              <a:ext cx="2371725" cy="663506"/>
            </a:xfrm>
            <a:prstGeom prst="rect">
              <a:avLst/>
            </a:prstGeom>
            <a:solidFill>
              <a:srgbClr val="2121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88" b="1" i="1" dirty="0">
                  <a:solidFill>
                    <a:schemeClr val="bg1"/>
                  </a:solidFill>
                  <a:effectLst>
                    <a:outerShdw blurRad="50800" dist="38100" dir="2700000" algn="tl" rotWithShape="0">
                      <a:prstClr val="black">
                        <a:alpha val="40000"/>
                      </a:prstClr>
                    </a:outerShdw>
                  </a:effectLst>
                  <a:latin typeface="Myriad Pro"/>
                  <a:cs typeface="Myriad Pro"/>
                </a:rPr>
                <a:t>GE Squash</a:t>
              </a:r>
              <a:endParaRPr lang="en-US" sz="675" b="1" i="1" dirty="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350" dirty="0">
                  <a:solidFill>
                    <a:schemeClr val="bg1"/>
                  </a:solidFill>
                  <a:effectLst>
                    <a:outerShdw blurRad="50800" dist="38100" dir="2700000" algn="tl" rotWithShape="0">
                      <a:prstClr val="black">
                        <a:alpha val="40000"/>
                      </a:prstClr>
                    </a:outerShdw>
                  </a:effectLst>
                  <a:latin typeface="Myriad Pro"/>
                  <a:cs typeface="Myriad Pro"/>
                </a:rPr>
                <a:t>~2,417 acres in 2017</a:t>
              </a:r>
            </a:p>
          </p:txBody>
        </p:sp>
      </p:grpSp>
      <p:sp>
        <p:nvSpPr>
          <p:cNvPr id="55305" name="Text Box 8">
            <a:extLst>
              <a:ext uri="{FF2B5EF4-FFF2-40B4-BE49-F238E27FC236}">
                <a16:creationId xmlns:a16="http://schemas.microsoft.com/office/drawing/2014/main" id="{83681A06-E6E0-BD4E-A6B3-FC1D0A1EFCD8}"/>
              </a:ext>
            </a:extLst>
          </p:cNvPr>
          <p:cNvSpPr txBox="1">
            <a:spLocks noChangeArrowheads="1"/>
          </p:cNvSpPr>
          <p:nvPr/>
        </p:nvSpPr>
        <p:spPr bwMode="auto">
          <a:xfrm>
            <a:off x="2112963" y="3838575"/>
            <a:ext cx="5962650" cy="455613"/>
          </a:xfrm>
          <a:prstGeom prst="rect">
            <a:avLst/>
          </a:prstGeom>
          <a:solidFill>
            <a:srgbClr val="F2FFE9"/>
          </a:solidFill>
          <a:ln w="12700">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defRPr/>
            </a:pPr>
            <a:r>
              <a:rPr lang="en-US" altLang="en-US" sz="2363" b="1">
                <a:solidFill>
                  <a:srgbClr val="000066"/>
                </a:solidFill>
                <a:latin typeface="Tahoma" panose="020B0604030504040204" pitchFamily="34" charset="0"/>
              </a:rPr>
              <a:t>Two more are just being introduced</a:t>
            </a:r>
          </a:p>
        </p:txBody>
      </p:sp>
      <p:pic>
        <p:nvPicPr>
          <p:cNvPr id="50185" name="Picture 2" descr="260800102.jpg">
            <a:extLst>
              <a:ext uri="{FF2B5EF4-FFF2-40B4-BE49-F238E27FC236}">
                <a16:creationId xmlns:a16="http://schemas.microsoft.com/office/drawing/2014/main" id="{7CE204B6-C1EB-494F-9459-7988DB098F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5663" y="4384675"/>
            <a:ext cx="2479675" cy="1649413"/>
          </a:xfrm>
          <a:prstGeom prst="rect">
            <a:avLst/>
          </a:prstGeom>
          <a:solidFill>
            <a:srgbClr val="21218B"/>
          </a:solidFill>
          <a:ln w="9525">
            <a:solidFill>
              <a:schemeClr val="bg1"/>
            </a:solidFill>
            <a:miter lim="800000"/>
            <a:headEnd/>
            <a:tailEnd/>
          </a:ln>
        </p:spPr>
      </p:pic>
      <p:sp>
        <p:nvSpPr>
          <p:cNvPr id="55309" name="Text Box 11">
            <a:extLst>
              <a:ext uri="{FF2B5EF4-FFF2-40B4-BE49-F238E27FC236}">
                <a16:creationId xmlns:a16="http://schemas.microsoft.com/office/drawing/2014/main" id="{2C49707A-0E2E-894F-9EC3-9E78DA68A808}"/>
              </a:ext>
            </a:extLst>
          </p:cNvPr>
          <p:cNvSpPr txBox="1">
            <a:spLocks noChangeArrowheads="1"/>
          </p:cNvSpPr>
          <p:nvPr/>
        </p:nvSpPr>
        <p:spPr bwMode="auto">
          <a:xfrm>
            <a:off x="2444750" y="4384675"/>
            <a:ext cx="1855788" cy="558800"/>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a:defRPr/>
            </a:pPr>
            <a:r>
              <a:rPr lang="en-US" altLang="en-US" sz="1688" dirty="0"/>
              <a:t>Arctic Apple™</a:t>
            </a:r>
          </a:p>
          <a:p>
            <a:pPr>
              <a:defRPr/>
            </a:pPr>
            <a:r>
              <a:rPr lang="en-US" altLang="en-US" sz="1350" b="0" i="0" dirty="0"/>
              <a:t>249 acres in 2017</a:t>
            </a:r>
            <a:endParaRPr lang="en-US" altLang="en-US" sz="1350" dirty="0"/>
          </a:p>
        </p:txBody>
      </p:sp>
      <p:pic>
        <p:nvPicPr>
          <p:cNvPr id="50187" name="Picture 2">
            <a:extLst>
              <a:ext uri="{FF2B5EF4-FFF2-40B4-BE49-F238E27FC236}">
                <a16:creationId xmlns:a16="http://schemas.microsoft.com/office/drawing/2014/main" id="{4E515E72-A192-2648-9DEF-93811CBF4A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4889500"/>
            <a:ext cx="1849438" cy="1090613"/>
          </a:xfrm>
          <a:prstGeom prst="rect">
            <a:avLst/>
          </a:prstGeom>
          <a:solidFill>
            <a:srgbClr val="21218B"/>
          </a:solidFill>
          <a:ln w="9525">
            <a:solidFill>
              <a:schemeClr val="bg1"/>
            </a:solidFill>
            <a:miter lim="800000"/>
            <a:headEnd/>
            <a:tailEnd/>
          </a:ln>
        </p:spPr>
      </p:pic>
      <p:sp>
        <p:nvSpPr>
          <p:cNvPr id="55304" name="Text Box 4">
            <a:extLst>
              <a:ext uri="{FF2B5EF4-FFF2-40B4-BE49-F238E27FC236}">
                <a16:creationId xmlns:a16="http://schemas.microsoft.com/office/drawing/2014/main" id="{B859D88F-1BF1-8B4E-BD7C-7059BF632439}"/>
              </a:ext>
            </a:extLst>
          </p:cNvPr>
          <p:cNvSpPr txBox="1">
            <a:spLocks noChangeArrowheads="1"/>
          </p:cNvSpPr>
          <p:nvPr/>
        </p:nvSpPr>
        <p:spPr bwMode="auto">
          <a:xfrm>
            <a:off x="5330825" y="4351338"/>
            <a:ext cx="2603500" cy="663575"/>
          </a:xfrm>
          <a:prstGeom prst="rect">
            <a:avLst/>
          </a:prstGeom>
          <a:solidFill>
            <a:srgbClr val="21218B"/>
          </a:solidFill>
          <a:ln w="9525">
            <a:solidFill>
              <a:schemeClr val="bg1"/>
            </a:solidFill>
            <a:miter lim="800000"/>
            <a:headEnd/>
            <a:tailEnd/>
          </a:ln>
        </p:spPr>
        <p:txBody>
          <a:bodyPr>
            <a:spAutoFit/>
          </a:bodyPr>
          <a:lstStyle>
            <a:defPPr>
              <a:defRPr lang="en-US"/>
            </a:defPPr>
            <a:lvl1pPr algn="ctr">
              <a:defRPr sz="2000" b="1" i="1">
                <a:solidFill>
                  <a:schemeClr val="bg1"/>
                </a:solidFill>
                <a:effectLst>
                  <a:outerShdw blurRad="50800" dist="38100" dir="2700000" algn="tl" rotWithShape="0">
                    <a:prstClr val="black">
                      <a:alpha val="40000"/>
                    </a:prstClr>
                  </a:outerShdw>
                </a:effectLst>
                <a:latin typeface="Myriad Pro"/>
                <a:ea typeface="ＭＳ Ｐゴシック" charset="0"/>
                <a:cs typeface="Myriad Pro"/>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pPr>
              <a:defRPr/>
            </a:pPr>
            <a:r>
              <a:rPr lang="en-US" altLang="en-US" sz="1688" dirty="0"/>
              <a:t>Innate™ Potato</a:t>
            </a:r>
          </a:p>
          <a:p>
            <a:pPr>
              <a:defRPr/>
            </a:pPr>
            <a:r>
              <a:rPr lang="en-US" altLang="en-US" sz="1013" b="0" i="0" dirty="0"/>
              <a:t>Generation 1: ~4,000 acres in 2017</a:t>
            </a:r>
          </a:p>
          <a:p>
            <a:pPr>
              <a:defRPr/>
            </a:pPr>
            <a:r>
              <a:rPr lang="en-US" altLang="en-US" sz="1013" b="0" i="0" dirty="0"/>
              <a:t>Generation 2: ~2,000 acres in 2017</a:t>
            </a:r>
          </a:p>
        </p:txBody>
      </p:sp>
      <p:sp>
        <p:nvSpPr>
          <p:cNvPr id="29" name="TextBox 28">
            <a:extLst>
              <a:ext uri="{FF2B5EF4-FFF2-40B4-BE49-F238E27FC236}">
                <a16:creationId xmlns:a16="http://schemas.microsoft.com/office/drawing/2014/main" id="{95E1413E-3B6E-C442-9AA6-F6176AAE86D7}"/>
              </a:ext>
            </a:extLst>
          </p:cNvPr>
          <p:cNvSpPr txBox="1"/>
          <p:nvPr/>
        </p:nvSpPr>
        <p:spPr bwMode="auto">
          <a:xfrm>
            <a:off x="1025525" y="3328988"/>
            <a:ext cx="2608263" cy="195262"/>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ISAAA, 2017</a:t>
            </a:r>
          </a:p>
        </p:txBody>
      </p:sp>
      <p:sp>
        <p:nvSpPr>
          <p:cNvPr id="33" name="TextBox 32">
            <a:extLst>
              <a:ext uri="{FF2B5EF4-FFF2-40B4-BE49-F238E27FC236}">
                <a16:creationId xmlns:a16="http://schemas.microsoft.com/office/drawing/2014/main" id="{40F9542C-6C32-A243-8044-839454C7C459}"/>
              </a:ext>
            </a:extLst>
          </p:cNvPr>
          <p:cNvSpPr txBox="1"/>
          <p:nvPr/>
        </p:nvSpPr>
        <p:spPr bwMode="auto">
          <a:xfrm>
            <a:off x="3924300" y="3333750"/>
            <a:ext cx="2346325" cy="195263"/>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ISAAA, 2017</a:t>
            </a:r>
          </a:p>
        </p:txBody>
      </p:sp>
      <p:sp>
        <p:nvSpPr>
          <p:cNvPr id="34" name="TextBox 33">
            <a:extLst>
              <a:ext uri="{FF2B5EF4-FFF2-40B4-BE49-F238E27FC236}">
                <a16:creationId xmlns:a16="http://schemas.microsoft.com/office/drawing/2014/main" id="{44AC1B4F-17AB-394E-A848-2420EE4E2B39}"/>
              </a:ext>
            </a:extLst>
          </p:cNvPr>
          <p:cNvSpPr txBox="1"/>
          <p:nvPr/>
        </p:nvSpPr>
        <p:spPr bwMode="auto">
          <a:xfrm>
            <a:off x="6561138" y="3328988"/>
            <a:ext cx="2606675" cy="195262"/>
          </a:xfrm>
          <a:prstGeom prst="rect">
            <a:avLst/>
          </a:prstGeom>
          <a:solidFill>
            <a:schemeClr val="tx1">
              <a:alpha val="49000"/>
            </a:scheme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t>Source: ISAAA, 2017</a:t>
            </a:r>
          </a:p>
        </p:txBody>
      </p:sp>
      <p:sp>
        <p:nvSpPr>
          <p:cNvPr id="35" name="TextBox 34">
            <a:extLst>
              <a:ext uri="{FF2B5EF4-FFF2-40B4-BE49-F238E27FC236}">
                <a16:creationId xmlns:a16="http://schemas.microsoft.com/office/drawing/2014/main" id="{8B36D81A-8BC8-0747-8ADF-253B88E69E58}"/>
              </a:ext>
            </a:extLst>
          </p:cNvPr>
          <p:cNvSpPr txBox="1"/>
          <p:nvPr/>
        </p:nvSpPr>
        <p:spPr bwMode="auto">
          <a:xfrm>
            <a:off x="2125663" y="5845175"/>
            <a:ext cx="2479675" cy="195263"/>
          </a:xfrm>
          <a:prstGeom prst="rect">
            <a:avLst/>
          </a:prstGeom>
          <a:noFill/>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solidFill>
                  <a:schemeClr val="tx1"/>
                </a:solidFill>
              </a:rPr>
              <a:t>Source: ISAAA, 2017</a:t>
            </a:r>
          </a:p>
        </p:txBody>
      </p:sp>
      <p:sp>
        <p:nvSpPr>
          <p:cNvPr id="36" name="TextBox 35">
            <a:extLst>
              <a:ext uri="{FF2B5EF4-FFF2-40B4-BE49-F238E27FC236}">
                <a16:creationId xmlns:a16="http://schemas.microsoft.com/office/drawing/2014/main" id="{D88BF008-66A2-694B-90EC-793EC42ACED2}"/>
              </a:ext>
            </a:extLst>
          </p:cNvPr>
          <p:cNvSpPr txBox="1"/>
          <p:nvPr/>
        </p:nvSpPr>
        <p:spPr bwMode="auto">
          <a:xfrm>
            <a:off x="5133975" y="5903913"/>
            <a:ext cx="2820988" cy="195262"/>
          </a:xfrm>
          <a:prstGeom prst="rect">
            <a:avLst/>
          </a:prstGeom>
          <a:noFill/>
        </p:spPr>
        <p:txBody>
          <a:bodyPr>
            <a:spAutoFit/>
          </a:bodyPr>
          <a:lstStyle>
            <a:defPPr>
              <a:defRPr lang="en-US"/>
            </a:defPPr>
            <a:lvl1pPr algn="ctr">
              <a:defRPr sz="800" i="1" kern="0">
                <a:solidFill>
                  <a:srgbClr val="D9D9D9"/>
                </a:solidFill>
                <a:latin typeface="Myriad Pro"/>
                <a:ea typeface="ＭＳ Ｐゴシック" charset="0"/>
                <a:cs typeface="Myriad Pro"/>
              </a:defRPr>
            </a:lvl1pPr>
            <a:lvl2pPr marL="742950" indent="-285750">
              <a:spcBef>
                <a:spcPct val="20000"/>
              </a:spcBef>
              <a:buChar char="–"/>
              <a:defRPr sz="2800">
                <a:latin typeface="Times" pitchFamily="2" charset="0"/>
                <a:ea typeface="ＭＳ Ｐゴシック" panose="020B0600070205080204" pitchFamily="34" charset="-128"/>
              </a:defRPr>
            </a:lvl2pPr>
            <a:lvl3pPr marL="1143000" indent="-228600">
              <a:spcBef>
                <a:spcPct val="20000"/>
              </a:spcBef>
              <a:buChar char="•"/>
              <a:defRPr sz="2400">
                <a:latin typeface="Times" pitchFamily="2" charset="0"/>
                <a:ea typeface="ＭＳ Ｐゴシック" panose="020B0600070205080204" pitchFamily="34" charset="-128"/>
              </a:defRPr>
            </a:lvl3pPr>
            <a:lvl4pPr marL="1600200" indent="-228600">
              <a:spcBef>
                <a:spcPct val="20000"/>
              </a:spcBef>
              <a:buChar char="–"/>
              <a:defRPr sz="2000">
                <a:latin typeface="Times" pitchFamily="2" charset="0"/>
                <a:ea typeface="ＭＳ Ｐゴシック" panose="020B0600070205080204" pitchFamily="34" charset="-128"/>
              </a:defRPr>
            </a:lvl4pPr>
            <a:lvl5pPr marL="2057400" indent="-228600">
              <a:spcBef>
                <a:spcPct val="20000"/>
              </a:spcBef>
              <a:buChar char="»"/>
              <a:defRPr sz="2000">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latin typeface="Times" pitchFamily="2" charset="0"/>
                <a:ea typeface="ＭＳ Ｐゴシック" panose="020B0600070205080204" pitchFamily="34" charset="-128"/>
              </a:defRPr>
            </a:lvl9pPr>
          </a:lstStyle>
          <a:p>
            <a:pPr>
              <a:defRPr/>
            </a:pPr>
            <a:r>
              <a:rPr lang="en-US" sz="675" dirty="0">
                <a:solidFill>
                  <a:schemeClr val="bg1">
                    <a:lumMod val="50000"/>
                  </a:schemeClr>
                </a:solidFill>
              </a:rPr>
              <a:t>Source: ISAAA, 2017</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Developing vs Developed Countries">
            <a:extLst>
              <a:ext uri="{FF2B5EF4-FFF2-40B4-BE49-F238E27FC236}">
                <a16:creationId xmlns:a16="http://schemas.microsoft.com/office/drawing/2014/main" id="{675067D0-9BE9-824E-9EB8-083D19A86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219200"/>
            <a:ext cx="75438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26" name="Rectangle 2">
            <a:extLst>
              <a:ext uri="{FF2B5EF4-FFF2-40B4-BE49-F238E27FC236}">
                <a16:creationId xmlns:a16="http://schemas.microsoft.com/office/drawing/2014/main" id="{C52F3D6C-F3CC-144C-923F-A6F308FF80D3}"/>
              </a:ext>
            </a:extLst>
          </p:cNvPr>
          <p:cNvSpPr>
            <a:spLocks noChangeArrowheads="1"/>
          </p:cNvSpPr>
          <p:nvPr/>
        </p:nvSpPr>
        <p:spPr bwMode="auto">
          <a:xfrm>
            <a:off x="1028700" y="6324600"/>
            <a:ext cx="171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600" b="1">
                <a:latin typeface="Open Sans" pitchFamily="34" charset="0"/>
                <a:cs typeface="Arial" panose="020B0604020202020204" pitchFamily="34" charset="0"/>
              </a:rPr>
              <a:t>ISAAA, 2016</a:t>
            </a:r>
            <a:endParaRPr lang="en-GB" altLang="en-US" sz="1600" b="1">
              <a:latin typeface="Open Sans" pitchFamily="34" charset="0"/>
              <a:cs typeface="Arial" panose="020B0604020202020204" pitchFamily="34" charset="0"/>
            </a:endParaRPr>
          </a:p>
        </p:txBody>
      </p:sp>
      <p:sp>
        <p:nvSpPr>
          <p:cNvPr id="52227" name="Rectangle 3">
            <a:extLst>
              <a:ext uri="{FF2B5EF4-FFF2-40B4-BE49-F238E27FC236}">
                <a16:creationId xmlns:a16="http://schemas.microsoft.com/office/drawing/2014/main" id="{85FF41DB-B8E8-254D-B6D8-B013583F41D3}"/>
              </a:ext>
            </a:extLst>
          </p:cNvPr>
          <p:cNvSpPr>
            <a:spLocks noChangeArrowheads="1"/>
          </p:cNvSpPr>
          <p:nvPr/>
        </p:nvSpPr>
        <p:spPr bwMode="auto">
          <a:xfrm>
            <a:off x="1628775" y="288925"/>
            <a:ext cx="8570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000" b="1">
                <a:solidFill>
                  <a:srgbClr val="000090"/>
                </a:solidFill>
                <a:latin typeface="Chalkboard" panose="03050602040202020205" pitchFamily="66" charset="77"/>
              </a:rPr>
              <a:t>Global Area of Biotech Crops, 1996 to 2016: Industrial </a:t>
            </a:r>
          </a:p>
          <a:p>
            <a:pPr eaLnBrk="1" hangingPunct="1">
              <a:spcBef>
                <a:spcPct val="0"/>
              </a:spcBef>
              <a:buFontTx/>
              <a:buNone/>
            </a:pPr>
            <a:r>
              <a:rPr lang="en-US" altLang="en-US" sz="2000" b="1">
                <a:solidFill>
                  <a:srgbClr val="000090"/>
                </a:solidFill>
                <a:latin typeface="Chalkboard" panose="03050602040202020205" pitchFamily="66" charset="77"/>
              </a:rPr>
              <a:t>and Developing Countries (Million Hectares, Million Acres)</a:t>
            </a:r>
            <a:endParaRPr lang="en-GB" altLang="en-US" sz="2000" b="1">
              <a:solidFill>
                <a:srgbClr val="000090"/>
              </a:solidFill>
              <a:latin typeface="Chalkboard" panose="03050602040202020205" pitchFamily="66" charset="77"/>
            </a:endParaRPr>
          </a:p>
        </p:txBody>
      </p:sp>
      <p:sp>
        <p:nvSpPr>
          <p:cNvPr id="52228" name="Text Box 5">
            <a:extLst>
              <a:ext uri="{FF2B5EF4-FFF2-40B4-BE49-F238E27FC236}">
                <a16:creationId xmlns:a16="http://schemas.microsoft.com/office/drawing/2014/main" id="{B59F64C6-46B0-194F-88EA-0F20ED903944}"/>
              </a:ext>
            </a:extLst>
          </p:cNvPr>
          <p:cNvSpPr txBox="1">
            <a:spLocks noChangeArrowheads="1"/>
          </p:cNvSpPr>
          <p:nvPr/>
        </p:nvSpPr>
        <p:spPr bwMode="auto">
          <a:xfrm>
            <a:off x="450850" y="241300"/>
            <a:ext cx="9539288" cy="830263"/>
          </a:xfrm>
          <a:prstGeom prst="rect">
            <a:avLst/>
          </a:prstGeom>
          <a:solidFill>
            <a:srgbClr val="F2FFE9"/>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400" b="1">
                <a:solidFill>
                  <a:srgbClr val="22228B"/>
                </a:solidFill>
                <a:latin typeface="Chalkboard" panose="03050602040202020205" pitchFamily="66" charset="77"/>
              </a:rPr>
              <a:t>Despite the same limited U.S. crop and trait types, worldwide acreage is increasing in 19 developing, 7 developed countries</a:t>
            </a:r>
          </a:p>
        </p:txBody>
      </p:sp>
      <p:sp>
        <p:nvSpPr>
          <p:cNvPr id="52229" name="Text Box 4">
            <a:extLst>
              <a:ext uri="{FF2B5EF4-FFF2-40B4-BE49-F238E27FC236}">
                <a16:creationId xmlns:a16="http://schemas.microsoft.com/office/drawing/2014/main" id="{BD4D76BE-0E32-5140-AB25-00735E9CC16D}"/>
              </a:ext>
            </a:extLst>
          </p:cNvPr>
          <p:cNvSpPr txBox="1">
            <a:spLocks noChangeArrowheads="1"/>
          </p:cNvSpPr>
          <p:nvPr/>
        </p:nvSpPr>
        <p:spPr bwMode="auto">
          <a:xfrm>
            <a:off x="381575" y="5895975"/>
            <a:ext cx="9404350" cy="708025"/>
          </a:xfrm>
          <a:prstGeom prst="rect">
            <a:avLst/>
          </a:prstGeom>
          <a:solidFill>
            <a:srgbClr val="F2FFE9"/>
          </a:solidFill>
          <a:ln w="12700">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000" b="1">
                <a:solidFill>
                  <a:srgbClr val="000090"/>
                </a:solidFill>
                <a:latin typeface="Chalkboard" panose="03050602040202020205" pitchFamily="66" charset="77"/>
              </a:rPr>
              <a:t>In 2016 ~18M farmers in 26 countries planted 457M acres (&gt;4X size of California) – 54% in developing countries; 41% stacked traits</a:t>
            </a:r>
            <a:endParaRPr lang="en-US" altLang="en-US" sz="2000" b="1" u="sng">
              <a:solidFill>
                <a:srgbClr val="000090"/>
              </a:solidFill>
              <a:latin typeface="Chalkboard" panose="03050602040202020205" pitchFamily="66" charset="77"/>
            </a:endParaRPr>
          </a:p>
        </p:txBody>
      </p:sp>
      <p:sp>
        <p:nvSpPr>
          <p:cNvPr id="52230" name="Text Box 428">
            <a:extLst>
              <a:ext uri="{FF2B5EF4-FFF2-40B4-BE49-F238E27FC236}">
                <a16:creationId xmlns:a16="http://schemas.microsoft.com/office/drawing/2014/main" id="{6D8E71E6-C61D-6E4F-84DA-6DB0A56C3C05}"/>
              </a:ext>
            </a:extLst>
          </p:cNvPr>
          <p:cNvSpPr txBox="1">
            <a:spLocks noChangeArrowheads="1"/>
          </p:cNvSpPr>
          <p:nvPr/>
        </p:nvSpPr>
        <p:spPr bwMode="auto">
          <a:xfrm>
            <a:off x="1863725" y="6626225"/>
            <a:ext cx="6367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400" u="sng"/>
              <a:t>James, C. 2016 http://www.isaaa.org/resources/publications/briefs/52/default.asp </a:t>
            </a:r>
            <a:endParaRPr lang="en-US" altLang="en-US" sz="1400">
              <a:solidFill>
                <a:srgbClr val="000066"/>
              </a:solidFill>
              <a:cs typeface="Arial" panose="020B0604020202020204" pitchFamily="34" charset="0"/>
            </a:endParaRPr>
          </a:p>
        </p:txBody>
      </p:sp>
      <p:pic>
        <p:nvPicPr>
          <p:cNvPr id="8" name="Picture 12">
            <a:extLst>
              <a:ext uri="{FF2B5EF4-FFF2-40B4-BE49-F238E27FC236}">
                <a16:creationId xmlns:a16="http://schemas.microsoft.com/office/drawing/2014/main" id="{054FBC36-CDC6-4F47-954A-6DB560F11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9608" y="6082002"/>
            <a:ext cx="2762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D4A8F1A0-74D1-A841-B155-D63CC01F0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1" y="-427038"/>
            <a:ext cx="11315701"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0240C1FE-3958-2443-92FC-15EC0F694C2E}"/>
              </a:ext>
            </a:extLst>
          </p:cNvPr>
          <p:cNvSpPr txBox="1">
            <a:spLocks noChangeArrowheads="1"/>
          </p:cNvSpPr>
          <p:nvPr/>
        </p:nvSpPr>
        <p:spPr bwMode="auto">
          <a:xfrm>
            <a:off x="13845" y="1716665"/>
            <a:ext cx="10287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4400" b="1" i="1">
                <a:latin typeface="Chalkboard" panose="03050602040202020205" pitchFamily="66" charset="77"/>
              </a:rPr>
              <a:t>WHAT</a:t>
            </a:r>
            <a:r>
              <a:rPr lang="ja-JP" altLang="en-US" sz="4400" b="1" i="1">
                <a:latin typeface="Chalkboard" panose="03050602040202020205" pitchFamily="66" charset="77"/>
              </a:rPr>
              <a:t>’</a:t>
            </a:r>
            <a:r>
              <a:rPr lang="en-US" altLang="ja-JP" sz="4400" b="1" i="1">
                <a:latin typeface="Chalkboard" panose="03050602040202020205" pitchFamily="66" charset="77"/>
              </a:rPr>
              <a:t>S IN THE </a:t>
            </a:r>
          </a:p>
          <a:p>
            <a:pPr algn="ctr">
              <a:spcBef>
                <a:spcPct val="0"/>
              </a:spcBef>
              <a:buFontTx/>
              <a:buNone/>
            </a:pPr>
            <a:r>
              <a:rPr lang="en-US" altLang="en-US" sz="4400" b="1" i="1">
                <a:latin typeface="Chalkboard" panose="03050602040202020205" pitchFamily="66" charset="77"/>
              </a:rPr>
              <a:t>PIPELINE?</a:t>
            </a:r>
          </a:p>
        </p:txBody>
      </p:sp>
      <p:pic>
        <p:nvPicPr>
          <p:cNvPr id="7" name="Picture 12">
            <a:extLst>
              <a:ext uri="{FF2B5EF4-FFF2-40B4-BE49-F238E27FC236}">
                <a16:creationId xmlns:a16="http://schemas.microsoft.com/office/drawing/2014/main" id="{2973EDF5-C8DE-094D-BF57-A1F6AFC94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88" y="5592763"/>
            <a:ext cx="2762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2384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grap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 Box 4"/>
          <p:cNvSpPr txBox="1">
            <a:spLocks noChangeArrowheads="1"/>
          </p:cNvSpPr>
          <p:nvPr/>
        </p:nvSpPr>
        <p:spPr bwMode="auto">
          <a:xfrm>
            <a:off x="568325" y="6440488"/>
            <a:ext cx="90614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chemeClr val="bg1"/>
                </a:solidFill>
                <a:latin typeface="Times New Roman" charset="0"/>
              </a:rPr>
              <a:t>SOURCE: http://www.democratandchronicle.com/apps/pbcs.dll/article?AID=/20080806/BUSINESS/808060336/1001</a:t>
            </a:r>
            <a:endParaRPr lang="en-US"/>
          </a:p>
        </p:txBody>
      </p:sp>
      <p:sp>
        <p:nvSpPr>
          <p:cNvPr id="903173" name="Text Box 5"/>
          <p:cNvSpPr txBox="1">
            <a:spLocks noChangeArrowheads="1"/>
          </p:cNvSpPr>
          <p:nvPr/>
        </p:nvSpPr>
        <p:spPr bwMode="auto">
          <a:xfrm>
            <a:off x="536575" y="2338388"/>
            <a:ext cx="9151938" cy="1077218"/>
          </a:xfrm>
          <a:prstGeom prst="rect">
            <a:avLst/>
          </a:prstGeom>
          <a:solidFill>
            <a:srgbClr val="89A2AD"/>
          </a:solidFill>
          <a:ln w="9525">
            <a:solidFill>
              <a:srgbClr val="000066"/>
            </a:solidFill>
            <a:miter lim="800000"/>
            <a:headEnd/>
            <a:tailEnd/>
          </a:ln>
          <a:effectLst/>
        </p:spPr>
        <p:txBody>
          <a:bodyPr>
            <a:spAutoFit/>
          </a:bodyPr>
          <a:lstStyle/>
          <a:p>
            <a:pPr algn="ctr">
              <a:defRPr/>
            </a:pPr>
            <a:r>
              <a:rPr lang="en-US" sz="3200" b="1" i="1" dirty="0">
                <a:solidFill>
                  <a:srgbClr val="4642C1"/>
                </a:solidFill>
                <a:latin typeface="Times" pitchFamily="18" charset="0"/>
                <a:ea typeface="+mn-ea"/>
                <a:cs typeface="+mn-cs"/>
              </a:rPr>
              <a:t>Field Trials in California with Grape Root Stocks Engineered for Resistance to </a:t>
            </a:r>
            <a:r>
              <a:rPr lang="en-US" sz="3200" b="1" i="1" dirty="0" err="1">
                <a:solidFill>
                  <a:srgbClr val="4642C1"/>
                </a:solidFill>
                <a:latin typeface="Times" pitchFamily="18" charset="0"/>
                <a:ea typeface="+mn-ea"/>
                <a:cs typeface="+mn-cs"/>
              </a:rPr>
              <a:t>Fanleaf</a:t>
            </a:r>
            <a:r>
              <a:rPr lang="en-US" sz="3200" b="1" i="1" dirty="0">
                <a:solidFill>
                  <a:srgbClr val="4642C1"/>
                </a:solidFill>
                <a:latin typeface="Times" pitchFamily="18" charset="0"/>
                <a:ea typeface="+mn-ea"/>
                <a:cs typeface="+mn-cs"/>
              </a:rPr>
              <a:t> Virus</a:t>
            </a:r>
            <a:endParaRPr lang="en-US" sz="3200" dirty="0">
              <a:solidFill>
                <a:srgbClr val="4642C1"/>
              </a:solidFill>
              <a:latin typeface="Times" pitchFamily="18" charset="0"/>
              <a:ea typeface="+mn-ea"/>
              <a:cs typeface="+mn-cs"/>
            </a:endParaRPr>
          </a:p>
        </p:txBody>
      </p:sp>
    </p:spTree>
    <p:extLst>
      <p:ext uri="{BB962C8B-B14F-4D97-AF65-F5344CB8AC3E}">
        <p14:creationId xmlns:p14="http://schemas.microsoft.com/office/powerpoint/2010/main" val="225212982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3">
            <a:extLst>
              <a:ext uri="{FF2B5EF4-FFF2-40B4-BE49-F238E27FC236}">
                <a16:creationId xmlns:a16="http://schemas.microsoft.com/office/drawing/2014/main" id="{10028DFD-838D-0149-B921-6B98FC8DA1A4}"/>
              </a:ext>
            </a:extLst>
          </p:cNvPr>
          <p:cNvSpPr txBox="1">
            <a:spLocks noChangeArrowheads="1"/>
          </p:cNvSpPr>
          <p:nvPr/>
        </p:nvSpPr>
        <p:spPr bwMode="auto">
          <a:xfrm>
            <a:off x="2268538" y="6367463"/>
            <a:ext cx="8197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i="1">
                <a:solidFill>
                  <a:srgbClr val="000000"/>
                </a:solidFill>
                <a:latin typeface="Times New Roman" panose="02020603050405020304" pitchFamily="18" charset="0"/>
              </a:rPr>
              <a:t>Hanana M. 2011. Environ Rev 19: 121-140; Anjuman A et al. 2013 Mol. Biotechnol 54: 379-392 </a:t>
            </a:r>
          </a:p>
        </p:txBody>
      </p:sp>
      <p:sp>
        <p:nvSpPr>
          <p:cNvPr id="41988" name="Text Box 16">
            <a:extLst>
              <a:ext uri="{FF2B5EF4-FFF2-40B4-BE49-F238E27FC236}">
                <a16:creationId xmlns:a16="http://schemas.microsoft.com/office/drawing/2014/main" id="{9E243E47-F3D3-C946-B989-92DDD4D8724A}"/>
              </a:ext>
            </a:extLst>
          </p:cNvPr>
          <p:cNvSpPr txBox="1">
            <a:spLocks noChangeArrowheads="1"/>
          </p:cNvSpPr>
          <p:nvPr/>
        </p:nvSpPr>
        <p:spPr bwMode="auto">
          <a:xfrm>
            <a:off x="808038" y="520700"/>
            <a:ext cx="8645525" cy="646113"/>
          </a:xfrm>
          <a:prstGeom prst="rect">
            <a:avLst/>
          </a:prstGeom>
          <a:solidFill>
            <a:srgbClr val="4A1900">
              <a:alpha val="70195"/>
            </a:srgbClr>
          </a:solidFill>
          <a:ln w="9525">
            <a:solidFill>
              <a:schemeClr val="bg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600" b="1" i="1" dirty="0">
                <a:solidFill>
                  <a:schemeClr val="accent3"/>
                </a:solidFill>
                <a:latin typeface="Times New Roman" charset="0"/>
                <a:cs typeface="Times New Roman" charset="0"/>
              </a:rPr>
              <a:t>Salinity and Drought Tolerance - UC Davis     </a:t>
            </a:r>
          </a:p>
        </p:txBody>
      </p:sp>
      <p:grpSp>
        <p:nvGrpSpPr>
          <p:cNvPr id="56323" name="Group 1">
            <a:extLst>
              <a:ext uri="{FF2B5EF4-FFF2-40B4-BE49-F238E27FC236}">
                <a16:creationId xmlns:a16="http://schemas.microsoft.com/office/drawing/2014/main" id="{76B7DF4B-6C5A-4F4F-ABF5-3283B90364B6}"/>
              </a:ext>
            </a:extLst>
          </p:cNvPr>
          <p:cNvGrpSpPr>
            <a:grpSpLocks/>
          </p:cNvGrpSpPr>
          <p:nvPr/>
        </p:nvGrpSpPr>
        <p:grpSpPr bwMode="auto">
          <a:xfrm>
            <a:off x="314325" y="1520825"/>
            <a:ext cx="9486900" cy="4416425"/>
            <a:chOff x="314325" y="1685925"/>
            <a:chExt cx="9487084" cy="4416426"/>
          </a:xfrm>
        </p:grpSpPr>
        <p:grpSp>
          <p:nvGrpSpPr>
            <p:cNvPr id="4" name="Group 3">
              <a:extLst>
                <a:ext uri="{FF2B5EF4-FFF2-40B4-BE49-F238E27FC236}">
                  <a16:creationId xmlns:a16="http://schemas.microsoft.com/office/drawing/2014/main" id="{02DB1186-1C90-EF41-B2E3-A6968969AD28}"/>
                </a:ext>
              </a:extLst>
            </p:cNvPr>
            <p:cNvGrpSpPr>
              <a:grpSpLocks/>
            </p:cNvGrpSpPr>
            <p:nvPr/>
          </p:nvGrpSpPr>
          <p:grpSpPr bwMode="auto">
            <a:xfrm>
              <a:off x="5210176" y="1722860"/>
              <a:ext cx="4591233" cy="4379441"/>
              <a:chOff x="5210175" y="1796461"/>
              <a:chExt cx="4591233" cy="4378778"/>
            </a:xfrm>
            <a:noFill/>
          </p:grpSpPr>
          <p:grpSp>
            <p:nvGrpSpPr>
              <p:cNvPr id="29704" name="Group 10">
                <a:extLst>
                  <a:ext uri="{FF2B5EF4-FFF2-40B4-BE49-F238E27FC236}">
                    <a16:creationId xmlns:a16="http://schemas.microsoft.com/office/drawing/2014/main" id="{75608657-24C5-DC42-916E-227A236E53E9}"/>
                  </a:ext>
                </a:extLst>
              </p:cNvPr>
              <p:cNvGrpSpPr>
                <a:grpSpLocks/>
              </p:cNvGrpSpPr>
              <p:nvPr/>
            </p:nvGrpSpPr>
            <p:grpSpPr bwMode="auto">
              <a:xfrm>
                <a:off x="5210175" y="1796461"/>
                <a:ext cx="4591233" cy="3651781"/>
                <a:chOff x="4648201" y="2567941"/>
                <a:chExt cx="4277022" cy="3940103"/>
              </a:xfrm>
              <a:grpFill/>
            </p:grpSpPr>
            <p:pic>
              <p:nvPicPr>
                <p:cNvPr id="29706" name="Picture 20" descr="water1 wt">
                  <a:extLst>
                    <a:ext uri="{FF2B5EF4-FFF2-40B4-BE49-F238E27FC236}">
                      <a16:creationId xmlns:a16="http://schemas.microsoft.com/office/drawing/2014/main" id="{DDCF6738-355D-0844-B7F2-F804D6A276F8}"/>
                    </a:ext>
                  </a:extLst>
                </p:cNvPr>
                <p:cNvPicPr>
                  <a:picLocks noChangeArrowheads="1"/>
                </p:cNvPicPr>
                <p:nvPr/>
              </p:nvPicPr>
              <p:blipFill>
                <a:blip r:embed="rId2">
                  <a:extLst>
                    <a:ext uri="{28A0092B-C50C-407E-A947-70E740481C1C}">
                      <a14:useLocalDpi xmlns:a14="http://schemas.microsoft.com/office/drawing/2010/main" val="0"/>
                    </a:ext>
                  </a:extLst>
                </a:blip>
                <a:srcRect l="58818" r="633"/>
                <a:stretch>
                  <a:fillRect/>
                </a:stretch>
              </p:blipFill>
              <p:spPr bwMode="auto">
                <a:xfrm>
                  <a:off x="4648201" y="2580493"/>
                  <a:ext cx="1771668" cy="3313895"/>
                </a:xfrm>
                <a:prstGeom prst="rect">
                  <a:avLst/>
                </a:prstGeom>
                <a:grpFill/>
                <a:ln w="9525">
                  <a:solidFill>
                    <a:srgbClr val="000000"/>
                  </a:solidFill>
                  <a:miter lim="800000"/>
                  <a:headEnd/>
                  <a:tailEnd/>
                </a:ln>
              </p:spPr>
            </p:pic>
            <p:pic>
              <p:nvPicPr>
                <p:cNvPr id="29707" name="Picture 21" descr="4-24">
                  <a:extLst>
                    <a:ext uri="{FF2B5EF4-FFF2-40B4-BE49-F238E27FC236}">
                      <a16:creationId xmlns:a16="http://schemas.microsoft.com/office/drawing/2014/main" id="{B8B44EE8-F795-3D4F-A65F-A9B029A5E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92" t="2156" r="11897"/>
                <a:stretch>
                  <a:fillRect/>
                </a:stretch>
              </p:blipFill>
              <p:spPr bwMode="auto">
                <a:xfrm>
                  <a:off x="6504837" y="2567941"/>
                  <a:ext cx="2420386" cy="3328033"/>
                </a:xfrm>
                <a:prstGeom prst="rect">
                  <a:avLst/>
                </a:prstGeom>
                <a:grpFill/>
                <a:ln w="9525">
                  <a:solidFill>
                    <a:srgbClr val="000000"/>
                  </a:solidFill>
                  <a:miter lim="800000"/>
                  <a:headEnd/>
                  <a:tailEnd/>
                </a:ln>
              </p:spPr>
            </p:pic>
            <p:sp>
              <p:nvSpPr>
                <p:cNvPr id="29708" name="TextBox 10">
                  <a:extLst>
                    <a:ext uri="{FF2B5EF4-FFF2-40B4-BE49-F238E27FC236}">
                      <a16:creationId xmlns:a16="http://schemas.microsoft.com/office/drawing/2014/main" id="{B35247DB-DF44-B545-B431-7FD33F011ADC}"/>
                    </a:ext>
                  </a:extLst>
                </p:cNvPr>
                <p:cNvSpPr txBox="1">
                  <a:spLocks noChangeArrowheads="1"/>
                </p:cNvSpPr>
                <p:nvPr/>
              </p:nvSpPr>
              <p:spPr bwMode="auto">
                <a:xfrm>
                  <a:off x="5212557" y="5943599"/>
                  <a:ext cx="2843646" cy="564445"/>
                </a:xfrm>
                <a:prstGeom prst="rect">
                  <a:avLst/>
                </a:prstGeom>
                <a:grpFill/>
                <a:ln w="9525">
                  <a:no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1400" dirty="0">
                      <a:solidFill>
                        <a:srgbClr val="22228B"/>
                      </a:solidFill>
                      <a:latin typeface="Arial" charset="0"/>
                    </a:rPr>
                    <a:t>Wild type	               IPT gene</a:t>
                  </a:r>
                </a:p>
                <a:p>
                  <a:pPr algn="ctr" eaLnBrk="1" hangingPunct="1">
                    <a:defRPr/>
                  </a:pPr>
                  <a:r>
                    <a:rPr lang="en-US" sz="1400" dirty="0">
                      <a:solidFill>
                        <a:srgbClr val="22228B"/>
                      </a:solidFill>
                      <a:latin typeface="Arial" charset="0"/>
                    </a:rPr>
                    <a:t>15 days drought, 7 days re-watered</a:t>
                  </a:r>
                </a:p>
              </p:txBody>
            </p:sp>
          </p:grpSp>
          <p:sp>
            <p:nvSpPr>
              <p:cNvPr id="29705" name="TextBox 14">
                <a:extLst>
                  <a:ext uri="{FF2B5EF4-FFF2-40B4-BE49-F238E27FC236}">
                    <a16:creationId xmlns:a16="http://schemas.microsoft.com/office/drawing/2014/main" id="{7FFEAE78-F137-8E4A-90E1-F08C19094FA0}"/>
                  </a:ext>
                </a:extLst>
              </p:cNvPr>
              <p:cNvSpPr txBox="1">
                <a:spLocks noChangeArrowheads="1"/>
              </p:cNvSpPr>
              <p:nvPr/>
            </p:nvSpPr>
            <p:spPr bwMode="auto">
              <a:xfrm>
                <a:off x="5723458" y="5652019"/>
                <a:ext cx="3505201" cy="523220"/>
              </a:xfrm>
              <a:prstGeom prst="rect">
                <a:avLst/>
              </a:prstGeom>
              <a:solidFill>
                <a:srgbClr val="4A1900"/>
              </a:solidFill>
              <a:ln w="9525">
                <a:solidFill>
                  <a:srgbClr val="FFFFFF"/>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2800" b="1" i="1" dirty="0">
                    <a:solidFill>
                      <a:srgbClr val="FFFFFF"/>
                    </a:solidFill>
                    <a:latin typeface="Times New Roman"/>
                    <a:cs typeface="Times New Roman"/>
                  </a:rPr>
                  <a:t>Drought-tolerance</a:t>
                </a:r>
              </a:p>
            </p:txBody>
          </p:sp>
        </p:grpSp>
        <p:pic>
          <p:nvPicPr>
            <p:cNvPr id="56326" name="Picture 2">
              <a:extLst>
                <a:ext uri="{FF2B5EF4-FFF2-40B4-BE49-F238E27FC236}">
                  <a16:creationId xmlns:a16="http://schemas.microsoft.com/office/drawing/2014/main" id="{514E528A-3FC5-8C44-B379-766E3A95C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1685925"/>
              <a:ext cx="4707731"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6">
              <a:extLst>
                <a:ext uri="{FF2B5EF4-FFF2-40B4-BE49-F238E27FC236}">
                  <a16:creationId xmlns:a16="http://schemas.microsoft.com/office/drawing/2014/main" id="{03EF2075-2E35-4A4D-A0F8-B23B819A59D4}"/>
                </a:ext>
              </a:extLst>
            </p:cNvPr>
            <p:cNvSpPr txBox="1">
              <a:spLocks noChangeArrowheads="1"/>
            </p:cNvSpPr>
            <p:nvPr/>
          </p:nvSpPr>
          <p:spPr bwMode="auto">
            <a:xfrm>
              <a:off x="909043" y="4865689"/>
              <a:ext cx="342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400">
                  <a:solidFill>
                    <a:srgbClr val="22228B"/>
                  </a:solidFill>
                  <a:latin typeface="Arial" panose="020B0604020202020204" pitchFamily="34" charset="0"/>
                </a:rPr>
                <a:t>Wild type	                  AtNHX1</a:t>
              </a:r>
            </a:p>
            <a:p>
              <a:pPr algn="ctr" eaLnBrk="1" hangingPunct="1">
                <a:spcBef>
                  <a:spcPct val="0"/>
                </a:spcBef>
                <a:buFontTx/>
                <a:buNone/>
              </a:pPr>
              <a:r>
                <a:rPr lang="en-US" altLang="en-US" sz="1400">
                  <a:solidFill>
                    <a:srgbClr val="22228B"/>
                  </a:solidFill>
                  <a:latin typeface="Arial" panose="020B0604020202020204" pitchFamily="34" charset="0"/>
                </a:rPr>
                <a:t>200 mM NaCl (~1/2 sea water)</a:t>
              </a:r>
            </a:p>
          </p:txBody>
        </p:sp>
        <p:sp>
          <p:nvSpPr>
            <p:cNvPr id="56328" name="TextBox 2">
              <a:extLst>
                <a:ext uri="{FF2B5EF4-FFF2-40B4-BE49-F238E27FC236}">
                  <a16:creationId xmlns:a16="http://schemas.microsoft.com/office/drawing/2014/main" id="{4ED2BBD1-0351-E24D-B454-2A3806557DEF}"/>
                </a:ext>
              </a:extLst>
            </p:cNvPr>
            <p:cNvSpPr txBox="1">
              <a:spLocks noChangeArrowheads="1"/>
            </p:cNvSpPr>
            <p:nvPr/>
          </p:nvSpPr>
          <p:spPr bwMode="auto">
            <a:xfrm>
              <a:off x="812602" y="5578476"/>
              <a:ext cx="3205757" cy="523875"/>
            </a:xfrm>
            <a:prstGeom prst="rect">
              <a:avLst/>
            </a:prstGeom>
            <a:solidFill>
              <a:srgbClr val="4A1900"/>
            </a:solidFill>
            <a:ln w="9525">
              <a:solidFill>
                <a:srgbClr val="FFFFFF"/>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i="1">
                  <a:solidFill>
                    <a:srgbClr val="FFFFFF"/>
                  </a:solidFill>
                  <a:latin typeface="Times New Roman" panose="02020603050405020304" pitchFamily="18" charset="0"/>
                </a:rPr>
                <a:t>Salt-tolerance</a:t>
              </a:r>
            </a:p>
          </p:txBody>
        </p:sp>
      </p:grpSp>
      <p:pic>
        <p:nvPicPr>
          <p:cNvPr id="56324" name="Picture 2">
            <a:extLst>
              <a:ext uri="{FF2B5EF4-FFF2-40B4-BE49-F238E27FC236}">
                <a16:creationId xmlns:a16="http://schemas.microsoft.com/office/drawing/2014/main" id="{2632AFA8-89BA-7146-986E-97B7EB6D5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B75D4D78-4FFB-B540-B00C-16ADC75E92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520825"/>
            <a:ext cx="6194425" cy="431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4" name="TextBox 3">
            <a:extLst>
              <a:ext uri="{FF2B5EF4-FFF2-40B4-BE49-F238E27FC236}">
                <a16:creationId xmlns:a16="http://schemas.microsoft.com/office/drawing/2014/main" id="{9891AFAD-BE35-B345-859D-EB6A7275E988}"/>
              </a:ext>
            </a:extLst>
          </p:cNvPr>
          <p:cNvSpPr txBox="1">
            <a:spLocks noChangeArrowheads="1"/>
          </p:cNvSpPr>
          <p:nvPr/>
        </p:nvSpPr>
        <p:spPr bwMode="auto">
          <a:xfrm>
            <a:off x="1386756" y="6450126"/>
            <a:ext cx="8451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a:t>Kessel, GJT. 2018. Development and validation of IPM strategies for the cultivation of cisgenically modified late blight resistant potato.  Eur J Agron. 96:146.</a:t>
            </a:r>
          </a:p>
        </p:txBody>
      </p:sp>
      <p:sp>
        <p:nvSpPr>
          <p:cNvPr id="59395" name="TextBox 4">
            <a:extLst>
              <a:ext uri="{FF2B5EF4-FFF2-40B4-BE49-F238E27FC236}">
                <a16:creationId xmlns:a16="http://schemas.microsoft.com/office/drawing/2014/main" id="{6C06CDC5-9CCE-5648-8E5D-9A8BE156EEF1}"/>
              </a:ext>
            </a:extLst>
          </p:cNvPr>
          <p:cNvSpPr txBox="1">
            <a:spLocks noChangeArrowheads="1"/>
          </p:cNvSpPr>
          <p:nvPr/>
        </p:nvSpPr>
        <p:spPr bwMode="auto">
          <a:xfrm>
            <a:off x="463550" y="273050"/>
            <a:ext cx="9440863" cy="1077913"/>
          </a:xfrm>
          <a:prstGeom prst="rect">
            <a:avLst/>
          </a:prstGeom>
          <a:solidFill>
            <a:srgbClr val="7AB24F">
              <a:alpha val="78038"/>
            </a:srgbClr>
          </a:solidFill>
          <a:ln w="190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latin typeface="Times New Roman" panose="02020603050405020304" pitchFamily="18" charset="0"/>
              </a:rPr>
              <a:t> GE potato + pest management controls potato blight -  reducing chemical fungicide use by up to 90%:</a:t>
            </a:r>
          </a:p>
        </p:txBody>
      </p:sp>
      <p:pic>
        <p:nvPicPr>
          <p:cNvPr id="5" name="Picture 14">
            <a:extLst>
              <a:ext uri="{FF2B5EF4-FFF2-40B4-BE49-F238E27FC236}">
                <a16:creationId xmlns:a16="http://schemas.microsoft.com/office/drawing/2014/main" id="{F5E8F412-D1BC-774C-8748-CE31621B3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B49575C-78E5-EA4E-A652-08A094CD45D2}"/>
              </a:ext>
            </a:extLst>
          </p:cNvPr>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0467" name="Picture 3">
            <a:extLst>
              <a:ext uri="{FF2B5EF4-FFF2-40B4-BE49-F238E27FC236}">
                <a16:creationId xmlns:a16="http://schemas.microsoft.com/office/drawing/2014/main" id="{CF043761-CC30-9540-B43B-5B944FCFB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 y="11112"/>
            <a:ext cx="10110787" cy="6846888"/>
          </a:xfrm>
          <a:prstGeom prst="rect">
            <a:avLst/>
          </a:prstGeom>
          <a:noFill/>
          <a:extLst>
            <a:ext uri="{909E8E84-426E-40DD-AFC4-6F175D3DCCD1}">
              <a14:hiddenFill xmlns:a14="http://schemas.microsoft.com/office/drawing/2010/main">
                <a:solidFill>
                  <a:srgbClr val="FFFFFF"/>
                </a:solidFill>
              </a14:hiddenFill>
            </a:ext>
          </a:extLst>
        </p:spPr>
      </p:pic>
      <p:pic>
        <p:nvPicPr>
          <p:cNvPr id="190468" name="Picture 4">
            <a:extLst>
              <a:ext uri="{FF2B5EF4-FFF2-40B4-BE49-F238E27FC236}">
                <a16:creationId xmlns:a16="http://schemas.microsoft.com/office/drawing/2014/main" id="{EA2038D5-5A81-A346-A9C0-79144D8B7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extLst>
            <a:ext uri="{909E8E84-426E-40DD-AFC4-6F175D3DCCD1}">
              <a14:hiddenFill xmlns:a14="http://schemas.microsoft.com/office/drawing/2010/main">
                <a:solidFill>
                  <a:srgbClr val="FFFFFF"/>
                </a:solidFill>
              </a14:hiddenFill>
            </a:ext>
          </a:extLst>
        </p:spPr>
      </p:pic>
      <p:sp>
        <p:nvSpPr>
          <p:cNvPr id="190469" name="WordArt 5">
            <a:extLst>
              <a:ext uri="{FF2B5EF4-FFF2-40B4-BE49-F238E27FC236}">
                <a16:creationId xmlns:a16="http://schemas.microsoft.com/office/drawing/2014/main" id="{A22520DE-AE75-5740-ABBE-53012C857358}"/>
              </a:ext>
            </a:extLst>
          </p:cNvPr>
          <p:cNvSpPr>
            <a:spLocks noChangeArrowheads="1" noChangeShapeType="1" noTextEdit="1"/>
          </p:cNvSpPr>
          <p:nvPr/>
        </p:nvSpPr>
        <p:spPr bwMode="auto">
          <a:xfrm>
            <a:off x="2147888" y="206375"/>
            <a:ext cx="6292850" cy="1352550"/>
          </a:xfrm>
          <a:prstGeom prst="rect">
            <a:avLst/>
          </a:prstGeom>
        </p:spPr>
        <p:txBody>
          <a:bodyPr wrap="none" fromWordArt="1">
            <a:prstTxWarp prst="textFadeUp">
              <a:avLst>
                <a:gd name="adj" fmla="val 9991"/>
              </a:avLst>
            </a:prstTxWarp>
          </a:bodyPr>
          <a:lstStyle/>
          <a:p>
            <a:pPr algn="ctr"/>
            <a:r>
              <a:rPr lang="en-US" sz="3600" kern="10">
                <a:ln w="12700">
                  <a:solidFill>
                    <a:srgbClr val="FFFF99"/>
                  </a:solidFill>
                  <a:round/>
                  <a:headEnd/>
                  <a:tailEnd/>
                </a:ln>
                <a:solidFill>
                  <a:srgbClr val="FFFF99"/>
                </a:solidFill>
                <a:effectLst>
                  <a:outerShdw dist="35921" dir="2700000" sy="50000" rotWithShape="0">
                    <a:srgbClr val="875B0D"/>
                  </a:outerShdw>
                </a:effectLst>
                <a:latin typeface="Arial Black" panose="020B0604020202020204" pitchFamily="34" charset="0"/>
                <a:cs typeface="Arial Black" panose="020B0604020202020204" pitchFamily="34" charset="0"/>
              </a:rPr>
              <a:t>Tour d'Onion</a:t>
            </a:r>
          </a:p>
        </p:txBody>
      </p:sp>
      <p:sp>
        <p:nvSpPr>
          <p:cNvPr id="2" name="TextBox 1">
            <a:extLst>
              <a:ext uri="{FF2B5EF4-FFF2-40B4-BE49-F238E27FC236}">
                <a16:creationId xmlns:a16="http://schemas.microsoft.com/office/drawing/2014/main" id="{2C7D7510-92EF-4B4F-B7DB-6D0FA3F6C0AB}"/>
              </a:ext>
            </a:extLst>
          </p:cNvPr>
          <p:cNvSpPr txBox="1"/>
          <p:nvPr/>
        </p:nvSpPr>
        <p:spPr>
          <a:xfrm>
            <a:off x="1759527" y="6004580"/>
            <a:ext cx="7439891" cy="523220"/>
          </a:xfrm>
          <a:prstGeom prst="rect">
            <a:avLst/>
          </a:prstGeom>
          <a:noFill/>
        </p:spPr>
        <p:txBody>
          <a:bodyPr wrap="square" rtlCol="0">
            <a:spAutoFit/>
          </a:bodyPr>
          <a:lstStyle/>
          <a:p>
            <a:r>
              <a:rPr lang="en-US" sz="2800" b="1" dirty="0">
                <a:solidFill>
                  <a:schemeClr val="bg1"/>
                </a:solidFill>
                <a:latin typeface="Chalkboard" panose="03050602040202020205" pitchFamily="66" charset="77"/>
              </a:rPr>
              <a:t>Or, what makes an onion and onion?</a:t>
            </a:r>
          </a:p>
        </p:txBody>
      </p:sp>
    </p:spTree>
    <p:extLst>
      <p:ext uri="{BB962C8B-B14F-4D97-AF65-F5344CB8AC3E}">
        <p14:creationId xmlns:p14="http://schemas.microsoft.com/office/powerpoint/2010/main" val="416014027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4">
            <a:extLst>
              <a:ext uri="{FF2B5EF4-FFF2-40B4-BE49-F238E27FC236}">
                <a16:creationId xmlns:a16="http://schemas.microsoft.com/office/drawing/2014/main" id="{F1BA9FB5-A91D-7B42-86A5-C3481BE069FE}"/>
              </a:ext>
            </a:extLst>
          </p:cNvPr>
          <p:cNvSpPr txBox="1">
            <a:spLocks noChangeArrowheads="1"/>
          </p:cNvSpPr>
          <p:nvPr/>
        </p:nvSpPr>
        <p:spPr bwMode="auto">
          <a:xfrm>
            <a:off x="523875" y="4300538"/>
            <a:ext cx="9347200" cy="1754187"/>
          </a:xfrm>
          <a:prstGeom prst="rect">
            <a:avLst/>
          </a:prstGeom>
          <a:solidFill>
            <a:srgbClr val="B78269"/>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i="1">
                <a:latin typeface="Times New Roman" panose="02020603050405020304" pitchFamily="18" charset="0"/>
              </a:rPr>
              <a:t>Chestnuts engineered with a wheat gene prevents cankers from forming; replanted with $104K raised through crowd funding campaign </a:t>
            </a:r>
          </a:p>
        </p:txBody>
      </p:sp>
      <p:pic>
        <p:nvPicPr>
          <p:cNvPr id="5" name="Picture 4" descr="CCFA  Chestnuts (34).jpg">
            <a:extLst>
              <a:ext uri="{FF2B5EF4-FFF2-40B4-BE49-F238E27FC236}">
                <a16:creationId xmlns:a16="http://schemas.microsoft.com/office/drawing/2014/main" id="{7E63C278-922C-FF4D-87E6-F5A20DF2A4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738" y="350838"/>
            <a:ext cx="5589587" cy="3741737"/>
          </a:xfrm>
          <a:prstGeom prst="rect">
            <a:avLst/>
          </a:prstGeom>
          <a:noFill/>
          <a:ln w="9525">
            <a:solidFill>
              <a:srgbClr val="000000"/>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6" name="Picture 5" descr="CCFA  Chestnuts (11).jpg">
            <a:extLst>
              <a:ext uri="{FF2B5EF4-FFF2-40B4-BE49-F238E27FC236}">
                <a16:creationId xmlns:a16="http://schemas.microsoft.com/office/drawing/2014/main" id="{9E67CE6D-BD9A-CA44-8B1E-CEE6FA45E6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0413" y="573088"/>
            <a:ext cx="2212975" cy="3303587"/>
          </a:xfrm>
          <a:prstGeom prst="rect">
            <a:avLst/>
          </a:prstGeom>
          <a:noFill/>
          <a:ln w="9525">
            <a:solidFill>
              <a:srgbClr val="000000"/>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1444" name="TextBox 1">
            <a:extLst>
              <a:ext uri="{FF2B5EF4-FFF2-40B4-BE49-F238E27FC236}">
                <a16:creationId xmlns:a16="http://schemas.microsoft.com/office/drawing/2014/main" id="{BDF08A3B-B278-0A42-A4F6-53A6CEE29B40}"/>
              </a:ext>
            </a:extLst>
          </p:cNvPr>
          <p:cNvSpPr txBox="1">
            <a:spLocks noChangeArrowheads="1"/>
          </p:cNvSpPr>
          <p:nvPr/>
        </p:nvSpPr>
        <p:spPr bwMode="auto">
          <a:xfrm>
            <a:off x="3729038" y="6350000"/>
            <a:ext cx="6323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i="1"/>
              <a:t>http://www.newscientist.com/article/dn25644-american-chestnut</a:t>
            </a:r>
          </a:p>
        </p:txBody>
      </p:sp>
      <p:pic>
        <p:nvPicPr>
          <p:cNvPr id="61445" name="Picture 2">
            <a:extLst>
              <a:ext uri="{FF2B5EF4-FFF2-40B4-BE49-F238E27FC236}">
                <a16:creationId xmlns:a16="http://schemas.microsoft.com/office/drawing/2014/main" id="{46DDDE63-4619-694B-ABB5-945BD106D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850" y="604996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4A7B8CCB-6197-DD4F-92D6-7A9511F7F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9050"/>
            <a:ext cx="9693275" cy="548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0" name="TextBox 1">
            <a:extLst>
              <a:ext uri="{FF2B5EF4-FFF2-40B4-BE49-F238E27FC236}">
                <a16:creationId xmlns:a16="http://schemas.microsoft.com/office/drawing/2014/main" id="{A630319F-551B-9842-8707-1820558787BF}"/>
              </a:ext>
            </a:extLst>
          </p:cNvPr>
          <p:cNvSpPr txBox="1">
            <a:spLocks noChangeArrowheads="1"/>
          </p:cNvSpPr>
          <p:nvPr/>
        </p:nvSpPr>
        <p:spPr bwMode="auto">
          <a:xfrm>
            <a:off x="508000" y="5575300"/>
            <a:ext cx="9296400" cy="830263"/>
          </a:xfrm>
          <a:prstGeom prst="rect">
            <a:avLst/>
          </a:prstGeom>
          <a:solidFill>
            <a:srgbClr val="8C79A8">
              <a:alpha val="60783"/>
            </a:srgb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i="1"/>
              <a:t>High anthocyanin purple GE tomatoes. Diets with 10% purple tomatoes increased lifespan of cancer-prone mice </a:t>
            </a:r>
          </a:p>
        </p:txBody>
      </p:sp>
      <p:sp>
        <p:nvSpPr>
          <p:cNvPr id="63491" name="TextBox 1">
            <a:extLst>
              <a:ext uri="{FF2B5EF4-FFF2-40B4-BE49-F238E27FC236}">
                <a16:creationId xmlns:a16="http://schemas.microsoft.com/office/drawing/2014/main" id="{35C2472F-7588-F543-964B-0AFEEB2A71F5}"/>
              </a:ext>
            </a:extLst>
          </p:cNvPr>
          <p:cNvSpPr txBox="1">
            <a:spLocks noChangeArrowheads="1"/>
          </p:cNvSpPr>
          <p:nvPr/>
        </p:nvSpPr>
        <p:spPr bwMode="auto">
          <a:xfrm>
            <a:off x="4378325" y="6497638"/>
            <a:ext cx="6632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i="1">
                <a:latin typeface="Times New Roman" panose="02020603050405020304" pitchFamily="18" charset="0"/>
              </a:rPr>
              <a:t>Butelli et al. 2008. https://www.jic.ac.uk/staff/cathie-martin/purple-tomatoes.html</a:t>
            </a:r>
          </a:p>
        </p:txBody>
      </p:sp>
      <p:pic>
        <p:nvPicPr>
          <p:cNvPr id="63492" name="Picture 2">
            <a:extLst>
              <a:ext uri="{FF2B5EF4-FFF2-40B4-BE49-F238E27FC236}">
                <a16:creationId xmlns:a16="http://schemas.microsoft.com/office/drawing/2014/main" id="{BA749F0B-33DC-F943-A8FB-21461E128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850" y="6022975"/>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Coeliac-friendly bread.tiff">
            <a:extLst>
              <a:ext uri="{FF2B5EF4-FFF2-40B4-BE49-F238E27FC236}">
                <a16:creationId xmlns:a16="http://schemas.microsoft.com/office/drawing/2014/main" id="{C3EC89B7-5717-F048-B538-5F0EC5D926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58570"/>
            <a:ext cx="5919787"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a:extLst>
              <a:ext uri="{FF2B5EF4-FFF2-40B4-BE49-F238E27FC236}">
                <a16:creationId xmlns:a16="http://schemas.microsoft.com/office/drawing/2014/main" id="{3A29E2AC-395B-034A-9FD8-BF9878769089}"/>
              </a:ext>
            </a:extLst>
          </p:cNvPr>
          <p:cNvSpPr txBox="1">
            <a:spLocks noChangeArrowheads="1"/>
          </p:cNvSpPr>
          <p:nvPr/>
        </p:nvSpPr>
        <p:spPr bwMode="auto">
          <a:xfrm>
            <a:off x="4287838" y="6611938"/>
            <a:ext cx="5999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000">
                <a:latin typeface="Times New Roman" panose="02020603050405020304" pitchFamily="18" charset="0"/>
              </a:rPr>
              <a:t>Sanchez-Leon S. et al., 2017. Plant Biotechnology Journal September 18, 2017 DOI: 10.1111/pbi.12837</a:t>
            </a:r>
          </a:p>
        </p:txBody>
      </p:sp>
      <p:grpSp>
        <p:nvGrpSpPr>
          <p:cNvPr id="3" name="Group 2">
            <a:extLst>
              <a:ext uri="{FF2B5EF4-FFF2-40B4-BE49-F238E27FC236}">
                <a16:creationId xmlns:a16="http://schemas.microsoft.com/office/drawing/2014/main" id="{C5C35DA3-79DA-354B-9D05-D27FA3B13CC7}"/>
              </a:ext>
            </a:extLst>
          </p:cNvPr>
          <p:cNvGrpSpPr/>
          <p:nvPr/>
        </p:nvGrpSpPr>
        <p:grpSpPr>
          <a:xfrm>
            <a:off x="554038" y="1917346"/>
            <a:ext cx="9182100" cy="4634099"/>
            <a:chOff x="554038" y="1906588"/>
            <a:chExt cx="9182100" cy="4634099"/>
          </a:xfrm>
        </p:grpSpPr>
        <p:sp>
          <p:nvSpPr>
            <p:cNvPr id="67586" name="TextBox 1">
              <a:extLst>
                <a:ext uri="{FF2B5EF4-FFF2-40B4-BE49-F238E27FC236}">
                  <a16:creationId xmlns:a16="http://schemas.microsoft.com/office/drawing/2014/main" id="{A1289D8E-81D5-EA4C-BFD0-AF8A01091D9C}"/>
                </a:ext>
              </a:extLst>
            </p:cNvPr>
            <p:cNvSpPr txBox="1">
              <a:spLocks noChangeArrowheads="1"/>
            </p:cNvSpPr>
            <p:nvPr/>
          </p:nvSpPr>
          <p:spPr bwMode="auto">
            <a:xfrm>
              <a:off x="554038" y="5648512"/>
              <a:ext cx="9182100" cy="892175"/>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dirty="0">
                  <a:solidFill>
                    <a:schemeClr val="accent6">
                      <a:lumMod val="50000"/>
                    </a:schemeClr>
                  </a:solidFill>
                  <a:latin typeface="Times New Roman" panose="02020603050405020304" pitchFamily="18" charset="0"/>
                </a:rPr>
                <a:t> “Knocked out” 35 of the 45 gliadin genes involved in coeliac; </a:t>
              </a:r>
            </a:p>
            <a:p>
              <a:pPr algn="ctr" eaLnBrk="1" hangingPunct="1">
                <a:spcBef>
                  <a:spcPct val="0"/>
                </a:spcBef>
                <a:buFontTx/>
                <a:buNone/>
              </a:pPr>
              <a:r>
                <a:rPr lang="en-US" altLang="en-US" sz="2600" b="1" dirty="0">
                  <a:solidFill>
                    <a:schemeClr val="accent6">
                      <a:lumMod val="50000"/>
                    </a:schemeClr>
                  </a:solidFill>
                  <a:latin typeface="Times New Roman" panose="02020603050405020304" pitchFamily="18" charset="0"/>
                </a:rPr>
                <a:t>efforts now using genome editing (CRISPR)</a:t>
              </a:r>
            </a:p>
          </p:txBody>
        </p:sp>
        <p:sp>
          <p:nvSpPr>
            <p:cNvPr id="67588" name="TextBox 1">
              <a:extLst>
                <a:ext uri="{FF2B5EF4-FFF2-40B4-BE49-F238E27FC236}">
                  <a16:creationId xmlns:a16="http://schemas.microsoft.com/office/drawing/2014/main" id="{9A2B25F8-4BA6-D042-AEC7-16550B13B45C}"/>
                </a:ext>
              </a:extLst>
            </p:cNvPr>
            <p:cNvSpPr txBox="1">
              <a:spLocks noChangeArrowheads="1"/>
            </p:cNvSpPr>
            <p:nvPr/>
          </p:nvSpPr>
          <p:spPr bwMode="auto">
            <a:xfrm>
              <a:off x="1004888" y="1906588"/>
              <a:ext cx="8332787" cy="1076325"/>
            </a:xfrm>
            <a:prstGeom prst="rect">
              <a:avLst/>
            </a:prstGeom>
            <a:solidFill>
              <a:srgbClr val="B78269">
                <a:alpha val="79214"/>
              </a:srgbClr>
            </a:solidFill>
            <a:ln w="12700">
              <a:solidFill>
                <a:schemeClr val="tx1">
                  <a:lumMod val="85000"/>
                  <a:lumOff val="15000"/>
                </a:schemeClr>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chemeClr val="tx1">
                      <a:lumMod val="85000"/>
                      <a:lumOff val="15000"/>
                    </a:schemeClr>
                  </a:solidFill>
                  <a:latin typeface="Times New Roman" panose="02020603050405020304" pitchFamily="18" charset="0"/>
                </a:rPr>
                <a:t>New genome editing technology used to turn off expression of genes responsible for traits </a:t>
              </a:r>
            </a:p>
          </p:txBody>
        </p:sp>
      </p:grpSp>
      <p:pic>
        <p:nvPicPr>
          <p:cNvPr id="7" name="Picture 14">
            <a:extLst>
              <a:ext uri="{FF2B5EF4-FFF2-40B4-BE49-F238E27FC236}">
                <a16:creationId xmlns:a16="http://schemas.microsoft.com/office/drawing/2014/main" id="{D2448083-3529-F24E-BC1B-C2421AFA9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06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6">
            <a:extLst>
              <a:ext uri="{FF2B5EF4-FFF2-40B4-BE49-F238E27FC236}">
                <a16:creationId xmlns:a16="http://schemas.microsoft.com/office/drawing/2014/main" id="{E8270BA9-371C-9947-BFAE-88B9707A5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513" y="5807075"/>
            <a:ext cx="29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a:extLst>
              <a:ext uri="{FF2B5EF4-FFF2-40B4-BE49-F238E27FC236}">
                <a16:creationId xmlns:a16="http://schemas.microsoft.com/office/drawing/2014/main" id="{F81B1829-06C9-E042-A1D3-6F7BC9076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4938"/>
            <a:ext cx="10140773" cy="364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a:extLst>
              <a:ext uri="{FF2B5EF4-FFF2-40B4-BE49-F238E27FC236}">
                <a16:creationId xmlns:a16="http://schemas.microsoft.com/office/drawing/2014/main" id="{CC1DEB0F-7420-B940-9291-5721B719A248}"/>
              </a:ext>
            </a:extLst>
          </p:cNvPr>
          <p:cNvSpPr txBox="1">
            <a:spLocks noChangeArrowheads="1"/>
          </p:cNvSpPr>
          <p:nvPr/>
        </p:nvSpPr>
        <p:spPr bwMode="auto">
          <a:xfrm>
            <a:off x="541338" y="292100"/>
            <a:ext cx="9351962"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dirty="0">
                <a:solidFill>
                  <a:schemeClr val="accent6">
                    <a:lumMod val="50000"/>
                  </a:schemeClr>
                </a:solidFill>
                <a:latin typeface="Chalkboard" panose="03050602040202020205" pitchFamily="66" charset="77"/>
              </a:rPr>
              <a:t>New Genetic Method: Genome Editing-Mutation</a:t>
            </a:r>
          </a:p>
        </p:txBody>
      </p:sp>
      <p:sp>
        <p:nvSpPr>
          <p:cNvPr id="69637" name="Text Box 6">
            <a:extLst>
              <a:ext uri="{FF2B5EF4-FFF2-40B4-BE49-F238E27FC236}">
                <a16:creationId xmlns:a16="http://schemas.microsoft.com/office/drawing/2014/main" id="{8E3F5A31-9755-1B4B-99F9-A8CB8530EE16}"/>
              </a:ext>
            </a:extLst>
          </p:cNvPr>
          <p:cNvSpPr txBox="1">
            <a:spLocks noChangeArrowheads="1"/>
          </p:cNvSpPr>
          <p:nvPr/>
        </p:nvSpPr>
        <p:spPr bwMode="auto">
          <a:xfrm>
            <a:off x="4410075" y="1555750"/>
            <a:ext cx="544195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b="1" dirty="0">
                <a:solidFill>
                  <a:schemeClr val="accent6">
                    <a:lumMod val="50000"/>
                  </a:schemeClr>
                </a:solidFill>
                <a:latin typeface="Chalkboard" panose="03050602040202020205" pitchFamily="66" charset="77"/>
              </a:rPr>
              <a:t>Find target text, inserts gene edit at specific location in genome</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95258E07-C8F9-C143-B832-14EE2C34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838" y="60039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ene-edited CRISPR mushroom escapes US regulation _ Nature News &amp; Comment-1.jpg">
            <a:extLst>
              <a:ext uri="{FF2B5EF4-FFF2-40B4-BE49-F238E27FC236}">
                <a16:creationId xmlns:a16="http://schemas.microsoft.com/office/drawing/2014/main" id="{A50DF6E2-15F2-0E4F-BBF1-7964CDFDD1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0425" y="771525"/>
            <a:ext cx="2427288" cy="227965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12" name="Picture 11" descr="scan.jpg">
            <a:extLst>
              <a:ext uri="{FF2B5EF4-FFF2-40B4-BE49-F238E27FC236}">
                <a16:creationId xmlns:a16="http://schemas.microsoft.com/office/drawing/2014/main" id="{44117A5E-7318-0949-B655-BFF4D56FB6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613150"/>
            <a:ext cx="3154363" cy="154940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70660" name="Picture 1" descr="Dupont CRISPR Efforts.tiff">
            <a:extLst>
              <a:ext uri="{FF2B5EF4-FFF2-40B4-BE49-F238E27FC236}">
                <a16:creationId xmlns:a16="http://schemas.microsoft.com/office/drawing/2014/main" id="{329F9882-DDA8-5D49-8F53-FFECCF8E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8175" y="800100"/>
            <a:ext cx="3151188" cy="2111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Box 13">
            <a:extLst>
              <a:ext uri="{FF2B5EF4-FFF2-40B4-BE49-F238E27FC236}">
                <a16:creationId xmlns:a16="http://schemas.microsoft.com/office/drawing/2014/main" id="{6E56A672-06C6-FA49-ACC2-9E05F8C0B052}"/>
              </a:ext>
            </a:extLst>
          </p:cNvPr>
          <p:cNvSpPr txBox="1">
            <a:spLocks noChangeArrowheads="1"/>
          </p:cNvSpPr>
          <p:nvPr/>
        </p:nvSpPr>
        <p:spPr bwMode="auto">
          <a:xfrm>
            <a:off x="231775" y="5738813"/>
            <a:ext cx="8964613" cy="768350"/>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a:solidFill>
                  <a:srgbClr val="000066"/>
                </a:solidFill>
                <a:latin typeface="Chalkboard" panose="03050602040202020205" pitchFamily="66" charset="77"/>
              </a:rPr>
              <a:t>In 2016/2017, USDA said they can’t regulate these edited crops because no DNA from plant pests or pathogens is introduced </a:t>
            </a:r>
          </a:p>
        </p:txBody>
      </p:sp>
      <p:sp>
        <p:nvSpPr>
          <p:cNvPr id="70662" name="TextBox 3">
            <a:extLst>
              <a:ext uri="{FF2B5EF4-FFF2-40B4-BE49-F238E27FC236}">
                <a16:creationId xmlns:a16="http://schemas.microsoft.com/office/drawing/2014/main" id="{AC3FDBEF-58E5-674D-9800-50CAC5146A81}"/>
              </a:ext>
            </a:extLst>
          </p:cNvPr>
          <p:cNvSpPr txBox="1">
            <a:spLocks noChangeArrowheads="1"/>
          </p:cNvSpPr>
          <p:nvPr/>
        </p:nvSpPr>
        <p:spPr bwMode="auto">
          <a:xfrm>
            <a:off x="1716088" y="139700"/>
            <a:ext cx="6761162" cy="523875"/>
          </a:xfrm>
          <a:prstGeom prst="rect">
            <a:avLst/>
          </a:prstGeom>
          <a:solidFill>
            <a:srgbClr val="FFFFFF"/>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000066"/>
                </a:solidFill>
                <a:latin typeface="Chalkboard" panose="03050602040202020205" pitchFamily="66" charset="77"/>
              </a:rPr>
              <a:t>EXAMPLES of edited products:</a:t>
            </a:r>
          </a:p>
        </p:txBody>
      </p:sp>
      <p:sp>
        <p:nvSpPr>
          <p:cNvPr id="70663" name="TextBox 1">
            <a:extLst>
              <a:ext uri="{FF2B5EF4-FFF2-40B4-BE49-F238E27FC236}">
                <a16:creationId xmlns:a16="http://schemas.microsoft.com/office/drawing/2014/main" id="{396E4772-F785-DD4E-94C1-1C008E2096A5}"/>
              </a:ext>
            </a:extLst>
          </p:cNvPr>
          <p:cNvSpPr txBox="1">
            <a:spLocks noChangeArrowheads="1"/>
          </p:cNvSpPr>
          <p:nvPr/>
        </p:nvSpPr>
        <p:spPr bwMode="auto">
          <a:xfrm>
            <a:off x="6584950" y="3133725"/>
            <a:ext cx="1363663"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sp>
        <p:nvSpPr>
          <p:cNvPr id="70664" name="TextBox 12">
            <a:extLst>
              <a:ext uri="{FF2B5EF4-FFF2-40B4-BE49-F238E27FC236}">
                <a16:creationId xmlns:a16="http://schemas.microsoft.com/office/drawing/2014/main" id="{ED145B76-082B-5349-94FA-06F9005E2F67}"/>
              </a:ext>
            </a:extLst>
          </p:cNvPr>
          <p:cNvSpPr txBox="1">
            <a:spLocks noChangeArrowheads="1"/>
          </p:cNvSpPr>
          <p:nvPr/>
        </p:nvSpPr>
        <p:spPr bwMode="auto">
          <a:xfrm>
            <a:off x="2547938" y="317817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University</a:t>
            </a:r>
          </a:p>
        </p:txBody>
      </p:sp>
      <p:sp>
        <p:nvSpPr>
          <p:cNvPr id="70665" name="TextBox 14">
            <a:extLst>
              <a:ext uri="{FF2B5EF4-FFF2-40B4-BE49-F238E27FC236}">
                <a16:creationId xmlns:a16="http://schemas.microsoft.com/office/drawing/2014/main" id="{BF459785-429B-3D4F-A6F6-3E58CA3F4768}"/>
              </a:ext>
            </a:extLst>
          </p:cNvPr>
          <p:cNvSpPr txBox="1">
            <a:spLocks noChangeArrowheads="1"/>
          </p:cNvSpPr>
          <p:nvPr/>
        </p:nvSpPr>
        <p:spPr bwMode="auto">
          <a:xfrm>
            <a:off x="6953250" y="5241925"/>
            <a:ext cx="1365250"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pic>
        <p:nvPicPr>
          <p:cNvPr id="13" name="Picture 12" descr="SCAN.jpg">
            <a:extLst>
              <a:ext uri="{FF2B5EF4-FFF2-40B4-BE49-F238E27FC236}">
                <a16:creationId xmlns:a16="http://schemas.microsoft.com/office/drawing/2014/main" id="{778DF88C-A648-E74F-8A28-1F5640A36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025" y="3626908"/>
            <a:ext cx="3463945" cy="1557617"/>
          </a:xfrm>
          <a:prstGeom prst="rect">
            <a:avLst/>
          </a:prstGeom>
          <a:solidFill>
            <a:srgbClr val="FFFFFF">
              <a:shade val="85000"/>
            </a:srgbClr>
          </a:solidFill>
          <a:ln w="12700" cap="rnd" cmpd="sng">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0667" name="TextBox 1">
            <a:extLst>
              <a:ext uri="{FF2B5EF4-FFF2-40B4-BE49-F238E27FC236}">
                <a16:creationId xmlns:a16="http://schemas.microsoft.com/office/drawing/2014/main" id="{EBCA9E89-33ED-9A40-99E7-A12E4A85F96E}"/>
              </a:ext>
            </a:extLst>
          </p:cNvPr>
          <p:cNvSpPr txBox="1">
            <a:spLocks noChangeArrowheads="1"/>
          </p:cNvSpPr>
          <p:nvPr/>
        </p:nvSpPr>
        <p:spPr bwMode="auto">
          <a:xfrm>
            <a:off x="2433638" y="5257800"/>
            <a:ext cx="1363662" cy="338138"/>
          </a:xfrm>
          <a:prstGeom prst="rect">
            <a:avLst/>
          </a:prstGeom>
          <a:solidFill>
            <a:srgbClr val="FF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600">
                <a:latin typeface="Myriad Pro" panose="020B0503030403020204" pitchFamily="34" charset="0"/>
              </a:rPr>
              <a:t>Company</a:t>
            </a:r>
          </a:p>
        </p:txBody>
      </p:sp>
      <p:pic>
        <p:nvPicPr>
          <p:cNvPr id="2" name="Picture 1">
            <a:extLst>
              <a:ext uri="{FF2B5EF4-FFF2-40B4-BE49-F238E27FC236}">
                <a16:creationId xmlns:a16="http://schemas.microsoft.com/office/drawing/2014/main" id="{9CED64FD-2FDA-6A4A-9334-118714DEB21F}"/>
              </a:ext>
            </a:extLst>
          </p:cNvPr>
          <p:cNvPicPr>
            <a:picLocks noChangeAspect="1"/>
          </p:cNvPicPr>
          <p:nvPr/>
        </p:nvPicPr>
        <p:blipFill>
          <a:blip r:embed="rId7"/>
          <a:stretch>
            <a:fillRect/>
          </a:stretch>
        </p:blipFill>
        <p:spPr>
          <a:xfrm>
            <a:off x="0" y="0"/>
            <a:ext cx="10287000" cy="6858000"/>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F8FBD76E-658A-BF4B-9783-E4EACAC41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976313"/>
            <a:ext cx="94551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16">
            <a:extLst>
              <a:ext uri="{FF2B5EF4-FFF2-40B4-BE49-F238E27FC236}">
                <a16:creationId xmlns:a16="http://schemas.microsoft.com/office/drawing/2014/main" id="{B6B4B612-9DC2-5247-AB2C-F1313A345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900" y="5983288"/>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4">
            <a:extLst>
              <a:ext uri="{FF2B5EF4-FFF2-40B4-BE49-F238E27FC236}">
                <a16:creationId xmlns:a16="http://schemas.microsoft.com/office/drawing/2014/main" id="{C96A7202-3C83-9846-9BCC-9B866C480013}"/>
              </a:ext>
            </a:extLst>
          </p:cNvPr>
          <p:cNvSpPr txBox="1">
            <a:spLocks noChangeArrowheads="1"/>
          </p:cNvSpPr>
          <p:nvPr/>
        </p:nvSpPr>
        <p:spPr bwMode="auto">
          <a:xfrm>
            <a:off x="6911975" y="2995613"/>
            <a:ext cx="1296988"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INSERTION</a:t>
            </a:r>
          </a:p>
        </p:txBody>
      </p:sp>
      <p:sp>
        <p:nvSpPr>
          <p:cNvPr id="71684" name="TextBox 7">
            <a:extLst>
              <a:ext uri="{FF2B5EF4-FFF2-40B4-BE49-F238E27FC236}">
                <a16:creationId xmlns:a16="http://schemas.microsoft.com/office/drawing/2014/main" id="{9F4C16BF-ECE9-5C49-9818-B00A79A64DBC}"/>
              </a:ext>
            </a:extLst>
          </p:cNvPr>
          <p:cNvSpPr txBox="1">
            <a:spLocks noChangeArrowheads="1"/>
          </p:cNvSpPr>
          <p:nvPr/>
        </p:nvSpPr>
        <p:spPr bwMode="auto">
          <a:xfrm>
            <a:off x="6932613" y="4800600"/>
            <a:ext cx="11811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b="1">
                <a:latin typeface="Arial" panose="020B0604020202020204" pitchFamily="34" charset="0"/>
              </a:rPr>
              <a:t>DELETION</a:t>
            </a:r>
          </a:p>
        </p:txBody>
      </p:sp>
      <p:sp>
        <p:nvSpPr>
          <p:cNvPr id="71685" name="Text Box 3">
            <a:extLst>
              <a:ext uri="{FF2B5EF4-FFF2-40B4-BE49-F238E27FC236}">
                <a16:creationId xmlns:a16="http://schemas.microsoft.com/office/drawing/2014/main" id="{7E3D7AA2-FABE-C44C-83E0-0DF03E5E2422}"/>
              </a:ext>
            </a:extLst>
          </p:cNvPr>
          <p:cNvSpPr txBox="1">
            <a:spLocks noChangeArrowheads="1"/>
          </p:cNvSpPr>
          <p:nvPr/>
        </p:nvSpPr>
        <p:spPr bwMode="auto">
          <a:xfrm>
            <a:off x="939800" y="271463"/>
            <a:ext cx="8462963"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dirty="0">
                <a:solidFill>
                  <a:schemeClr val="accent6">
                    <a:lumMod val="50000"/>
                  </a:schemeClr>
                </a:solidFill>
                <a:latin typeface="Chalkboard" panose="03050602040202020205" pitchFamily="66" charset="77"/>
              </a:rPr>
              <a:t>Another Way of Genome Editing-Modification</a:t>
            </a:r>
          </a:p>
        </p:txBody>
      </p:sp>
      <p:sp>
        <p:nvSpPr>
          <p:cNvPr id="8" name="Text Box 6">
            <a:extLst>
              <a:ext uri="{FF2B5EF4-FFF2-40B4-BE49-F238E27FC236}">
                <a16:creationId xmlns:a16="http://schemas.microsoft.com/office/drawing/2014/main" id="{AD6CD661-E51A-ED46-B319-882F2F20D876}"/>
              </a:ext>
            </a:extLst>
          </p:cNvPr>
          <p:cNvSpPr txBox="1">
            <a:spLocks noChangeArrowheads="1"/>
          </p:cNvSpPr>
          <p:nvPr/>
        </p:nvSpPr>
        <p:spPr bwMode="auto">
          <a:xfrm>
            <a:off x="76200" y="5938838"/>
            <a:ext cx="9655175" cy="739775"/>
          </a:xfrm>
          <a:prstGeom prst="rect">
            <a:avLst/>
          </a:prstGeom>
          <a:solidFill>
            <a:srgbClr val="FFFFFF"/>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100" b="1" dirty="0">
                <a:solidFill>
                  <a:schemeClr val="accent6">
                    <a:lumMod val="50000"/>
                  </a:schemeClr>
                </a:solidFill>
                <a:latin typeface="Chalkboard" panose="03050602040202020205" pitchFamily="66" charset="77"/>
              </a:rPr>
              <a:t>This type  of genome editing </a:t>
            </a:r>
            <a:r>
              <a:rPr lang="en-US" altLang="en-US" sz="2100" b="1" i="1" u="sng" dirty="0">
                <a:solidFill>
                  <a:schemeClr val="accent6">
                    <a:lumMod val="50000"/>
                  </a:schemeClr>
                </a:solidFill>
                <a:latin typeface="Chalkboard" panose="03050602040202020205" pitchFamily="66" charset="77"/>
              </a:rPr>
              <a:t>may or may not be</a:t>
            </a:r>
            <a:r>
              <a:rPr lang="en-US" altLang="en-US" sz="2100" b="1" i="1" dirty="0">
                <a:solidFill>
                  <a:schemeClr val="accent6">
                    <a:lumMod val="50000"/>
                  </a:schemeClr>
                </a:solidFill>
                <a:latin typeface="Chalkboard" panose="03050602040202020205" pitchFamily="66" charset="77"/>
              </a:rPr>
              <a:t> </a:t>
            </a:r>
            <a:r>
              <a:rPr lang="en-US" altLang="en-US" sz="2100" b="1" dirty="0">
                <a:solidFill>
                  <a:schemeClr val="accent6">
                    <a:lumMod val="50000"/>
                  </a:schemeClr>
                </a:solidFill>
                <a:latin typeface="Chalkboard" panose="03050602040202020205" pitchFamily="66" charset="77"/>
              </a:rPr>
              <a:t>GE or GMO for federal regulation </a:t>
            </a:r>
          </a:p>
        </p:txBody>
      </p:sp>
      <p:sp>
        <p:nvSpPr>
          <p:cNvPr id="71687" name="Text Box 6">
            <a:extLst>
              <a:ext uri="{FF2B5EF4-FFF2-40B4-BE49-F238E27FC236}">
                <a16:creationId xmlns:a16="http://schemas.microsoft.com/office/drawing/2014/main" id="{7C9921A0-EAF3-A040-9EEF-0B30AA388E26}"/>
              </a:ext>
            </a:extLst>
          </p:cNvPr>
          <p:cNvSpPr txBox="1">
            <a:spLocks noChangeArrowheads="1"/>
          </p:cNvSpPr>
          <p:nvPr/>
        </p:nvSpPr>
        <p:spPr bwMode="auto">
          <a:xfrm>
            <a:off x="5043488" y="1662113"/>
            <a:ext cx="48688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2000" b="1">
                <a:solidFill>
                  <a:schemeClr val="accent6">
                    <a:lumMod val="50000"/>
                  </a:schemeClr>
                </a:solidFill>
                <a:latin typeface="Chalkboard" panose="03050602040202020205" pitchFamily="66" charset="77"/>
              </a:rPr>
              <a:t>Inserts edits specifically in genome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a:extLst>
              <a:ext uri="{FF2B5EF4-FFF2-40B4-BE49-F238E27FC236}">
                <a16:creationId xmlns:a16="http://schemas.microsoft.com/office/drawing/2014/main" id="{6BF82585-53C8-A749-AB84-CEDB92C9A483}"/>
              </a:ext>
            </a:extLst>
          </p:cNvPr>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72706" name="Picture 3">
            <a:extLst>
              <a:ext uri="{FF2B5EF4-FFF2-40B4-BE49-F238E27FC236}">
                <a16:creationId xmlns:a16="http://schemas.microsoft.com/office/drawing/2014/main" id="{5B17A94D-04DD-8443-8B85-EB3BE1C0B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a:extLst>
              <a:ext uri="{FF2B5EF4-FFF2-40B4-BE49-F238E27FC236}">
                <a16:creationId xmlns:a16="http://schemas.microsoft.com/office/drawing/2014/main" id="{A41D6FBE-8E65-3946-AFDD-863A336B1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10287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6">
            <a:extLst>
              <a:ext uri="{FF2B5EF4-FFF2-40B4-BE49-F238E27FC236}">
                <a16:creationId xmlns:a16="http://schemas.microsoft.com/office/drawing/2014/main" id="{7DE42CA6-E266-C94D-A2AF-2B1E22E81B06}"/>
              </a:ext>
            </a:extLst>
          </p:cNvPr>
          <p:cNvSpPr>
            <a:spLocks noChangeArrowheads="1"/>
          </p:cNvSpPr>
          <p:nvPr/>
        </p:nvSpPr>
        <p:spPr bwMode="auto">
          <a:xfrm>
            <a:off x="0" y="5105400"/>
            <a:ext cx="10287000" cy="381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2709" name="Rectangle 7">
            <a:extLst>
              <a:ext uri="{FF2B5EF4-FFF2-40B4-BE49-F238E27FC236}">
                <a16:creationId xmlns:a16="http://schemas.microsoft.com/office/drawing/2014/main" id="{A1E00F13-4853-8547-AD1B-BA5F0381F0CD}"/>
              </a:ext>
            </a:extLst>
          </p:cNvPr>
          <p:cNvSpPr>
            <a:spLocks noChangeArrowheads="1"/>
          </p:cNvSpPr>
          <p:nvPr/>
        </p:nvSpPr>
        <p:spPr bwMode="auto">
          <a:xfrm>
            <a:off x="10201275" y="1905000"/>
            <a:ext cx="85725" cy="3276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Text Box 17">
            <a:extLst>
              <a:ext uri="{FF2B5EF4-FFF2-40B4-BE49-F238E27FC236}">
                <a16:creationId xmlns:a16="http://schemas.microsoft.com/office/drawing/2014/main" id="{9410D596-B233-104B-A8BB-DF66A75FF9B1}"/>
              </a:ext>
            </a:extLst>
          </p:cNvPr>
          <p:cNvSpPr txBox="1">
            <a:spLocks noChangeArrowheads="1"/>
          </p:cNvSpPr>
          <p:nvPr/>
        </p:nvSpPr>
        <p:spPr bwMode="auto">
          <a:xfrm>
            <a:off x="755650" y="493713"/>
            <a:ext cx="9029700" cy="1200150"/>
          </a:xfrm>
          <a:prstGeom prst="rect">
            <a:avLst/>
          </a:prstGeom>
          <a:solidFill>
            <a:srgbClr val="FFFFFF"/>
          </a:solidFill>
          <a:ln w="6350">
            <a:solidFill>
              <a:schemeClr val="accent6">
                <a:lumMod val="50000"/>
              </a:schemeClr>
            </a:solidFill>
            <a:miter lim="800000"/>
            <a:headEnd/>
            <a:tailEnd/>
          </a:ln>
        </p:spPr>
        <p:txBody>
          <a:bodyPr>
            <a:spAutoFit/>
          </a:bodyPr>
          <a:lstStyle>
            <a:lvl1pPr marL="450850" indent="-4508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defRPr/>
            </a:pPr>
            <a:r>
              <a:rPr lang="en-US" sz="3600" b="1" dirty="0">
                <a:solidFill>
                  <a:srgbClr val="000090"/>
                </a:solidFill>
                <a:latin typeface="Chalkboard"/>
                <a:cs typeface="Chalkboard"/>
              </a:rPr>
              <a:t>Why Are GE (GMO) Crops and Foods So Controversial?</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yellow suits spraying field">
            <a:extLst>
              <a:ext uri="{FF2B5EF4-FFF2-40B4-BE49-F238E27FC236}">
                <a16:creationId xmlns:a16="http://schemas.microsoft.com/office/drawing/2014/main" id="{47AD376E-997A-FC43-8F7F-DBCE5CF53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580" y="-646430"/>
            <a:ext cx="12087225" cy="73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5A435776-1D36-1E49-9675-5B4C712AEB5B}"/>
              </a:ext>
            </a:extLst>
          </p:cNvPr>
          <p:cNvSpPr txBox="1">
            <a:spLocks noChangeArrowheads="1"/>
          </p:cNvSpPr>
          <p:nvPr/>
        </p:nvSpPr>
        <p:spPr bwMode="auto">
          <a:xfrm>
            <a:off x="217488" y="255588"/>
            <a:ext cx="9693275" cy="1200150"/>
          </a:xfrm>
          <a:prstGeom prst="rect">
            <a:avLst/>
          </a:prstGeom>
          <a:solidFill>
            <a:srgbClr val="FFFFFF"/>
          </a:solidFill>
          <a:ln w="2857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400" b="1" dirty="0">
                <a:solidFill>
                  <a:srgbClr val="22228B"/>
                </a:solidFill>
                <a:latin typeface="Chalkboard" panose="03050602040202020205" pitchFamily="66" charset="77"/>
              </a:rPr>
              <a:t>Look what greeted residents in Tule Lake in late 80’s during first field test of GE “ice minus bacterium” – men in moon suits spraying the organism on local fields. </a:t>
            </a:r>
          </a:p>
        </p:txBody>
      </p:sp>
      <p:pic>
        <p:nvPicPr>
          <p:cNvPr id="74755" name="Picture 4">
            <a:extLst>
              <a:ext uri="{FF2B5EF4-FFF2-40B4-BE49-F238E27FC236}">
                <a16:creationId xmlns:a16="http://schemas.microsoft.com/office/drawing/2014/main" id="{4C05AE93-6048-1E47-89EB-9AB996802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475" y="57150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7F61E0-78B9-1545-9E18-38BF666DBC0F}"/>
              </a:ext>
            </a:extLst>
          </p:cNvPr>
          <p:cNvSpPr txBox="1">
            <a:spLocks noChangeArrowheads="1"/>
          </p:cNvSpPr>
          <p:nvPr/>
        </p:nvSpPr>
        <p:spPr bwMode="auto">
          <a:xfrm>
            <a:off x="-488731" y="1593850"/>
            <a:ext cx="10624919" cy="461665"/>
          </a:xfrm>
          <a:prstGeom prst="rect">
            <a:avLst/>
          </a:prstGeom>
          <a:solidFill>
            <a:srgbClr val="FFFFFF"/>
          </a:solidFill>
          <a:ln w="28575">
            <a:solidFill>
              <a:srgbClr val="22228B"/>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00090"/>
                </a:solidFill>
                <a:latin typeface="Chalkboard" panose="03050602040202020205" pitchFamily="66" charset="77"/>
              </a:rPr>
              <a:t>Then they went to Monterey – and were not welcomed there either!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75C6D898-BE5A-DE44-9365-6AD9C90108DB}"/>
              </a:ext>
            </a:extLst>
          </p:cNvPr>
          <p:cNvSpPr>
            <a:spLocks noChangeArrowheads="1"/>
          </p:cNvSpPr>
          <p:nvPr/>
        </p:nvSpPr>
        <p:spPr bwMode="auto">
          <a:xfrm>
            <a:off x="161925" y="574675"/>
            <a:ext cx="9958388" cy="830263"/>
          </a:xfrm>
          <a:prstGeom prst="rect">
            <a:avLst/>
          </a:prstGeom>
          <a:solidFill>
            <a:srgbClr val="FFFFFF"/>
          </a:solidFill>
          <a:ln w="28575">
            <a:solidFill>
              <a:srgbClr val="000090"/>
            </a:solidFill>
            <a:miter lim="800000"/>
            <a:headEnd/>
            <a:tailEnd/>
          </a:ln>
        </p:spPr>
        <p:txBody>
          <a:bodyPr>
            <a:spAutoFit/>
          </a:bodyPr>
          <a:lstStyle>
            <a:lvl1pPr marL="454025" indent="-454025">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But large-scale pushback started in the late 90’s in Europe. Factors that fueled and continue to fuel controversy there:</a:t>
            </a:r>
          </a:p>
        </p:txBody>
      </p:sp>
      <p:pic>
        <p:nvPicPr>
          <p:cNvPr id="75778" name="Picture 3">
            <a:extLst>
              <a:ext uri="{FF2B5EF4-FFF2-40B4-BE49-F238E27FC236}">
                <a16:creationId xmlns:a16="http://schemas.microsoft.com/office/drawing/2014/main" id="{DF977EBE-F75B-7E44-9F40-CA02EE9DB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79" name="Group 3">
            <a:extLst>
              <a:ext uri="{FF2B5EF4-FFF2-40B4-BE49-F238E27FC236}">
                <a16:creationId xmlns:a16="http://schemas.microsoft.com/office/drawing/2014/main" id="{7A0FD87F-E59D-CF45-AE72-C7240FAEC1D0}"/>
              </a:ext>
            </a:extLst>
          </p:cNvPr>
          <p:cNvGrpSpPr>
            <a:grpSpLocks/>
          </p:cNvGrpSpPr>
          <p:nvPr/>
        </p:nvGrpSpPr>
        <p:grpSpPr bwMode="auto">
          <a:xfrm>
            <a:off x="168275" y="1674813"/>
            <a:ext cx="9967913" cy="3462337"/>
            <a:chOff x="168275" y="1674813"/>
            <a:chExt cx="9967913" cy="3462337"/>
          </a:xfrm>
        </p:grpSpPr>
        <p:pic>
          <p:nvPicPr>
            <p:cNvPr id="75784" name="Picture 2" descr="Lord Melchett-Grenpeace.jpeg                                   00048223Macintosh HD                   ABA78158:">
              <a:extLst>
                <a:ext uri="{FF2B5EF4-FFF2-40B4-BE49-F238E27FC236}">
                  <a16:creationId xmlns:a16="http://schemas.microsoft.com/office/drawing/2014/main" id="{A3DD0EE5-E53C-7548-9531-83EA0A68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789113"/>
              <a:ext cx="4448175" cy="25955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5785" name="TextBox 2">
              <a:extLst>
                <a:ext uri="{FF2B5EF4-FFF2-40B4-BE49-F238E27FC236}">
                  <a16:creationId xmlns:a16="http://schemas.microsoft.com/office/drawing/2014/main" id="{838A4E53-9E08-A74B-A132-77C1F21CE6BA}"/>
                </a:ext>
              </a:extLst>
            </p:cNvPr>
            <p:cNvSpPr txBox="1">
              <a:spLocks noChangeArrowheads="1"/>
            </p:cNvSpPr>
            <p:nvPr/>
          </p:nvSpPr>
          <p:spPr bwMode="auto">
            <a:xfrm>
              <a:off x="5526088" y="4491038"/>
              <a:ext cx="4610100" cy="646112"/>
            </a:xfrm>
            <a:prstGeom prst="rect">
              <a:avLst/>
            </a:prstGeom>
            <a:solidFill>
              <a:srgbClr val="FFFFFF"/>
            </a:solidFill>
            <a:ln w="2857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90"/>
                  </a:solidFill>
                  <a:latin typeface="Chalkboard" panose="03050602040202020205" pitchFamily="66" charset="77"/>
                </a:rPr>
                <a:t>1999</a:t>
              </a:r>
            </a:p>
            <a:p>
              <a:pPr algn="ctr" eaLnBrk="1" hangingPunct="1">
                <a:spcBef>
                  <a:spcPct val="0"/>
                </a:spcBef>
                <a:buFontTx/>
                <a:buNone/>
              </a:pPr>
              <a:r>
                <a:rPr lang="en-US" altLang="en-US" sz="1800">
                  <a:solidFill>
                    <a:srgbClr val="000090"/>
                  </a:solidFill>
                  <a:latin typeface="Chalkboard" panose="03050602040202020205" pitchFamily="66" charset="77"/>
                </a:rPr>
                <a:t>Lord Melchett participating in GM protest</a:t>
              </a:r>
              <a:endParaRPr lang="en-US" altLang="en-US" sz="1800" b="1">
                <a:solidFill>
                  <a:srgbClr val="000090"/>
                </a:solidFill>
                <a:latin typeface="Chalkboard" panose="03050602040202020205" pitchFamily="66" charset="77"/>
              </a:endParaRPr>
            </a:p>
          </p:txBody>
        </p:sp>
        <p:sp>
          <p:nvSpPr>
            <p:cNvPr id="75786" name="TextBox 2">
              <a:extLst>
                <a:ext uri="{FF2B5EF4-FFF2-40B4-BE49-F238E27FC236}">
                  <a16:creationId xmlns:a16="http://schemas.microsoft.com/office/drawing/2014/main" id="{C33D8BF0-EE0E-1F44-B810-6AF0547F5AFF}"/>
                </a:ext>
              </a:extLst>
            </p:cNvPr>
            <p:cNvSpPr txBox="1">
              <a:spLocks noChangeArrowheads="1"/>
            </p:cNvSpPr>
            <p:nvPr/>
          </p:nvSpPr>
          <p:spPr bwMode="auto">
            <a:xfrm>
              <a:off x="168275" y="1674813"/>
              <a:ext cx="5222875" cy="1570349"/>
            </a:xfrm>
            <a:prstGeom prst="rect">
              <a:avLst/>
            </a:prstGeom>
            <a:solidFill>
              <a:srgbClr val="FFFFFF"/>
            </a:solidFill>
            <a:ln w="28575">
              <a:solidFill>
                <a:srgbClr val="000090"/>
              </a:solidFill>
              <a:miter lim="800000"/>
              <a:headEnd/>
              <a:tailEnd/>
            </a:ln>
          </p:spPr>
          <p:txBody>
            <a:bodyPr>
              <a:spAutoFit/>
            </a:bodyPr>
            <a:lstStyle>
              <a:lvl1pPr marL="457200" indent="-338138">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pPr>
              <a:r>
                <a:rPr lang="en-US" altLang="en-US" sz="2400" b="1">
                  <a:solidFill>
                    <a:srgbClr val="000090"/>
                  </a:solidFill>
                  <a:latin typeface="Chalkboard" panose="03050602040202020205" pitchFamily="66" charset="77"/>
                </a:rPr>
                <a:t>Food safety scares</a:t>
              </a:r>
            </a:p>
            <a:p>
              <a:pPr eaLnBrk="1" hangingPunct="1">
                <a:spcBef>
                  <a:spcPct val="0"/>
                </a:spcBef>
              </a:pPr>
              <a:r>
                <a:rPr lang="en-US" altLang="en-US" sz="2400" b="1">
                  <a:solidFill>
                    <a:srgbClr val="000090"/>
                  </a:solidFill>
                  <a:latin typeface="Chalkboard" panose="03050602040202020205" pitchFamily="66" charset="77"/>
                </a:rPr>
                <a:t>Involuntary nature of change</a:t>
              </a:r>
            </a:p>
            <a:p>
              <a:pPr eaLnBrk="1" hangingPunct="1">
                <a:spcBef>
                  <a:spcPct val="0"/>
                </a:spcBef>
              </a:pPr>
              <a:r>
                <a:rPr lang="en-US" altLang="en-US" sz="2400" b="1">
                  <a:solidFill>
                    <a:srgbClr val="000090"/>
                  </a:solidFill>
                  <a:latin typeface="Chalkboard" panose="03050602040202020205" pitchFamily="66" charset="77"/>
                </a:rPr>
                <a:t>Cultural differences</a:t>
              </a:r>
            </a:p>
            <a:p>
              <a:pPr eaLnBrk="1" hangingPunct="1">
                <a:spcBef>
                  <a:spcPct val="0"/>
                </a:spcBef>
              </a:pPr>
              <a:r>
                <a:rPr lang="en-US" altLang="en-US" sz="2400" b="1">
                  <a:solidFill>
                    <a:srgbClr val="000090"/>
                  </a:solidFill>
                  <a:latin typeface="Chalkboard" panose="03050602040202020205" pitchFamily="66" charset="77"/>
                </a:rPr>
                <a:t>Economic incentives</a:t>
              </a:r>
            </a:p>
          </p:txBody>
        </p:sp>
      </p:grpSp>
      <p:grpSp>
        <p:nvGrpSpPr>
          <p:cNvPr id="5" name="Group 4">
            <a:extLst>
              <a:ext uri="{FF2B5EF4-FFF2-40B4-BE49-F238E27FC236}">
                <a16:creationId xmlns:a16="http://schemas.microsoft.com/office/drawing/2014/main" id="{F00B7A55-AAF4-8A49-93AF-BC8E90EC8648}"/>
              </a:ext>
            </a:extLst>
          </p:cNvPr>
          <p:cNvGrpSpPr>
            <a:grpSpLocks/>
          </p:cNvGrpSpPr>
          <p:nvPr/>
        </p:nvGrpSpPr>
        <p:grpSpPr bwMode="auto">
          <a:xfrm>
            <a:off x="476250" y="3390900"/>
            <a:ext cx="4610100" cy="3087688"/>
            <a:chOff x="476778" y="3391184"/>
            <a:chExt cx="4609557" cy="3087404"/>
          </a:xfrm>
        </p:grpSpPr>
        <p:pic>
          <p:nvPicPr>
            <p:cNvPr id="75782" name="Picture 3" descr="gmo protests.tiff">
              <a:extLst>
                <a:ext uri="{FF2B5EF4-FFF2-40B4-BE49-F238E27FC236}">
                  <a16:creationId xmlns:a16="http://schemas.microsoft.com/office/drawing/2014/main" id="{5CD2D926-F94C-9547-BE7A-16B4073C04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335" y="3391184"/>
              <a:ext cx="3812444" cy="226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Box 2">
              <a:extLst>
                <a:ext uri="{FF2B5EF4-FFF2-40B4-BE49-F238E27FC236}">
                  <a16:creationId xmlns:a16="http://schemas.microsoft.com/office/drawing/2014/main" id="{08885755-5E22-0F40-8981-BDDF181FA424}"/>
                </a:ext>
              </a:extLst>
            </p:cNvPr>
            <p:cNvSpPr txBox="1">
              <a:spLocks noChangeArrowheads="1"/>
            </p:cNvSpPr>
            <p:nvPr/>
          </p:nvSpPr>
          <p:spPr bwMode="auto">
            <a:xfrm>
              <a:off x="476778" y="5832191"/>
              <a:ext cx="4609557" cy="646397"/>
            </a:xfrm>
            <a:prstGeom prst="rect">
              <a:avLst/>
            </a:prstGeom>
            <a:solidFill>
              <a:srgbClr val="FFFFFF"/>
            </a:solidFill>
            <a:ln w="2857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0090"/>
                  </a:solidFill>
                  <a:latin typeface="Chalkboard" panose="03050602040202020205" pitchFamily="66" charset="77"/>
                </a:rPr>
                <a:t>2014</a:t>
              </a:r>
            </a:p>
            <a:p>
              <a:pPr algn="ctr" eaLnBrk="1" hangingPunct="1">
                <a:spcBef>
                  <a:spcPct val="0"/>
                </a:spcBef>
                <a:buFontTx/>
                <a:buNone/>
              </a:pPr>
              <a:r>
                <a:rPr lang="en-US" altLang="en-US" sz="1800">
                  <a:solidFill>
                    <a:srgbClr val="000090"/>
                  </a:solidFill>
                  <a:latin typeface="Chalkboard" panose="03050602040202020205" pitchFamily="66" charset="77"/>
                </a:rPr>
                <a:t>GM maize protest in Germany</a:t>
              </a:r>
              <a:endParaRPr lang="en-US" altLang="en-US" sz="1800" b="1">
                <a:solidFill>
                  <a:srgbClr val="000090"/>
                </a:solidFill>
                <a:latin typeface="Chalkboard" panose="03050602040202020205" pitchFamily="66" charset="77"/>
              </a:endParaRPr>
            </a:p>
          </p:txBody>
        </p:sp>
      </p:grpSp>
      <p:sp>
        <p:nvSpPr>
          <p:cNvPr id="3" name="TextBox 2">
            <a:extLst>
              <a:ext uri="{FF2B5EF4-FFF2-40B4-BE49-F238E27FC236}">
                <a16:creationId xmlns:a16="http://schemas.microsoft.com/office/drawing/2014/main" id="{3D7A419C-5D6C-3D4D-ABE3-9C2084DD91F5}"/>
              </a:ext>
            </a:extLst>
          </p:cNvPr>
          <p:cNvSpPr txBox="1">
            <a:spLocks noChangeArrowheads="1"/>
          </p:cNvSpPr>
          <p:nvPr/>
        </p:nvSpPr>
        <p:spPr bwMode="auto">
          <a:xfrm>
            <a:off x="4932363" y="5202238"/>
            <a:ext cx="5232400" cy="430212"/>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b="1">
                <a:solidFill>
                  <a:srgbClr val="000090"/>
                </a:solidFill>
                <a:latin typeface="Chalkboard" panose="03050602040202020205" pitchFamily="66" charset="77"/>
              </a:rPr>
              <a:t>And there are issues in the U.S. too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F12B5558-2E1D-5C42-A86C-22A4968E64C6}"/>
              </a:ext>
            </a:extLst>
          </p:cNvPr>
          <p:cNvSpPr>
            <a:spLocks noGrp="1" noChangeArrowheads="1"/>
          </p:cNvSpPr>
          <p:nvPr>
            <p:ph type="body" idx="1"/>
          </p:nvPr>
        </p:nvSpPr>
        <p:spPr>
          <a:xfrm>
            <a:off x="765175" y="1477963"/>
            <a:ext cx="9866313" cy="4813300"/>
          </a:xfrm>
        </p:spPr>
        <p:txBody>
          <a:bodyPr/>
          <a:lstStyle/>
          <a:p>
            <a:pPr>
              <a:lnSpc>
                <a:spcPct val="120000"/>
              </a:lnSpc>
              <a:defRPr/>
            </a:pPr>
            <a:r>
              <a:rPr lang="en-US" altLang="en-US">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a:solidFill>
                  <a:srgbClr val="000090"/>
                </a:solidFill>
                <a:effectLst>
                  <a:outerShdw blurRad="38100" dist="38100" dir="2700000" algn="tl">
                    <a:srgbClr val="000000"/>
                  </a:outerShdw>
                </a:effectLst>
                <a:latin typeface="Chalkboard" panose="03050602040202020205" pitchFamily="66" charset="77"/>
              </a:rPr>
              <a:t>Consumer attitudes and labeling</a:t>
            </a:r>
          </a:p>
          <a:p>
            <a:pPr>
              <a:lnSpc>
                <a:spcPct val="120000"/>
              </a:lnSpc>
              <a:defRPr/>
            </a:pPr>
            <a:r>
              <a:rPr lang="en-US" altLang="en-US">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a:solidFill>
                  <a:srgbClr val="000090"/>
                </a:solidFill>
                <a:effectLst>
                  <a:outerShdw blurRad="38100" dist="38100" dir="2700000" algn="tl">
                    <a:srgbClr val="000000"/>
                  </a:outerShdw>
                </a:effectLst>
                <a:latin typeface="Chalkboard" panose="03050602040202020205" pitchFamily="66" charset="77"/>
              </a:rPr>
              <a:t>…</a:t>
            </a:r>
            <a:endParaRPr lang="en-US" altLang="en-US">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a:solidFill>
                <a:srgbClr val="000090"/>
              </a:solidFill>
              <a:effectLst>
                <a:outerShdw blurRad="38100" dist="38100" dir="2700000" algn="tl">
                  <a:srgbClr val="000000"/>
                </a:outerShdw>
              </a:effectLst>
              <a:latin typeface="Chalkboard" panose="03050602040202020205" pitchFamily="66" charset="77"/>
            </a:endParaRPr>
          </a:p>
        </p:txBody>
      </p:sp>
      <p:pic>
        <p:nvPicPr>
          <p:cNvPr id="76802" name="Picture 4">
            <a:extLst>
              <a:ext uri="{FF2B5EF4-FFF2-40B4-BE49-F238E27FC236}">
                <a16:creationId xmlns:a16="http://schemas.microsoft.com/office/drawing/2014/main" id="{4F5FDC1D-98F1-1A4D-A1EC-0B28A8456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a:extLst>
              <a:ext uri="{FF2B5EF4-FFF2-40B4-BE49-F238E27FC236}">
                <a16:creationId xmlns:a16="http://schemas.microsoft.com/office/drawing/2014/main" id="{DE2EB3C1-8B00-E547-90D3-67196A0C362F}"/>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65BC502B-561C-844C-BC28-1A3C80C6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192515" name="Picture 3">
            <a:extLst>
              <a:ext uri="{FF2B5EF4-FFF2-40B4-BE49-F238E27FC236}">
                <a16:creationId xmlns:a16="http://schemas.microsoft.com/office/drawing/2014/main" id="{249124B0-43F0-9F42-A65A-E1E2ED40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6350"/>
            <a:ext cx="9145587"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1540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31C70446-04B0-7140-B13B-2E45067ADC61}"/>
              </a:ext>
            </a:extLst>
          </p:cNvPr>
          <p:cNvSpPr>
            <a:spLocks noGrp="1" noChangeArrowheads="1"/>
          </p:cNvSpPr>
          <p:nvPr>
            <p:ph type="body" idx="1"/>
          </p:nvPr>
        </p:nvSpPr>
        <p:spPr>
          <a:xfrm>
            <a:off x="765175" y="1477963"/>
            <a:ext cx="9866313" cy="4813300"/>
          </a:xfrm>
        </p:spPr>
        <p:txBody>
          <a:bodyPr/>
          <a:lstStyle/>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dirty="0">
                <a:solidFill>
                  <a:srgbClr val="000090"/>
                </a:solidFill>
                <a:effectLst>
                  <a:outerShdw blurRad="38100" dist="38100" dir="2700000" algn="tl">
                    <a:srgbClr val="000000"/>
                  </a:outerShdw>
                </a:effectLst>
                <a:latin typeface="Chalkboard" panose="03050602040202020205" pitchFamily="66" charset="77"/>
              </a:rPr>
              <a:t>…</a:t>
            </a:r>
            <a:endParaRPr lang="en-US" altLang="en-US"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dirty="0">
              <a:solidFill>
                <a:srgbClr val="000090"/>
              </a:solidFill>
              <a:effectLst>
                <a:outerShdw blurRad="38100" dist="38100" dir="2700000" algn="tl">
                  <a:srgbClr val="000000"/>
                </a:outerShdw>
              </a:effectLst>
              <a:latin typeface="Chalkboard" panose="03050602040202020205" pitchFamily="66" charset="77"/>
            </a:endParaRPr>
          </a:p>
        </p:txBody>
      </p:sp>
      <p:pic>
        <p:nvPicPr>
          <p:cNvPr id="78850" name="Picture 4">
            <a:extLst>
              <a:ext uri="{FF2B5EF4-FFF2-40B4-BE49-F238E27FC236}">
                <a16:creationId xmlns:a16="http://schemas.microsoft.com/office/drawing/2014/main" id="{9308161F-05AE-584D-8117-762B577A7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a:extLst>
              <a:ext uri="{FF2B5EF4-FFF2-40B4-BE49-F238E27FC236}">
                <a16:creationId xmlns:a16="http://schemas.microsoft.com/office/drawing/2014/main" id="{8F6ABC58-AF72-2A43-BC2E-C54A0E1FA17A}"/>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E15867A9-6AC0-1349-94E0-AD3689431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7113" y="1428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2" name="Rectangle 4">
            <a:extLst>
              <a:ext uri="{FF2B5EF4-FFF2-40B4-BE49-F238E27FC236}">
                <a16:creationId xmlns:a16="http://schemas.microsoft.com/office/drawing/2014/main" id="{18F9C788-2141-0E45-A8F6-3D51F219E058}"/>
              </a:ext>
            </a:extLst>
          </p:cNvPr>
          <p:cNvSpPr>
            <a:spLocks noChangeArrowheads="1"/>
          </p:cNvSpPr>
          <p:nvPr/>
        </p:nvSpPr>
        <p:spPr bwMode="auto">
          <a:xfrm>
            <a:off x="1270000" y="412750"/>
            <a:ext cx="7785100" cy="769938"/>
          </a:xfrm>
          <a:prstGeom prst="rect">
            <a:avLst/>
          </a:prstGeom>
          <a:solidFill>
            <a:srgbClr val="FFFFFF"/>
          </a:solidFill>
          <a:ln w="28575">
            <a:solidFill>
              <a:srgbClr val="FFFFFF"/>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r>
              <a:rPr lang="en-US" altLang="en-US" sz="4400" b="1">
                <a:solidFill>
                  <a:srgbClr val="22228B"/>
                </a:solidFill>
                <a:effectLst>
                  <a:outerShdw blurRad="38100" dist="38100" dir="2700000" algn="tl">
                    <a:srgbClr val="C0C0C0"/>
                  </a:outerShdw>
                </a:effectLst>
                <a:latin typeface="Chalkboard" panose="03050602040202020205" pitchFamily="66" charset="77"/>
              </a:rPr>
              <a:t>U.S. Regulatory Agencies</a:t>
            </a:r>
          </a:p>
        </p:txBody>
      </p:sp>
      <p:grpSp>
        <p:nvGrpSpPr>
          <p:cNvPr id="80899" name="Group 10">
            <a:extLst>
              <a:ext uri="{FF2B5EF4-FFF2-40B4-BE49-F238E27FC236}">
                <a16:creationId xmlns:a16="http://schemas.microsoft.com/office/drawing/2014/main" id="{8190AA24-87F3-E44A-9FCA-044D0928E52C}"/>
              </a:ext>
            </a:extLst>
          </p:cNvPr>
          <p:cNvGrpSpPr>
            <a:grpSpLocks/>
          </p:cNvGrpSpPr>
          <p:nvPr/>
        </p:nvGrpSpPr>
        <p:grpSpPr bwMode="auto">
          <a:xfrm>
            <a:off x="188913" y="1593850"/>
            <a:ext cx="9931400" cy="1189038"/>
            <a:chOff x="119" y="1405"/>
            <a:chExt cx="6256" cy="749"/>
          </a:xfrm>
        </p:grpSpPr>
        <p:sp>
          <p:nvSpPr>
            <p:cNvPr id="555013" name="Text Box 5">
              <a:extLst>
                <a:ext uri="{FF2B5EF4-FFF2-40B4-BE49-F238E27FC236}">
                  <a16:creationId xmlns:a16="http://schemas.microsoft.com/office/drawing/2014/main" id="{92628CCD-8498-7747-8AD3-AA0FDCA62BCC}"/>
                </a:ext>
              </a:extLst>
            </p:cNvPr>
            <p:cNvSpPr txBox="1">
              <a:spLocks noChangeArrowheads="1"/>
            </p:cNvSpPr>
            <p:nvPr/>
          </p:nvSpPr>
          <p:spPr bwMode="auto">
            <a:xfrm>
              <a:off x="119"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dirty="0">
                  <a:solidFill>
                    <a:srgbClr val="22228B"/>
                  </a:solidFill>
                  <a:effectLst>
                    <a:outerShdw blurRad="38100" dist="38100" dir="2700000" algn="tl">
                      <a:srgbClr val="C0C0C0"/>
                    </a:outerShdw>
                  </a:effectLst>
                  <a:latin typeface="Arial" panose="020B0604020202020204" pitchFamily="34" charset="0"/>
                </a:rPr>
                <a:t>USDA</a:t>
              </a:r>
            </a:p>
          </p:txBody>
        </p:sp>
        <p:sp>
          <p:nvSpPr>
            <p:cNvPr id="555014" name="Text Box 6">
              <a:extLst>
                <a:ext uri="{FF2B5EF4-FFF2-40B4-BE49-F238E27FC236}">
                  <a16:creationId xmlns:a16="http://schemas.microsoft.com/office/drawing/2014/main" id="{4D336BEE-FB14-D146-8390-607A0769D1ED}"/>
                </a:ext>
              </a:extLst>
            </p:cNvPr>
            <p:cNvSpPr txBox="1">
              <a:spLocks noChangeArrowheads="1"/>
            </p:cNvSpPr>
            <p:nvPr/>
          </p:nvSpPr>
          <p:spPr bwMode="auto">
            <a:xfrm>
              <a:off x="2252"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a:solidFill>
                    <a:srgbClr val="22228B"/>
                  </a:solidFill>
                  <a:effectLst>
                    <a:outerShdw blurRad="38100" dist="38100" dir="2700000" algn="tl">
                      <a:srgbClr val="C0C0C0"/>
                    </a:outerShdw>
                  </a:effectLst>
                  <a:latin typeface="Arial" panose="020B0604020202020204" pitchFamily="34" charset="0"/>
                </a:rPr>
                <a:t>FDA</a:t>
              </a:r>
            </a:p>
          </p:txBody>
        </p:sp>
        <p:sp>
          <p:nvSpPr>
            <p:cNvPr id="555015" name="Text Box 7">
              <a:extLst>
                <a:ext uri="{FF2B5EF4-FFF2-40B4-BE49-F238E27FC236}">
                  <a16:creationId xmlns:a16="http://schemas.microsoft.com/office/drawing/2014/main" id="{1A3815B5-B5E3-A44D-BC05-A51A9ECC6E78}"/>
                </a:ext>
              </a:extLst>
            </p:cNvPr>
            <p:cNvSpPr txBox="1">
              <a:spLocks noChangeArrowheads="1"/>
            </p:cNvSpPr>
            <p:nvPr/>
          </p:nvSpPr>
          <p:spPr bwMode="auto">
            <a:xfrm>
              <a:off x="4392" y="1405"/>
              <a:ext cx="1983" cy="749"/>
            </a:xfrm>
            <a:prstGeom prst="rect">
              <a:avLst/>
            </a:prstGeom>
            <a:solidFill>
              <a:srgbClr val="FFFFFF"/>
            </a:solidFill>
            <a:ln w="9525">
              <a:solidFill>
                <a:srgbClr val="22228B"/>
              </a:solidFill>
              <a:miter lim="800000"/>
              <a:headEnd/>
              <a:tailEnd/>
            </a:ln>
            <a:effectLst>
              <a:prstShdw prst="shdw17" dist="17961" dir="2700000">
                <a:srgbClr val="353168"/>
              </a:prstShdw>
            </a:effec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en-US" altLang="en-US" sz="7200" b="1">
                  <a:solidFill>
                    <a:srgbClr val="22228B"/>
                  </a:solidFill>
                  <a:effectLst>
                    <a:outerShdw blurRad="38100" dist="38100" dir="2700000" algn="tl">
                      <a:srgbClr val="C0C0C0"/>
                    </a:outerShdw>
                  </a:effectLst>
                  <a:latin typeface="Arial" panose="020B0604020202020204" pitchFamily="34" charset="0"/>
                </a:rPr>
                <a:t>EPA</a:t>
              </a:r>
            </a:p>
          </p:txBody>
        </p:sp>
      </p:grpSp>
      <p:grpSp>
        <p:nvGrpSpPr>
          <p:cNvPr id="44036" name="Group 11">
            <a:extLst>
              <a:ext uri="{FF2B5EF4-FFF2-40B4-BE49-F238E27FC236}">
                <a16:creationId xmlns:a16="http://schemas.microsoft.com/office/drawing/2014/main" id="{4C6A9246-6E3E-9443-9715-811DAF88BCF7}"/>
              </a:ext>
            </a:extLst>
          </p:cNvPr>
          <p:cNvGrpSpPr>
            <a:grpSpLocks/>
          </p:cNvGrpSpPr>
          <p:nvPr/>
        </p:nvGrpSpPr>
        <p:grpSpPr bwMode="auto">
          <a:xfrm>
            <a:off x="215900" y="3046413"/>
            <a:ext cx="9880600" cy="2474912"/>
            <a:chOff x="136" y="2072"/>
            <a:chExt cx="6224" cy="1559"/>
          </a:xfrm>
          <a:solidFill>
            <a:srgbClr val="FFFFFF"/>
          </a:solidFill>
        </p:grpSpPr>
        <p:sp>
          <p:nvSpPr>
            <p:cNvPr id="44040" name="Text Box 3">
              <a:extLst>
                <a:ext uri="{FF2B5EF4-FFF2-40B4-BE49-F238E27FC236}">
                  <a16:creationId xmlns:a16="http://schemas.microsoft.com/office/drawing/2014/main" id="{334BC0B5-0427-A34E-AF8E-638BAB2F8379}"/>
                </a:ext>
              </a:extLst>
            </p:cNvPr>
            <p:cNvSpPr txBox="1">
              <a:spLocks noChangeArrowheads="1"/>
            </p:cNvSpPr>
            <p:nvPr/>
          </p:nvSpPr>
          <p:spPr bwMode="auto">
            <a:xfrm>
              <a:off x="136" y="2072"/>
              <a:ext cx="1983" cy="1551"/>
            </a:xfrm>
            <a:prstGeom prst="rect">
              <a:avLst/>
            </a:prstGeom>
            <a:grpFill/>
            <a:ln w="28575">
              <a:solidFill>
                <a:srgbClr val="000000"/>
              </a:solidFill>
              <a:miter lim="800000"/>
              <a:headEnd/>
              <a:tailEnd/>
            </a:ln>
          </p:spPr>
          <p:txBody>
            <a:bodyPr wrap="square">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dirty="0">
                  <a:solidFill>
                    <a:srgbClr val="22228B"/>
                  </a:solidFill>
                  <a:latin typeface="Chalkboard"/>
                  <a:cs typeface="Chalkboard"/>
                </a:rPr>
                <a:t>Field testing</a:t>
              </a:r>
            </a:p>
            <a:p>
              <a:pPr lvl="1">
                <a:buFontTx/>
                <a:buChar char="-"/>
                <a:defRPr/>
              </a:pPr>
              <a:r>
                <a:rPr lang="en-US" sz="2200" b="1" dirty="0">
                  <a:solidFill>
                    <a:srgbClr val="22228B"/>
                  </a:solidFill>
                  <a:latin typeface="Chalkboard"/>
                  <a:cs typeface="Chalkboard"/>
                </a:rPr>
                <a:t>Permits</a:t>
              </a:r>
            </a:p>
            <a:p>
              <a:pPr lvl="1">
                <a:buFontTx/>
                <a:buChar char="-"/>
                <a:defRPr/>
              </a:pPr>
              <a:r>
                <a:rPr lang="en-US" sz="2200" b="1" dirty="0">
                  <a:solidFill>
                    <a:srgbClr val="22228B"/>
                  </a:solidFill>
                  <a:latin typeface="Chalkboard"/>
                  <a:cs typeface="Chalkboard"/>
                </a:rPr>
                <a:t>Notifications</a:t>
              </a:r>
            </a:p>
            <a:p>
              <a:pPr lvl="1">
                <a:defRPr/>
              </a:pPr>
              <a:endParaRPr lang="en-US" sz="2200" b="1" dirty="0">
                <a:solidFill>
                  <a:srgbClr val="22228B"/>
                </a:solidFill>
                <a:latin typeface="Chalkboard"/>
                <a:cs typeface="Chalkboard"/>
              </a:endParaRPr>
            </a:p>
            <a:p>
              <a:pPr>
                <a:buFontTx/>
                <a:buChar char="•"/>
                <a:defRPr/>
              </a:pPr>
              <a:r>
                <a:rPr lang="en-US" sz="2200" b="1" dirty="0">
                  <a:solidFill>
                    <a:srgbClr val="22228B"/>
                  </a:solidFill>
                  <a:latin typeface="Chalkboard"/>
                  <a:cs typeface="Chalkboard"/>
                </a:rPr>
                <a:t>Determination of</a:t>
              </a:r>
            </a:p>
            <a:p>
              <a:pPr>
                <a:defRPr/>
              </a:pPr>
              <a:r>
                <a:rPr lang="en-US" sz="2200" b="1" dirty="0">
                  <a:solidFill>
                    <a:srgbClr val="22228B"/>
                  </a:solidFill>
                  <a:latin typeface="Chalkboard"/>
                  <a:cs typeface="Chalkboard"/>
                </a:rPr>
                <a:t>	non-regulated status</a:t>
              </a:r>
            </a:p>
          </p:txBody>
        </p:sp>
        <p:sp>
          <p:nvSpPr>
            <p:cNvPr id="44041" name="Text Box 8">
              <a:extLst>
                <a:ext uri="{FF2B5EF4-FFF2-40B4-BE49-F238E27FC236}">
                  <a16:creationId xmlns:a16="http://schemas.microsoft.com/office/drawing/2014/main" id="{3F5355B9-0CC6-DB46-A84D-2BE107680ADB}"/>
                </a:ext>
              </a:extLst>
            </p:cNvPr>
            <p:cNvSpPr txBox="1">
              <a:spLocks noChangeArrowheads="1"/>
            </p:cNvSpPr>
            <p:nvPr/>
          </p:nvSpPr>
          <p:spPr bwMode="auto">
            <a:xfrm>
              <a:off x="2511" y="2072"/>
              <a:ext cx="1457" cy="709"/>
            </a:xfrm>
            <a:prstGeom prst="rect">
              <a:avLst/>
            </a:prstGeom>
            <a:grpFill/>
            <a:ln w="28575">
              <a:solidFill>
                <a:srgbClr val="22228B"/>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a:solidFill>
                    <a:srgbClr val="22228B"/>
                  </a:solidFill>
                  <a:latin typeface="Chalkboard"/>
                  <a:cs typeface="Chalkboard"/>
                </a:rPr>
                <a:t>Food safety</a:t>
              </a:r>
            </a:p>
            <a:p>
              <a:pPr lvl="1">
                <a:defRPr/>
              </a:pPr>
              <a:endParaRPr lang="en-US" sz="2200" b="1">
                <a:solidFill>
                  <a:srgbClr val="22228B"/>
                </a:solidFill>
                <a:latin typeface="Chalkboard"/>
                <a:cs typeface="Chalkboard"/>
              </a:endParaRPr>
            </a:p>
            <a:p>
              <a:pPr>
                <a:buFontTx/>
                <a:buChar char="•"/>
                <a:defRPr/>
              </a:pPr>
              <a:r>
                <a:rPr lang="en-US" sz="2200" b="1">
                  <a:solidFill>
                    <a:srgbClr val="22228B"/>
                  </a:solidFill>
                  <a:latin typeface="Chalkboard"/>
                  <a:cs typeface="Chalkboard"/>
                </a:rPr>
                <a:t>Feed safety</a:t>
              </a:r>
            </a:p>
          </p:txBody>
        </p:sp>
        <p:sp>
          <p:nvSpPr>
            <p:cNvPr id="44042" name="Text Box 9">
              <a:extLst>
                <a:ext uri="{FF2B5EF4-FFF2-40B4-BE49-F238E27FC236}">
                  <a16:creationId xmlns:a16="http://schemas.microsoft.com/office/drawing/2014/main" id="{44677458-DEF6-CB49-AE87-30453786AAD4}"/>
                </a:ext>
              </a:extLst>
            </p:cNvPr>
            <p:cNvSpPr txBox="1">
              <a:spLocks noChangeArrowheads="1"/>
            </p:cNvSpPr>
            <p:nvPr/>
          </p:nvSpPr>
          <p:spPr bwMode="auto">
            <a:xfrm>
              <a:off x="4409" y="2078"/>
              <a:ext cx="1951" cy="1553"/>
            </a:xfrm>
            <a:prstGeom prst="rect">
              <a:avLst/>
            </a:prstGeom>
            <a:grpFill/>
            <a:ln w="28575">
              <a:solidFill>
                <a:srgbClr val="22228B"/>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a:solidFill>
                    <a:srgbClr val="22228B"/>
                  </a:solidFill>
                  <a:latin typeface="Chalkboard"/>
                  <a:cs typeface="Chalkboard"/>
                </a:rPr>
                <a:t>Pesticidal plants</a:t>
              </a:r>
            </a:p>
            <a:p>
              <a:pPr lvl="1">
                <a:buFontTx/>
                <a:buChar char="-"/>
                <a:defRPr/>
              </a:pPr>
              <a:r>
                <a:rPr lang="en-US" sz="2200" b="1">
                  <a:solidFill>
                    <a:srgbClr val="22228B"/>
                  </a:solidFill>
                  <a:latin typeface="Chalkboard"/>
                  <a:cs typeface="Chalkboard"/>
                </a:rPr>
                <a:t>tolerance exemption</a:t>
              </a:r>
            </a:p>
            <a:p>
              <a:pPr lvl="1">
                <a:buFontTx/>
                <a:buChar char="-"/>
                <a:defRPr/>
              </a:pPr>
              <a:r>
                <a:rPr lang="en-US" sz="2200" b="1">
                  <a:solidFill>
                    <a:srgbClr val="22228B"/>
                  </a:solidFill>
                  <a:latin typeface="Chalkboard"/>
                  <a:cs typeface="Chalkboard"/>
                </a:rPr>
                <a:t>registrations</a:t>
              </a:r>
            </a:p>
            <a:p>
              <a:pPr lvl="1">
                <a:defRPr/>
              </a:pPr>
              <a:endParaRPr lang="en-US" sz="2200" b="1">
                <a:solidFill>
                  <a:srgbClr val="22228B"/>
                </a:solidFill>
                <a:latin typeface="Chalkboard"/>
                <a:cs typeface="Chalkboard"/>
              </a:endParaRPr>
            </a:p>
            <a:p>
              <a:pPr>
                <a:buFontTx/>
                <a:buChar char="•"/>
                <a:defRPr/>
              </a:pPr>
              <a:r>
                <a:rPr lang="en-US" sz="2200" b="1">
                  <a:solidFill>
                    <a:srgbClr val="22228B"/>
                  </a:solidFill>
                  <a:latin typeface="Chalkboard"/>
                  <a:cs typeface="Chalkboard"/>
                </a:rPr>
                <a:t>Herbicide registration</a:t>
              </a:r>
            </a:p>
          </p:txBody>
        </p:sp>
      </p:grpSp>
      <p:sp>
        <p:nvSpPr>
          <p:cNvPr id="217100" name="Text Box 12">
            <a:extLst>
              <a:ext uri="{FF2B5EF4-FFF2-40B4-BE49-F238E27FC236}">
                <a16:creationId xmlns:a16="http://schemas.microsoft.com/office/drawing/2014/main" id="{A7413911-4105-0343-A00A-F2C9510D4820}"/>
              </a:ext>
            </a:extLst>
          </p:cNvPr>
          <p:cNvSpPr txBox="1">
            <a:spLocks noChangeArrowheads="1"/>
          </p:cNvSpPr>
          <p:nvPr/>
        </p:nvSpPr>
        <p:spPr bwMode="auto">
          <a:xfrm>
            <a:off x="277595" y="5697258"/>
            <a:ext cx="2990850" cy="492125"/>
          </a:xfrm>
          <a:prstGeom prst="rect">
            <a:avLst/>
          </a:prstGeom>
          <a:solidFill>
            <a:srgbClr val="FFFFFF"/>
          </a:solidFill>
          <a:ln w="3810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rgbClr val="22228B"/>
                </a:solidFill>
                <a:latin typeface="Chalkboard"/>
                <a:ea typeface="ＭＳ Ｐゴシック" charset="0"/>
                <a:cs typeface="Chalkboard"/>
              </a:rPr>
              <a:t>Plant pest?</a:t>
            </a:r>
          </a:p>
        </p:txBody>
      </p:sp>
      <p:sp>
        <p:nvSpPr>
          <p:cNvPr id="217101" name="Text Box 13">
            <a:extLst>
              <a:ext uri="{FF2B5EF4-FFF2-40B4-BE49-F238E27FC236}">
                <a16:creationId xmlns:a16="http://schemas.microsoft.com/office/drawing/2014/main" id="{11255189-75A2-204D-B1D8-F0B211EFD5AB}"/>
              </a:ext>
            </a:extLst>
          </p:cNvPr>
          <p:cNvSpPr txBox="1">
            <a:spLocks noChangeArrowheads="1"/>
          </p:cNvSpPr>
          <p:nvPr/>
        </p:nvSpPr>
        <p:spPr bwMode="auto">
          <a:xfrm>
            <a:off x="3647282" y="5691513"/>
            <a:ext cx="2990850" cy="492125"/>
          </a:xfrm>
          <a:prstGeom prst="rect">
            <a:avLst/>
          </a:prstGeom>
          <a:solidFill>
            <a:srgbClr val="FFFFFF"/>
          </a:solidFill>
          <a:ln w="3810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a:solidFill>
                  <a:srgbClr val="22228B"/>
                </a:solidFill>
                <a:latin typeface="Chalkboard"/>
                <a:ea typeface="ＭＳ Ｐゴシック" charset="0"/>
                <a:cs typeface="Chalkboard"/>
              </a:rPr>
              <a:t>Danger to people?</a:t>
            </a:r>
          </a:p>
        </p:txBody>
      </p:sp>
      <p:sp>
        <p:nvSpPr>
          <p:cNvPr id="217102" name="Text Box 14">
            <a:extLst>
              <a:ext uri="{FF2B5EF4-FFF2-40B4-BE49-F238E27FC236}">
                <a16:creationId xmlns:a16="http://schemas.microsoft.com/office/drawing/2014/main" id="{8CF4A42F-B746-684B-B47D-EF372A9683BC}"/>
              </a:ext>
            </a:extLst>
          </p:cNvPr>
          <p:cNvSpPr txBox="1">
            <a:spLocks noChangeArrowheads="1"/>
          </p:cNvSpPr>
          <p:nvPr/>
        </p:nvSpPr>
        <p:spPr bwMode="auto">
          <a:xfrm>
            <a:off x="6816509" y="5659982"/>
            <a:ext cx="3335337" cy="492125"/>
          </a:xfrm>
          <a:prstGeom prst="rect">
            <a:avLst/>
          </a:prstGeom>
          <a:solidFill>
            <a:srgbClr val="FFFFFF"/>
          </a:solidFill>
          <a:ln w="38100">
            <a:solidFill>
              <a:srgbClr val="22228B"/>
            </a:solidFill>
            <a:miter lim="800000"/>
            <a:headEnd/>
            <a:tailEnd/>
          </a:ln>
          <a:effectLst>
            <a:prstShdw prst="shdw17" dist="17961" dir="2700000">
              <a:schemeClr val="bg1">
                <a:gamma/>
                <a:shade val="60000"/>
                <a:invGamma/>
                <a:alpha val="74998"/>
              </a:schemeClr>
            </a:prstShdw>
          </a:effectLst>
        </p:spPr>
        <p:txBody>
          <a:bodyPr>
            <a:spAutoFit/>
          </a:bodyPr>
          <a:lstStyle/>
          <a:p>
            <a:pPr algn="ctr">
              <a:spcBef>
                <a:spcPct val="50000"/>
              </a:spcBef>
              <a:defRPr/>
            </a:pPr>
            <a:r>
              <a:rPr lang="en-US" sz="2600" dirty="0">
                <a:solidFill>
                  <a:srgbClr val="22228B"/>
                </a:solidFill>
                <a:latin typeface="Chalkboard"/>
                <a:ea typeface="ＭＳ Ｐゴシック" charset="0"/>
                <a:cs typeface="Chalkboard"/>
              </a:rPr>
              <a:t>Risk to environment?</a:t>
            </a:r>
          </a:p>
        </p:txBody>
      </p:sp>
      <p:pic>
        <p:nvPicPr>
          <p:cNvPr id="15" name="Picture 14">
            <a:extLst>
              <a:ext uri="{FF2B5EF4-FFF2-40B4-BE49-F238E27FC236}">
                <a16:creationId xmlns:a16="http://schemas.microsoft.com/office/drawing/2014/main" id="{536C7F20-3608-3041-930E-D326FED4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834" y="6157149"/>
            <a:ext cx="322263"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01" grpId="0" animBg="1"/>
      <p:bldP spid="21710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a:extLst>
              <a:ext uri="{FF2B5EF4-FFF2-40B4-BE49-F238E27FC236}">
                <a16:creationId xmlns:a16="http://schemas.microsoft.com/office/drawing/2014/main" id="{FE9D9E70-4652-DC4F-82BC-89C091987CD7}"/>
              </a:ext>
            </a:extLst>
          </p:cNvPr>
          <p:cNvSpPr txBox="1">
            <a:spLocks noChangeArrowheads="1"/>
          </p:cNvSpPr>
          <p:nvPr/>
        </p:nvSpPr>
        <p:spPr bwMode="auto">
          <a:xfrm>
            <a:off x="592138" y="234950"/>
            <a:ext cx="9237662" cy="646113"/>
          </a:xfrm>
          <a:prstGeom prst="rect">
            <a:avLst/>
          </a:prstGeom>
          <a:solidFill>
            <a:srgbClr val="F2FFE9"/>
          </a:solidFill>
          <a:ln w="12700">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22228B"/>
                </a:solidFill>
                <a:latin typeface="Chalkboard" panose="03050602040202020205" pitchFamily="66" charset="77"/>
              </a:rPr>
              <a:t>Are they as safe as conventional foods?</a:t>
            </a:r>
          </a:p>
        </p:txBody>
      </p:sp>
      <p:pic>
        <p:nvPicPr>
          <p:cNvPr id="81922" name="Picture 3">
            <a:extLst>
              <a:ext uri="{FF2B5EF4-FFF2-40B4-BE49-F238E27FC236}">
                <a16:creationId xmlns:a16="http://schemas.microsoft.com/office/drawing/2014/main" id="{02BAA6DD-65D1-E248-A555-027F0F1AB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7684" name="Group 4">
            <a:extLst>
              <a:ext uri="{FF2B5EF4-FFF2-40B4-BE49-F238E27FC236}">
                <a16:creationId xmlns:a16="http://schemas.microsoft.com/office/drawing/2014/main" id="{5375DEC0-E0E4-A24E-BE67-17A5ADAD44B1}"/>
              </a:ext>
            </a:extLst>
          </p:cNvPr>
          <p:cNvGrpSpPr>
            <a:grpSpLocks/>
          </p:cNvGrpSpPr>
          <p:nvPr/>
        </p:nvGrpSpPr>
        <p:grpSpPr bwMode="auto">
          <a:xfrm>
            <a:off x="226484" y="1129333"/>
            <a:ext cx="9848851" cy="2725738"/>
            <a:chOff x="211" y="-236"/>
            <a:chExt cx="6204" cy="1717"/>
          </a:xfrm>
          <a:solidFill>
            <a:srgbClr val="FFFFFF"/>
          </a:solidFill>
        </p:grpSpPr>
        <p:sp>
          <p:nvSpPr>
            <p:cNvPr id="967685" name="Text Box 5">
              <a:extLst>
                <a:ext uri="{FF2B5EF4-FFF2-40B4-BE49-F238E27FC236}">
                  <a16:creationId xmlns:a16="http://schemas.microsoft.com/office/drawing/2014/main" id="{FCB540BA-2553-DA4D-89DD-87AD7833F3DB}"/>
                </a:ext>
              </a:extLst>
            </p:cNvPr>
            <p:cNvSpPr txBox="1">
              <a:spLocks noChangeArrowheads="1"/>
            </p:cNvSpPr>
            <p:nvPr/>
          </p:nvSpPr>
          <p:spPr bwMode="auto">
            <a:xfrm>
              <a:off x="1056" y="-236"/>
              <a:ext cx="4392" cy="657"/>
            </a:xfrm>
            <a:prstGeom prst="rect">
              <a:avLst/>
            </a:prstGeom>
            <a:grpFill/>
            <a:ln w="9525">
              <a:solidFill>
                <a:schemeClr val="tx1"/>
              </a:solidFill>
              <a:miter lim="800000"/>
              <a:headEnd/>
              <a:tailEnd/>
            </a:ln>
            <a:effectLst/>
            <a:extLst>
              <a:ext uri="{AF507438-7753-43e0-B8FC-AC1667EBCBE1}"/>
            </a:extLst>
          </p:spPr>
          <p:txBody>
            <a:bodyPr>
              <a:spAutoFit/>
            </a:bodyPr>
            <a:lstStyle/>
            <a:p>
              <a:pPr algn="ctr" eaLnBrk="1" hangingPunct="1">
                <a:lnSpc>
                  <a:spcPct val="90000"/>
                </a:lnSpc>
                <a:spcBef>
                  <a:spcPct val="80000"/>
                </a:spcBef>
                <a:defRPr/>
              </a:pPr>
              <a:r>
                <a:rPr lang="en-US" sz="3200" b="1" dirty="0">
                  <a:solidFill>
                    <a:srgbClr val="22228B"/>
                  </a:solidFill>
                  <a:latin typeface="Chalkboard"/>
                  <a:ea typeface="ＭＳ Ｐゴシック" charset="0"/>
                  <a:cs typeface="Chalkboard"/>
                </a:rPr>
                <a:t>This is based on the concept of </a:t>
              </a:r>
            </a:p>
            <a:p>
              <a:pPr algn="ctr" eaLnBrk="1" hangingPunct="1">
                <a:lnSpc>
                  <a:spcPct val="90000"/>
                </a:lnSpc>
                <a:spcBef>
                  <a:spcPts val="0"/>
                </a:spcBef>
                <a:defRPr/>
              </a:pPr>
              <a:r>
                <a:rPr lang="en-US" sz="3600" b="1" u="sng" dirty="0">
                  <a:solidFill>
                    <a:srgbClr val="000066"/>
                  </a:solidFill>
                  <a:latin typeface="Chalkboard"/>
                  <a:ea typeface="ＭＳ Ｐゴシック" charset="0"/>
                  <a:cs typeface="Chalkboard"/>
                </a:rPr>
                <a:t>substantial equivalence</a:t>
              </a:r>
            </a:p>
          </p:txBody>
        </p:sp>
        <p:sp>
          <p:nvSpPr>
            <p:cNvPr id="967686" name="Text Box 6">
              <a:extLst>
                <a:ext uri="{FF2B5EF4-FFF2-40B4-BE49-F238E27FC236}">
                  <a16:creationId xmlns:a16="http://schemas.microsoft.com/office/drawing/2014/main" id="{D036B782-14FE-7B44-B3BB-BB419BCBF58F}"/>
                </a:ext>
              </a:extLst>
            </p:cNvPr>
            <p:cNvSpPr txBox="1">
              <a:spLocks noChangeArrowheads="1"/>
            </p:cNvSpPr>
            <p:nvPr/>
          </p:nvSpPr>
          <p:spPr bwMode="auto">
            <a:xfrm>
              <a:off x="211" y="580"/>
              <a:ext cx="6204" cy="901"/>
            </a:xfrm>
            <a:prstGeom prst="rect">
              <a:avLst/>
            </a:prstGeom>
            <a:grpFill/>
            <a:ln w="9525">
              <a:solidFill>
                <a:schemeClr val="tx1"/>
              </a:solidFill>
              <a:miter lim="800000"/>
              <a:headEnd/>
              <a:tailEnd/>
            </a:ln>
            <a:effectLst/>
            <a:extLst>
              <a:ext uri="{AF507438-7753-43e0-B8FC-AC1667EBCBE1}"/>
            </a:extLst>
          </p:spPr>
          <p:txBody>
            <a:bodyPr>
              <a:spAutoFit/>
            </a:bodyPr>
            <a:lstStyle/>
            <a:p>
              <a:pPr algn="ctr" eaLnBrk="1" hangingPunct="1">
                <a:lnSpc>
                  <a:spcPct val="90000"/>
                </a:lnSpc>
                <a:spcBef>
                  <a:spcPct val="80000"/>
                </a:spcBef>
                <a:defRPr/>
              </a:pPr>
              <a:r>
                <a:rPr lang="en-US" sz="3200" b="1" dirty="0">
                  <a:solidFill>
                    <a:srgbClr val="22228B"/>
                  </a:solidFill>
                  <a:latin typeface="Chalkboard"/>
                  <a:ea typeface="ＭＳ Ｐゴシック" charset="0"/>
                  <a:cs typeface="Chalkboard"/>
                </a:rPr>
                <a:t>Modified food has essentially all characteristics of </a:t>
              </a:r>
              <a:r>
                <a:rPr lang="en-US" sz="3200" b="1" dirty="0" err="1">
                  <a:solidFill>
                    <a:srgbClr val="22228B"/>
                  </a:solidFill>
                  <a:latin typeface="Chalkboard"/>
                  <a:ea typeface="ＭＳ Ｐゴシック" charset="0"/>
                  <a:cs typeface="Chalkboard"/>
                </a:rPr>
                <a:t>nonmodified</a:t>
              </a:r>
              <a:r>
                <a:rPr lang="en-US" sz="3200" b="1" dirty="0">
                  <a:solidFill>
                    <a:srgbClr val="22228B"/>
                  </a:solidFill>
                  <a:latin typeface="Chalkboard"/>
                  <a:ea typeface="ＭＳ Ｐゴシック" charset="0"/>
                  <a:cs typeface="Chalkboard"/>
                </a:rPr>
                <a:t> food with respect to food and feed value except for introduced trait</a:t>
              </a:r>
              <a:endParaRPr lang="en-US" sz="3200" dirty="0">
                <a:solidFill>
                  <a:srgbClr val="22228B"/>
                </a:solidFill>
                <a:latin typeface="Chalkboard"/>
                <a:ea typeface="ＭＳ Ｐゴシック" charset="0"/>
                <a:cs typeface="Chalkboard"/>
              </a:endParaRPr>
            </a:p>
          </p:txBody>
        </p:sp>
      </p:grpSp>
      <p:sp>
        <p:nvSpPr>
          <p:cNvPr id="81924" name="Text Box 7">
            <a:extLst>
              <a:ext uri="{FF2B5EF4-FFF2-40B4-BE49-F238E27FC236}">
                <a16:creationId xmlns:a16="http://schemas.microsoft.com/office/drawing/2014/main" id="{F17E5441-C659-D04B-802A-DC016DBAE017}"/>
              </a:ext>
            </a:extLst>
          </p:cNvPr>
          <p:cNvSpPr txBox="1">
            <a:spLocks noChangeArrowheads="1"/>
          </p:cNvSpPr>
          <p:nvPr/>
        </p:nvSpPr>
        <p:spPr bwMode="auto">
          <a:xfrm>
            <a:off x="4724400" y="6337300"/>
            <a:ext cx="506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200">
                <a:solidFill>
                  <a:srgbClr val="000066"/>
                </a:solidFill>
                <a:latin typeface="Times New Roman" panose="02020603050405020304" pitchFamily="18" charset="0"/>
              </a:rPr>
              <a:t>SOURCE: Safety of Genetically Engineered Foods: Aproaches to Assessing Unintended Health Effects 2004. Natl Acad Press</a:t>
            </a:r>
          </a:p>
        </p:txBody>
      </p:sp>
      <p:sp>
        <p:nvSpPr>
          <p:cNvPr id="2" name="TextBox 1">
            <a:extLst>
              <a:ext uri="{FF2B5EF4-FFF2-40B4-BE49-F238E27FC236}">
                <a16:creationId xmlns:a16="http://schemas.microsoft.com/office/drawing/2014/main" id="{D8B027D9-A4D2-2C4C-AE2B-6666FE1EE9B5}"/>
              </a:ext>
            </a:extLst>
          </p:cNvPr>
          <p:cNvSpPr txBox="1">
            <a:spLocks noChangeArrowheads="1"/>
          </p:cNvSpPr>
          <p:nvPr/>
        </p:nvSpPr>
        <p:spPr bwMode="auto">
          <a:xfrm>
            <a:off x="966788" y="4076700"/>
            <a:ext cx="8483600" cy="1138238"/>
          </a:xfrm>
          <a:prstGeom prst="rect">
            <a:avLst/>
          </a:prstGeom>
          <a:solidFill>
            <a:srgbClr val="FFFFFF"/>
          </a:solidFill>
          <a:ln w="952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400" b="1">
                <a:solidFill>
                  <a:srgbClr val="22228B"/>
                </a:solidFill>
                <a:latin typeface="Chalkboard" panose="03050602040202020205" pitchFamily="66" charset="77"/>
              </a:rPr>
              <a:t>Product of introduced genetic information tested for safety separately </a:t>
            </a:r>
          </a:p>
        </p:txBody>
      </p:sp>
      <p:sp>
        <p:nvSpPr>
          <p:cNvPr id="9" name="TextBox 8">
            <a:extLst>
              <a:ext uri="{FF2B5EF4-FFF2-40B4-BE49-F238E27FC236}">
                <a16:creationId xmlns:a16="http://schemas.microsoft.com/office/drawing/2014/main" id="{1FE1A8BD-73B0-8744-8196-EEB350B451D6}"/>
              </a:ext>
            </a:extLst>
          </p:cNvPr>
          <p:cNvSpPr txBox="1">
            <a:spLocks noChangeArrowheads="1"/>
          </p:cNvSpPr>
          <p:nvPr/>
        </p:nvSpPr>
        <p:spPr bwMode="auto">
          <a:xfrm>
            <a:off x="1135063" y="5437188"/>
            <a:ext cx="8067675" cy="614362"/>
          </a:xfrm>
          <a:prstGeom prst="rect">
            <a:avLst/>
          </a:prstGeom>
          <a:solidFill>
            <a:srgbClr val="FFFFFF"/>
          </a:solidFill>
          <a:ln w="9525">
            <a:solidFill>
              <a:srgbClr val="16165D"/>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400" b="1">
                <a:solidFill>
                  <a:srgbClr val="22228B"/>
                </a:solidFill>
                <a:latin typeface="Chalkboard" panose="03050602040202020205" pitchFamily="66" charset="77"/>
              </a:rPr>
              <a:t>How is substantial equivalence tested?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965EB885-023A-DE47-89C3-047B9D44F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a:extLst>
              <a:ext uri="{FF2B5EF4-FFF2-40B4-BE49-F238E27FC236}">
                <a16:creationId xmlns:a16="http://schemas.microsoft.com/office/drawing/2014/main" id="{3D31F518-0AB9-A24B-9666-245631780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813" y="5938838"/>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4">
            <a:extLst>
              <a:ext uri="{FF2B5EF4-FFF2-40B4-BE49-F238E27FC236}">
                <a16:creationId xmlns:a16="http://schemas.microsoft.com/office/drawing/2014/main" id="{7CA40450-658A-1C47-B401-62E41B249060}"/>
              </a:ext>
            </a:extLst>
          </p:cNvPr>
          <p:cNvSpPr txBox="1">
            <a:spLocks noChangeArrowheads="1"/>
          </p:cNvSpPr>
          <p:nvPr/>
        </p:nvSpPr>
        <p:spPr bwMode="auto">
          <a:xfrm>
            <a:off x="368300" y="342900"/>
            <a:ext cx="2908300" cy="6413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3600" b="1" i="1">
                <a:solidFill>
                  <a:srgbClr val="FFFFCC"/>
                </a:solidFill>
                <a:latin typeface="Arial" panose="020B0604020202020204" pitchFamily="34" charset="0"/>
              </a:rPr>
              <a:t>Substantial</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866C5B73-C3EB-7042-B2DC-D9980BB74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475" y="6003925"/>
            <a:ext cx="3667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9C06BF-3E69-C44A-A26D-92342BF04310}"/>
              </a:ext>
            </a:extLst>
          </p:cNvPr>
          <p:cNvSpPr txBox="1"/>
          <p:nvPr/>
        </p:nvSpPr>
        <p:spPr>
          <a:xfrm>
            <a:off x="268288" y="193675"/>
            <a:ext cx="9783762" cy="1938338"/>
          </a:xfrm>
          <a:prstGeom prst="rect">
            <a:avLst/>
          </a:prstGeom>
          <a:solidFill>
            <a:srgbClr val="FFFFFF"/>
          </a:solidFill>
          <a:ln>
            <a:solidFill>
              <a:srgbClr val="000000"/>
            </a:solidFill>
          </a:ln>
        </p:spPr>
        <p:txBody>
          <a:bodyPr>
            <a:spAutoFit/>
          </a:bodyPr>
          <a:lstStyle/>
          <a:p>
            <a:pPr algn="ctr" eaLnBrk="1" hangingPunct="1">
              <a:defRPr/>
            </a:pPr>
            <a:r>
              <a:rPr lang="en-US" b="1" dirty="0">
                <a:solidFill>
                  <a:srgbClr val="000090"/>
                </a:solidFill>
                <a:latin typeface="Chalkboard"/>
                <a:ea typeface="ＭＳ Ｐゴシック" charset="0"/>
                <a:cs typeface="Chalkboard"/>
              </a:rPr>
              <a:t>Regulation based on a 1986 regulatory system, creating problems: </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New products emerge with no rules to govern them</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Old products not on market because no clear pathways for commercialization</a:t>
            </a:r>
          </a:p>
          <a:p>
            <a:pPr marL="342900" indent="-342900" eaLnBrk="1" hangingPunct="1">
              <a:buFont typeface="Arial"/>
              <a:buChar char="•"/>
              <a:defRPr/>
            </a:pPr>
            <a:r>
              <a:rPr lang="en-US" b="1" dirty="0">
                <a:solidFill>
                  <a:srgbClr val="000090"/>
                </a:solidFill>
                <a:latin typeface="Chalkboard"/>
                <a:ea typeface="ＭＳ Ｐゴシック" charset="0"/>
                <a:cs typeface="Chalkboard"/>
              </a:rPr>
              <a:t>New products created to step around regulatory system</a:t>
            </a:r>
          </a:p>
        </p:txBody>
      </p:sp>
      <p:sp>
        <p:nvSpPr>
          <p:cNvPr id="10" name="TextBox 9">
            <a:extLst>
              <a:ext uri="{FF2B5EF4-FFF2-40B4-BE49-F238E27FC236}">
                <a16:creationId xmlns:a16="http://schemas.microsoft.com/office/drawing/2014/main" id="{95588747-E998-0C45-B1B3-C2575AB6517B}"/>
              </a:ext>
            </a:extLst>
          </p:cNvPr>
          <p:cNvSpPr txBox="1">
            <a:spLocks noChangeArrowheads="1"/>
          </p:cNvSpPr>
          <p:nvPr/>
        </p:nvSpPr>
        <p:spPr bwMode="auto">
          <a:xfrm>
            <a:off x="442913" y="2473325"/>
            <a:ext cx="9391650" cy="892175"/>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A first step taken on July 2, 2015 by a White House Initiative to modernize biotech regulation</a:t>
            </a:r>
          </a:p>
        </p:txBody>
      </p:sp>
      <p:pic>
        <p:nvPicPr>
          <p:cNvPr id="83972" name="Picture 1" descr="NATURE BIOTECHNOLOGY Under Radar Screen.tiff">
            <a:extLst>
              <a:ext uri="{FF2B5EF4-FFF2-40B4-BE49-F238E27FC236}">
                <a16:creationId xmlns:a16="http://schemas.microsoft.com/office/drawing/2014/main" id="{5133F3F3-3331-EB40-8368-51698F05E9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913" y="3590925"/>
            <a:ext cx="4371975" cy="3033713"/>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E7D63B-C806-964C-BF33-380398546F01}"/>
              </a:ext>
            </a:extLst>
          </p:cNvPr>
          <p:cNvSpPr txBox="1">
            <a:spLocks noChangeArrowheads="1"/>
          </p:cNvSpPr>
          <p:nvPr/>
        </p:nvSpPr>
        <p:spPr bwMode="auto">
          <a:xfrm>
            <a:off x="4941888" y="3590925"/>
            <a:ext cx="4827587" cy="2092325"/>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But to date not a lot of progress made in US but EU and other countries are making decisions – some accepting, some not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4229F0B4-3AF8-E94F-951E-96B690A16AAC}"/>
              </a:ext>
            </a:extLst>
          </p:cNvPr>
          <p:cNvSpPr>
            <a:spLocks noGrp="1" noChangeArrowheads="1"/>
          </p:cNvSpPr>
          <p:nvPr>
            <p:ph type="body" idx="1"/>
          </p:nvPr>
        </p:nvSpPr>
        <p:spPr>
          <a:xfrm>
            <a:off x="765175" y="1419225"/>
            <a:ext cx="9866313" cy="4813300"/>
          </a:xfrm>
        </p:spPr>
        <p:txBody>
          <a:bodyPr/>
          <a:lstStyle/>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Lack of peer-reviewed food safety tests</a:t>
            </a:r>
            <a:r>
              <a:rPr lang="en-US" altLang="en-US" dirty="0">
                <a:solidFill>
                  <a:srgbClr val="E4E0AB"/>
                </a:solidFill>
                <a:effectLst>
                  <a:outerShdw blurRad="38100" dist="38100" dir="2700000" algn="tl">
                    <a:srgbClr val="000000"/>
                  </a:outerShdw>
                </a:effectLst>
                <a:latin typeface="Chalkboard" panose="03050602040202020205" pitchFamily="66" charset="77"/>
              </a:rPr>
              <a:t> </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dirty="0">
                <a:solidFill>
                  <a:srgbClr val="000090"/>
                </a:solidFill>
                <a:effectLst>
                  <a:outerShdw blurRad="38100" dist="38100" dir="2700000" algn="tl">
                    <a:srgbClr val="000000"/>
                  </a:outerShdw>
                </a:effectLst>
                <a:latin typeface="Chalkboard" panose="03050602040202020205" pitchFamily="66" charset="77"/>
              </a:rPr>
              <a:t>…</a:t>
            </a:r>
            <a:endParaRPr lang="en-US" altLang="en-US"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dirty="0">
              <a:solidFill>
                <a:srgbClr val="000090"/>
              </a:solidFill>
              <a:effectLst>
                <a:outerShdw blurRad="38100" dist="38100" dir="2700000" algn="tl">
                  <a:srgbClr val="000000"/>
                </a:outerShdw>
              </a:effectLst>
              <a:latin typeface="Chalkboard" panose="03050602040202020205" pitchFamily="66" charset="77"/>
            </a:endParaRPr>
          </a:p>
        </p:txBody>
      </p:sp>
      <p:pic>
        <p:nvPicPr>
          <p:cNvPr id="86018" name="Picture 4">
            <a:extLst>
              <a:ext uri="{FF2B5EF4-FFF2-40B4-BE49-F238E27FC236}">
                <a16:creationId xmlns:a16="http://schemas.microsoft.com/office/drawing/2014/main" id="{0CC52FA2-9A57-424D-9CF7-551FB9ACE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D6D8F248-D5AA-1346-9C44-029CFB26EF09}"/>
              </a:ext>
            </a:extLst>
          </p:cNvPr>
          <p:cNvSpPr txBox="1">
            <a:spLocks noChangeArrowheads="1"/>
          </p:cNvSpPr>
          <p:nvPr/>
        </p:nvSpPr>
        <p:spPr bwMode="auto">
          <a:xfrm>
            <a:off x="298450" y="469900"/>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5">
            <a:extLst>
              <a:ext uri="{FF2B5EF4-FFF2-40B4-BE49-F238E27FC236}">
                <a16:creationId xmlns:a16="http://schemas.microsoft.com/office/drawing/2014/main" id="{7B454CDF-D2C2-AE41-9CB4-13611970806C}"/>
              </a:ext>
            </a:extLst>
          </p:cNvPr>
          <p:cNvGrpSpPr>
            <a:grpSpLocks/>
          </p:cNvGrpSpPr>
          <p:nvPr/>
        </p:nvGrpSpPr>
        <p:grpSpPr bwMode="auto">
          <a:xfrm>
            <a:off x="2716213" y="319088"/>
            <a:ext cx="7392987" cy="5803900"/>
            <a:chOff x="1316248" y="335791"/>
            <a:chExt cx="7928752" cy="6056685"/>
          </a:xfrm>
        </p:grpSpPr>
        <p:pic>
          <p:nvPicPr>
            <p:cNvPr id="88072" name="Picture 1">
              <a:extLst>
                <a:ext uri="{FF2B5EF4-FFF2-40B4-BE49-F238E27FC236}">
                  <a16:creationId xmlns:a16="http://schemas.microsoft.com/office/drawing/2014/main" id="{FC7F504B-A71D-7B48-860F-EFC1AA5C60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248" y="335791"/>
              <a:ext cx="7928752" cy="60566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073" name="Picture 3" descr="Seralini.jpg">
              <a:extLst>
                <a:ext uri="{FF2B5EF4-FFF2-40B4-BE49-F238E27FC236}">
                  <a16:creationId xmlns:a16="http://schemas.microsoft.com/office/drawing/2014/main" id="{8B4453D5-A13A-114B-94BC-A4E0DABDA0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1" y="2979179"/>
              <a:ext cx="1971514" cy="1856109"/>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95238" name="TextBox 4">
              <a:extLst>
                <a:ext uri="{FF2B5EF4-FFF2-40B4-BE49-F238E27FC236}">
                  <a16:creationId xmlns:a16="http://schemas.microsoft.com/office/drawing/2014/main" id="{493B4F92-5449-EA4B-AF82-F640CBFD4579}"/>
                </a:ext>
              </a:extLst>
            </p:cNvPr>
            <p:cNvSpPr txBox="1">
              <a:spLocks noChangeArrowheads="1"/>
            </p:cNvSpPr>
            <p:nvPr/>
          </p:nvSpPr>
          <p:spPr bwMode="auto">
            <a:xfrm>
              <a:off x="3435916" y="3052685"/>
              <a:ext cx="1321175" cy="1636763"/>
            </a:xfrm>
            <a:prstGeom prst="rect">
              <a:avLst/>
            </a:prstGeom>
            <a:solidFill>
              <a:schemeClr val="accent6">
                <a:lumMod val="50000"/>
              </a:schemeClr>
            </a:solidFill>
            <a:ln w="19050" cmpd="sng">
              <a:solidFill>
                <a:schemeClr val="tx1"/>
              </a:solidFill>
              <a:miter lim="800000"/>
              <a:headEnd/>
              <a:tailEnd/>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defRPr/>
              </a:pPr>
              <a:r>
                <a:rPr lang="en-US" altLang="en-US" sz="1600" b="1">
                  <a:solidFill>
                    <a:srgbClr val="FFFFFF"/>
                  </a:solidFill>
                  <a:latin typeface="Chalkboard" panose="03050602040202020205" pitchFamily="66" charset="77"/>
                </a:rPr>
                <a:t>Claim that Monsanto’s RR corn causes tumors in rats</a:t>
              </a:r>
            </a:p>
          </p:txBody>
        </p:sp>
      </p:grpSp>
      <p:sp>
        <p:nvSpPr>
          <p:cNvPr id="88066" name="TextBox 6">
            <a:extLst>
              <a:ext uri="{FF2B5EF4-FFF2-40B4-BE49-F238E27FC236}">
                <a16:creationId xmlns:a16="http://schemas.microsoft.com/office/drawing/2014/main" id="{3E734D33-1CD3-F441-87D2-6B4914A8B969}"/>
              </a:ext>
            </a:extLst>
          </p:cNvPr>
          <p:cNvSpPr txBox="1">
            <a:spLocks noChangeArrowheads="1"/>
          </p:cNvSpPr>
          <p:nvPr/>
        </p:nvSpPr>
        <p:spPr bwMode="auto">
          <a:xfrm>
            <a:off x="195263" y="166688"/>
            <a:ext cx="2332037" cy="2554287"/>
          </a:xfrm>
          <a:prstGeom prst="rect">
            <a:avLst/>
          </a:prstGeom>
          <a:solidFill>
            <a:srgbClr val="FFFFFF"/>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22228B"/>
                </a:solidFill>
                <a:latin typeface="Chalkboard" panose="03050602040202020205" pitchFamily="66" charset="77"/>
              </a:rPr>
              <a:t>Occasional widely publicized studies cast doubt on safety of GE foods - one in Sept. 2012 by French researcher  </a:t>
            </a:r>
          </a:p>
        </p:txBody>
      </p:sp>
      <p:sp>
        <p:nvSpPr>
          <p:cNvPr id="2" name="TextBox 1">
            <a:extLst>
              <a:ext uri="{FF2B5EF4-FFF2-40B4-BE49-F238E27FC236}">
                <a16:creationId xmlns:a16="http://schemas.microsoft.com/office/drawing/2014/main" id="{9F2793C2-8F5D-D943-A3AD-4751452262A0}"/>
              </a:ext>
            </a:extLst>
          </p:cNvPr>
          <p:cNvSpPr txBox="1">
            <a:spLocks noChangeArrowheads="1"/>
          </p:cNvSpPr>
          <p:nvPr/>
        </p:nvSpPr>
        <p:spPr bwMode="auto">
          <a:xfrm>
            <a:off x="206375" y="2922588"/>
            <a:ext cx="2273300" cy="1938337"/>
          </a:xfrm>
          <a:prstGeom prst="rect">
            <a:avLst/>
          </a:prstGeom>
          <a:solidFill>
            <a:schemeClr val="bg1"/>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22228B"/>
                </a:solidFill>
                <a:latin typeface="Chalkboard" panose="03050602040202020205" pitchFamily="66" charset="77"/>
              </a:rPr>
              <a:t>Later reviewed by European Food Safety Authority and found to have no merit</a:t>
            </a:r>
          </a:p>
        </p:txBody>
      </p:sp>
      <p:sp>
        <p:nvSpPr>
          <p:cNvPr id="88068" name="TextBox 2">
            <a:extLst>
              <a:ext uri="{FF2B5EF4-FFF2-40B4-BE49-F238E27FC236}">
                <a16:creationId xmlns:a16="http://schemas.microsoft.com/office/drawing/2014/main" id="{7CFC4B85-57A1-0E4F-AF66-8C8D8E4411A1}"/>
              </a:ext>
            </a:extLst>
          </p:cNvPr>
          <p:cNvSpPr txBox="1">
            <a:spLocks noChangeArrowheads="1"/>
          </p:cNvSpPr>
          <p:nvPr/>
        </p:nvSpPr>
        <p:spPr bwMode="auto">
          <a:xfrm>
            <a:off x="3052763" y="2012950"/>
            <a:ext cx="6634162" cy="708025"/>
          </a:xfrm>
          <a:prstGeom prst="rect">
            <a:avLst/>
          </a:prstGeom>
          <a:solidFill>
            <a:srgbClr val="FFFFFF"/>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4000" b="1">
                <a:solidFill>
                  <a:srgbClr val="22228B"/>
                </a:solidFill>
                <a:latin typeface="Chalkboard" panose="03050602040202020205" pitchFamily="66" charset="77"/>
              </a:rPr>
              <a:t>Featured on Dr. Oz Show</a:t>
            </a:r>
          </a:p>
        </p:txBody>
      </p:sp>
      <p:sp>
        <p:nvSpPr>
          <p:cNvPr id="9" name="TextBox 8">
            <a:extLst>
              <a:ext uri="{FF2B5EF4-FFF2-40B4-BE49-F238E27FC236}">
                <a16:creationId xmlns:a16="http://schemas.microsoft.com/office/drawing/2014/main" id="{498B68F0-B10F-3A40-99AD-6C9921BE6F7F}"/>
              </a:ext>
            </a:extLst>
          </p:cNvPr>
          <p:cNvSpPr txBox="1">
            <a:spLocks noChangeArrowheads="1"/>
          </p:cNvSpPr>
          <p:nvPr/>
        </p:nvSpPr>
        <p:spPr bwMode="auto">
          <a:xfrm>
            <a:off x="179388" y="5062538"/>
            <a:ext cx="2273300" cy="1016000"/>
          </a:xfrm>
          <a:prstGeom prst="rect">
            <a:avLst/>
          </a:prstGeom>
          <a:solidFill>
            <a:schemeClr val="bg1"/>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000" b="1">
                <a:solidFill>
                  <a:srgbClr val="22228B"/>
                </a:solidFill>
                <a:latin typeface="Chalkboard" panose="03050602040202020205" pitchFamily="66" charset="77"/>
              </a:rPr>
              <a:t>But did you ever hear that on Dr. Oz?</a:t>
            </a:r>
          </a:p>
        </p:txBody>
      </p:sp>
      <p:sp>
        <p:nvSpPr>
          <p:cNvPr id="10" name="TextBox 2">
            <a:extLst>
              <a:ext uri="{FF2B5EF4-FFF2-40B4-BE49-F238E27FC236}">
                <a16:creationId xmlns:a16="http://schemas.microsoft.com/office/drawing/2014/main" id="{ABAB6257-B4A5-C94D-AEB7-8D08782B88B4}"/>
              </a:ext>
            </a:extLst>
          </p:cNvPr>
          <p:cNvSpPr txBox="1">
            <a:spLocks noChangeArrowheads="1"/>
          </p:cNvSpPr>
          <p:nvPr/>
        </p:nvSpPr>
        <p:spPr bwMode="auto">
          <a:xfrm>
            <a:off x="3073400" y="6254750"/>
            <a:ext cx="6678613" cy="522288"/>
          </a:xfrm>
          <a:prstGeom prst="rect">
            <a:avLst/>
          </a:prstGeom>
          <a:solidFill>
            <a:srgbClr val="FFFFFF"/>
          </a:solidFill>
          <a:ln w="1905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22228B"/>
                </a:solidFill>
                <a:latin typeface="Chalkboard" panose="03050602040202020205" pitchFamily="66" charset="77"/>
              </a:rPr>
              <a:t>What about other published studies?</a:t>
            </a:r>
          </a:p>
        </p:txBody>
      </p:sp>
      <p:pic>
        <p:nvPicPr>
          <p:cNvPr id="88071" name="Picture 3">
            <a:extLst>
              <a:ext uri="{FF2B5EF4-FFF2-40B4-BE49-F238E27FC236}">
                <a16:creationId xmlns:a16="http://schemas.microsoft.com/office/drawing/2014/main" id="{10385E99-5876-A248-A0EF-23600D339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788" y="535146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a:extLst>
              <a:ext uri="{FF2B5EF4-FFF2-40B4-BE49-F238E27FC236}">
                <a16:creationId xmlns:a16="http://schemas.microsoft.com/office/drawing/2014/main" id="{2FDB7140-0314-C045-B662-704AEECD3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5">
            <a:extLst>
              <a:ext uri="{FF2B5EF4-FFF2-40B4-BE49-F238E27FC236}">
                <a16:creationId xmlns:a16="http://schemas.microsoft.com/office/drawing/2014/main" id="{30B603F5-CDC0-F84B-B1C2-0AE43449CA01}"/>
              </a:ext>
            </a:extLst>
          </p:cNvPr>
          <p:cNvSpPr txBox="1">
            <a:spLocks noChangeArrowheads="1"/>
          </p:cNvSpPr>
          <p:nvPr/>
        </p:nvSpPr>
        <p:spPr bwMode="auto">
          <a:xfrm>
            <a:off x="188913" y="6334125"/>
            <a:ext cx="950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000" i="1">
                <a:solidFill>
                  <a:srgbClr val="1D316E"/>
                </a:solidFill>
                <a:latin typeface="Times New Roman" panose="02020603050405020304" pitchFamily="18" charset="0"/>
              </a:rPr>
              <a:t>SOURCE: Snell C, Bernheim A, Berge J-P, Kuntz M, Pascal G, Paris A, Ricroch AE. 2012. Assessment of the health impact of GM plant diets in long-term and multigenerational animal feeding trials: A literature review. Food and Chemical Toxicology 50: 1134-1148.</a:t>
            </a:r>
          </a:p>
        </p:txBody>
      </p:sp>
      <p:sp>
        <p:nvSpPr>
          <p:cNvPr id="89091" name="TextBox 6">
            <a:extLst>
              <a:ext uri="{FF2B5EF4-FFF2-40B4-BE49-F238E27FC236}">
                <a16:creationId xmlns:a16="http://schemas.microsoft.com/office/drawing/2014/main" id="{C2DD1A79-54DF-684A-8E75-56545DEE92A5}"/>
              </a:ext>
            </a:extLst>
          </p:cNvPr>
          <p:cNvSpPr txBox="1">
            <a:spLocks noChangeArrowheads="1"/>
          </p:cNvSpPr>
          <p:nvPr/>
        </p:nvSpPr>
        <p:spPr bwMode="auto">
          <a:xfrm>
            <a:off x="269875" y="1633538"/>
            <a:ext cx="9642475" cy="769937"/>
          </a:xfrm>
          <a:prstGeom prst="rect">
            <a:avLst/>
          </a:prstGeom>
          <a:solidFill>
            <a:srgbClr val="FFFFFF"/>
          </a:solidFill>
          <a:ln w="952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200" b="1">
                <a:solidFill>
                  <a:srgbClr val="22228B"/>
                </a:solidFill>
                <a:latin typeface="Chalkboard" panose="03050602040202020205" pitchFamily="66" charset="77"/>
              </a:rPr>
              <a:t>Based on 12 long-term (&gt;90d to 2yr) and 12 multigenerational (2 to 5 generation) feeding trials of GE feed in animals </a:t>
            </a:r>
          </a:p>
        </p:txBody>
      </p:sp>
      <p:sp>
        <p:nvSpPr>
          <p:cNvPr id="89092" name="TextBox 1">
            <a:extLst>
              <a:ext uri="{FF2B5EF4-FFF2-40B4-BE49-F238E27FC236}">
                <a16:creationId xmlns:a16="http://schemas.microsoft.com/office/drawing/2014/main" id="{F33D11CD-BD15-EE45-91E7-B9393173CF7B}"/>
              </a:ext>
            </a:extLst>
          </p:cNvPr>
          <p:cNvSpPr txBox="1">
            <a:spLocks noChangeArrowheads="1"/>
          </p:cNvSpPr>
          <p:nvPr/>
        </p:nvSpPr>
        <p:spPr bwMode="auto">
          <a:xfrm>
            <a:off x="608013" y="227013"/>
            <a:ext cx="9037637" cy="1200150"/>
          </a:xfrm>
          <a:prstGeom prst="rect">
            <a:avLst/>
          </a:prstGeom>
          <a:solidFill>
            <a:srgbClr val="FFFFFF"/>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000090"/>
                </a:solidFill>
                <a:latin typeface="Chalkboard" panose="03050602040202020205" pitchFamily="66" charset="77"/>
              </a:rPr>
              <a:t> Meta-analysis from France in 2012 showed GE foods are nutritionally equivalent to non GE foods and can be safely consumed in food and feed. </a:t>
            </a:r>
          </a:p>
        </p:txBody>
      </p:sp>
      <p:pic>
        <p:nvPicPr>
          <p:cNvPr id="89093" name="Picture 2">
            <a:extLst>
              <a:ext uri="{FF2B5EF4-FFF2-40B4-BE49-F238E27FC236}">
                <a16:creationId xmlns:a16="http://schemas.microsoft.com/office/drawing/2014/main" id="{84E2E59A-AD97-DE43-AE8A-1164E8FB7C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3217863"/>
            <a:ext cx="1763712" cy="1323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4" name="Picture 3">
            <a:extLst>
              <a:ext uri="{FF2B5EF4-FFF2-40B4-BE49-F238E27FC236}">
                <a16:creationId xmlns:a16="http://schemas.microsoft.com/office/drawing/2014/main" id="{F7040E4C-20AF-8146-B291-5475D3B75D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4198938"/>
            <a:ext cx="1716088" cy="1549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5" name="Picture 4">
            <a:extLst>
              <a:ext uri="{FF2B5EF4-FFF2-40B4-BE49-F238E27FC236}">
                <a16:creationId xmlns:a16="http://schemas.microsoft.com/office/drawing/2014/main" id="{68EB9465-0487-5F44-97BA-C70719FAE7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05325" y="3284538"/>
            <a:ext cx="1784350" cy="13382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6" name="Picture 5">
            <a:extLst>
              <a:ext uri="{FF2B5EF4-FFF2-40B4-BE49-F238E27FC236}">
                <a16:creationId xmlns:a16="http://schemas.microsoft.com/office/drawing/2014/main" id="{38D42660-0190-964B-B7B2-42DC347A5C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6038" y="4351338"/>
            <a:ext cx="1806575" cy="1355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7" name="Picture 6">
            <a:extLst>
              <a:ext uri="{FF2B5EF4-FFF2-40B4-BE49-F238E27FC236}">
                <a16:creationId xmlns:a16="http://schemas.microsoft.com/office/drawing/2014/main" id="{6D53F13F-36D4-DC47-BFBA-CCA6CFB21E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35963" y="3200400"/>
            <a:ext cx="1622425" cy="1346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8" name="TextBox 7">
            <a:extLst>
              <a:ext uri="{FF2B5EF4-FFF2-40B4-BE49-F238E27FC236}">
                <a16:creationId xmlns:a16="http://schemas.microsoft.com/office/drawing/2014/main" id="{020089E0-0409-9749-9722-3F9322728F66}"/>
              </a:ext>
            </a:extLst>
          </p:cNvPr>
          <p:cNvSpPr txBox="1">
            <a:spLocks noChangeArrowheads="1"/>
          </p:cNvSpPr>
          <p:nvPr/>
        </p:nvSpPr>
        <p:spPr bwMode="auto">
          <a:xfrm>
            <a:off x="1049338" y="468471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1B2E6D"/>
                </a:solidFill>
                <a:latin typeface="Arial Bold" pitchFamily="2" charset="0"/>
              </a:rPr>
              <a:t>maize</a:t>
            </a:r>
            <a:endParaRPr lang="en-US" altLang="en-US" sz="2400"/>
          </a:p>
        </p:txBody>
      </p:sp>
      <p:sp>
        <p:nvSpPr>
          <p:cNvPr id="89099" name="TextBox 11">
            <a:extLst>
              <a:ext uri="{FF2B5EF4-FFF2-40B4-BE49-F238E27FC236}">
                <a16:creationId xmlns:a16="http://schemas.microsoft.com/office/drawing/2014/main" id="{E6B984DF-A5D8-BC42-9F55-6C1E24844DDA}"/>
              </a:ext>
            </a:extLst>
          </p:cNvPr>
          <p:cNvSpPr txBox="1">
            <a:spLocks noChangeArrowheads="1"/>
          </p:cNvSpPr>
          <p:nvPr/>
        </p:nvSpPr>
        <p:spPr bwMode="auto">
          <a:xfrm>
            <a:off x="8466138" y="484346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1B2E6D"/>
                </a:solidFill>
                <a:latin typeface="Arial Bold" pitchFamily="2" charset="0"/>
              </a:rPr>
              <a:t>triticale</a:t>
            </a:r>
            <a:endParaRPr lang="en-US" altLang="en-US" sz="2400"/>
          </a:p>
        </p:txBody>
      </p:sp>
      <p:sp>
        <p:nvSpPr>
          <p:cNvPr id="89100" name="TextBox 12">
            <a:extLst>
              <a:ext uri="{FF2B5EF4-FFF2-40B4-BE49-F238E27FC236}">
                <a16:creationId xmlns:a16="http://schemas.microsoft.com/office/drawing/2014/main" id="{7C0CFB18-3980-9A49-A9EB-F470C4458D5B}"/>
              </a:ext>
            </a:extLst>
          </p:cNvPr>
          <p:cNvSpPr txBox="1">
            <a:spLocks noChangeArrowheads="1"/>
          </p:cNvSpPr>
          <p:nvPr/>
        </p:nvSpPr>
        <p:spPr bwMode="auto">
          <a:xfrm>
            <a:off x="6738938" y="3759200"/>
            <a:ext cx="1135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1B2E6D"/>
                </a:solidFill>
                <a:latin typeface="Arial Bold" pitchFamily="2" charset="0"/>
              </a:rPr>
              <a:t>rice</a:t>
            </a:r>
            <a:endParaRPr lang="en-US" altLang="en-US" sz="2400"/>
          </a:p>
        </p:txBody>
      </p:sp>
      <p:sp>
        <p:nvSpPr>
          <p:cNvPr id="89101" name="TextBox 13">
            <a:extLst>
              <a:ext uri="{FF2B5EF4-FFF2-40B4-BE49-F238E27FC236}">
                <a16:creationId xmlns:a16="http://schemas.microsoft.com/office/drawing/2014/main" id="{7B0A0E83-5F63-2644-A8DC-96C58B6586E6}"/>
              </a:ext>
            </a:extLst>
          </p:cNvPr>
          <p:cNvSpPr txBox="1">
            <a:spLocks noChangeArrowheads="1"/>
          </p:cNvSpPr>
          <p:nvPr/>
        </p:nvSpPr>
        <p:spPr bwMode="auto">
          <a:xfrm>
            <a:off x="4808538" y="478631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1B2E6D"/>
                </a:solidFill>
                <a:latin typeface="Arial Bold" pitchFamily="2" charset="0"/>
              </a:rPr>
              <a:t>soy</a:t>
            </a:r>
            <a:endParaRPr lang="en-US" altLang="en-US" sz="2400"/>
          </a:p>
        </p:txBody>
      </p:sp>
      <p:sp>
        <p:nvSpPr>
          <p:cNvPr id="89102" name="TextBox 14">
            <a:extLst>
              <a:ext uri="{FF2B5EF4-FFF2-40B4-BE49-F238E27FC236}">
                <a16:creationId xmlns:a16="http://schemas.microsoft.com/office/drawing/2014/main" id="{9B535106-4437-704F-B1B9-9716C82D8739}"/>
              </a:ext>
            </a:extLst>
          </p:cNvPr>
          <p:cNvSpPr txBox="1">
            <a:spLocks noChangeArrowheads="1"/>
          </p:cNvSpPr>
          <p:nvPr/>
        </p:nvSpPr>
        <p:spPr bwMode="auto">
          <a:xfrm>
            <a:off x="2963863" y="3516313"/>
            <a:ext cx="1133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a:solidFill>
                  <a:srgbClr val="1B2E6D"/>
                </a:solidFill>
                <a:latin typeface="Arial Bold" pitchFamily="2" charset="0"/>
              </a:rPr>
              <a:t>potato</a:t>
            </a:r>
            <a:endParaRPr lang="en-US" altLang="en-US" sz="2400"/>
          </a:p>
        </p:txBody>
      </p:sp>
      <p:sp>
        <p:nvSpPr>
          <p:cNvPr id="89103" name="TextBox 1">
            <a:extLst>
              <a:ext uri="{FF2B5EF4-FFF2-40B4-BE49-F238E27FC236}">
                <a16:creationId xmlns:a16="http://schemas.microsoft.com/office/drawing/2014/main" id="{3E646C3A-7790-2C4A-B23D-1DE2D4E0DFDF}"/>
              </a:ext>
            </a:extLst>
          </p:cNvPr>
          <p:cNvSpPr txBox="1">
            <a:spLocks noChangeArrowheads="1"/>
          </p:cNvSpPr>
          <p:nvPr/>
        </p:nvSpPr>
        <p:spPr bwMode="auto">
          <a:xfrm>
            <a:off x="808038" y="5849938"/>
            <a:ext cx="8601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4">
            <a:extLst>
              <a:ext uri="{FF2B5EF4-FFF2-40B4-BE49-F238E27FC236}">
                <a16:creationId xmlns:a16="http://schemas.microsoft.com/office/drawing/2014/main" id="{955F3F8D-EE25-F04E-8996-21CB7F229A8D}"/>
              </a:ext>
            </a:extLst>
          </p:cNvPr>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91138" name="Picture 3">
            <a:extLst>
              <a:ext uri="{FF2B5EF4-FFF2-40B4-BE49-F238E27FC236}">
                <a16:creationId xmlns:a16="http://schemas.microsoft.com/office/drawing/2014/main" id="{80405985-E1F6-1243-9FAE-11C27D0FF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a:extLst>
              <a:ext uri="{FF2B5EF4-FFF2-40B4-BE49-F238E27FC236}">
                <a16:creationId xmlns:a16="http://schemas.microsoft.com/office/drawing/2014/main" id="{0A3E1A58-02BB-2443-B907-E7A735BEAF3A}"/>
              </a:ext>
            </a:extLst>
          </p:cNvPr>
          <p:cNvSpPr txBox="1">
            <a:spLocks noChangeArrowheads="1"/>
          </p:cNvSpPr>
          <p:nvPr/>
        </p:nvSpPr>
        <p:spPr bwMode="auto">
          <a:xfrm>
            <a:off x="3582988" y="6330950"/>
            <a:ext cx="588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t>SOURCE: “</a:t>
            </a:r>
            <a:r>
              <a:rPr lang="en-US" altLang="ja-JP" sz="1000" b="1"/>
              <a:t>Prevalence and impacts of genetically engineered feedstuffs on livestock populations</a:t>
            </a:r>
            <a:r>
              <a:rPr lang="en-US" altLang="en-US" sz="1000" i="1"/>
              <a:t>”</a:t>
            </a:r>
            <a:endParaRPr lang="en-US" altLang="ja-JP" sz="1000" i="1"/>
          </a:p>
          <a:p>
            <a:pPr algn="r" eaLnBrk="1" hangingPunct="1">
              <a:spcBef>
                <a:spcPct val="0"/>
              </a:spcBef>
              <a:buFontTx/>
              <a:buNone/>
            </a:pPr>
            <a:r>
              <a:rPr lang="en-US" altLang="en-US" sz="1000"/>
              <a:t>A. L. Van Eenennaam and A. E. Young, </a:t>
            </a:r>
            <a:r>
              <a:rPr lang="en-US" altLang="en-US" sz="1000" i="1"/>
              <a:t>J. Animal Science</a:t>
            </a:r>
            <a:r>
              <a:rPr lang="en-US" altLang="ja-JP" sz="1000" i="1"/>
              <a:t> </a:t>
            </a:r>
            <a:r>
              <a:rPr lang="en-US" altLang="ja-JP" sz="1000"/>
              <a:t>September 2014</a:t>
            </a:r>
          </a:p>
        </p:txBody>
      </p:sp>
      <p:sp>
        <p:nvSpPr>
          <p:cNvPr id="91140" name="TextBox 1">
            <a:extLst>
              <a:ext uri="{FF2B5EF4-FFF2-40B4-BE49-F238E27FC236}">
                <a16:creationId xmlns:a16="http://schemas.microsoft.com/office/drawing/2014/main" id="{9865D057-5275-694C-A7F7-17E930E15103}"/>
              </a:ext>
            </a:extLst>
          </p:cNvPr>
          <p:cNvSpPr txBox="1">
            <a:spLocks noChangeArrowheads="1"/>
          </p:cNvSpPr>
          <p:nvPr/>
        </p:nvSpPr>
        <p:spPr bwMode="auto">
          <a:xfrm>
            <a:off x="200025" y="161925"/>
            <a:ext cx="7299325" cy="1938338"/>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2014 study </a:t>
            </a:r>
          </a:p>
          <a:p>
            <a:pPr eaLnBrk="1" hangingPunct="1">
              <a:spcBef>
                <a:spcPct val="0"/>
              </a:spcBef>
            </a:pPr>
            <a:r>
              <a:rPr lang="en-US" altLang="en-US" sz="2400" b="1">
                <a:solidFill>
                  <a:srgbClr val="000090"/>
                </a:solidFill>
                <a:latin typeface="Chalkboard" panose="03050602040202020205" pitchFamily="66" charset="77"/>
              </a:rPr>
              <a:t>9B food-producing animals in U.S </a:t>
            </a:r>
          </a:p>
          <a:p>
            <a:pPr eaLnBrk="1" hangingPunct="1">
              <a:spcBef>
                <a:spcPct val="0"/>
              </a:spcBef>
            </a:pPr>
            <a:r>
              <a:rPr lang="en-US" altLang="en-US" sz="2400" b="1">
                <a:solidFill>
                  <a:srgbClr val="000090"/>
                </a:solidFill>
                <a:latin typeface="Chalkboard" panose="03050602040202020205" pitchFamily="66" charset="77"/>
              </a:rPr>
              <a:t>95% consumed feed with GE ingredients </a:t>
            </a:r>
          </a:p>
          <a:p>
            <a:pPr eaLnBrk="1" hangingPunct="1">
              <a:spcBef>
                <a:spcPct val="0"/>
              </a:spcBef>
            </a:pPr>
            <a:r>
              <a:rPr lang="en-US" altLang="en-US" sz="2400" b="1">
                <a:solidFill>
                  <a:srgbClr val="000090"/>
                </a:solidFill>
                <a:latin typeface="Chalkboard" panose="03050602040202020205" pitchFamily="66" charset="77"/>
              </a:rPr>
              <a:t>Analysis of public data from 1983 to 1996, before GE crops, vs. 1996 to 2011 </a:t>
            </a:r>
          </a:p>
        </p:txBody>
      </p:sp>
      <p:pic>
        <p:nvPicPr>
          <p:cNvPr id="91141" name="Picture 2" descr="cattle feeding.tiff">
            <a:extLst>
              <a:ext uri="{FF2B5EF4-FFF2-40B4-BE49-F238E27FC236}">
                <a16:creationId xmlns:a16="http://schemas.microsoft.com/office/drawing/2014/main" id="{B96C99E8-E6F7-EE41-BEB8-178F707B08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4654550"/>
            <a:ext cx="2560638" cy="1727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2" name="Picture 3" descr="piglets.tiff">
            <a:extLst>
              <a:ext uri="{FF2B5EF4-FFF2-40B4-BE49-F238E27FC236}">
                <a16:creationId xmlns:a16="http://schemas.microsoft.com/office/drawing/2014/main" id="{C27AE10A-BAE2-A946-A721-C922C3F2F6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07338" y="2668588"/>
            <a:ext cx="2182812" cy="14589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3" name="Picture 5" descr="goats.tiff">
            <a:extLst>
              <a:ext uri="{FF2B5EF4-FFF2-40B4-BE49-F238E27FC236}">
                <a16:creationId xmlns:a16="http://schemas.microsoft.com/office/drawing/2014/main" id="{ECD34B38-66E4-714C-B52E-48F6B77DEA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3338" y="669925"/>
            <a:ext cx="2449512" cy="1784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144" name="Picture 6" descr="chix.tiff">
            <a:extLst>
              <a:ext uri="{FF2B5EF4-FFF2-40B4-BE49-F238E27FC236}">
                <a16:creationId xmlns:a16="http://schemas.microsoft.com/office/drawing/2014/main" id="{22196EC5-AB4C-894C-8A59-1AA86961AA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11650" y="4681538"/>
            <a:ext cx="2500313" cy="1603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27795B-0AAB-8E4B-B741-538B093E1370}"/>
              </a:ext>
            </a:extLst>
          </p:cNvPr>
          <p:cNvSpPr txBox="1"/>
          <p:nvPr/>
        </p:nvSpPr>
        <p:spPr>
          <a:xfrm>
            <a:off x="200025" y="2243138"/>
            <a:ext cx="7299325" cy="2092325"/>
          </a:xfrm>
          <a:prstGeom prst="rect">
            <a:avLst/>
          </a:prstGeom>
          <a:solidFill>
            <a:srgbClr val="FFFFFF"/>
          </a:solidFill>
          <a:ln w="12700" cmpd="sng">
            <a:solidFill>
              <a:srgbClr val="22228B"/>
            </a:solidFill>
          </a:ln>
        </p:spPr>
        <p:txBody>
          <a:bodyPr>
            <a:spAutoFit/>
          </a:bodyPr>
          <a:lstStyle/>
          <a:p>
            <a:pPr algn="ctr" eaLnBrk="1" hangingPunct="1">
              <a:defRPr/>
            </a:pPr>
            <a:r>
              <a:rPr lang="en-US" sz="2600" b="1" i="1" dirty="0">
                <a:solidFill>
                  <a:srgbClr val="000090"/>
                </a:solidFill>
                <a:latin typeface="Chalkboard"/>
                <a:ea typeface="ＭＳ Ｐゴシック" charset="0"/>
                <a:cs typeface="Chalkboard"/>
              </a:rPr>
              <a:t>Conclusions: </a:t>
            </a:r>
          </a:p>
          <a:p>
            <a:pPr marL="342900" indent="-342900" eaLnBrk="1" hangingPunct="1">
              <a:buFont typeface="Wingdings" charset="2"/>
              <a:buChar char="v"/>
              <a:defRPr/>
            </a:pPr>
            <a:r>
              <a:rPr lang="en-US" sz="2600" b="1" i="1" u="sng" dirty="0">
                <a:solidFill>
                  <a:srgbClr val="000090"/>
                </a:solidFill>
                <a:latin typeface="Chalkboard"/>
                <a:ea typeface="ＭＳ Ｐゴシック" charset="0"/>
                <a:cs typeface="Chalkboard"/>
              </a:rPr>
              <a:t>No unfavorable or perturbed trends in livestock health and productivity</a:t>
            </a:r>
            <a:r>
              <a:rPr lang="en-US" sz="2600" b="1" i="1" dirty="0">
                <a:solidFill>
                  <a:srgbClr val="000090"/>
                </a:solidFill>
                <a:latin typeface="Chalkboard"/>
                <a:ea typeface="ＭＳ Ｐゴシック" charset="0"/>
                <a:cs typeface="Chalkboard"/>
              </a:rPr>
              <a:t>. </a:t>
            </a:r>
          </a:p>
          <a:p>
            <a:pPr marL="342900" indent="-342900" eaLnBrk="1" hangingPunct="1">
              <a:buFont typeface="Wingdings" charset="2"/>
              <a:buChar char="v"/>
              <a:defRPr/>
            </a:pPr>
            <a:r>
              <a:rPr lang="en-US" sz="2600" b="1" i="1" u="sng" dirty="0">
                <a:solidFill>
                  <a:srgbClr val="000090"/>
                </a:solidFill>
                <a:latin typeface="Chalkboard"/>
                <a:ea typeface="ＭＳ Ｐゴシック" charset="0"/>
                <a:cs typeface="Chalkboard"/>
              </a:rPr>
              <a:t>No differences in nutritional profile of animal products from GE-fed animals</a:t>
            </a:r>
            <a:r>
              <a:rPr lang="en-US" sz="2600" b="1" i="1" dirty="0">
                <a:solidFill>
                  <a:srgbClr val="000090"/>
                </a:solidFill>
                <a:latin typeface="Chalkboard"/>
                <a:ea typeface="ＭＳ Ｐゴシック" charset="0"/>
                <a:cs typeface="Chalkboard"/>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82A8F620-4BD6-8C46-BCBF-351C78FDDFF0}"/>
              </a:ext>
            </a:extLst>
          </p:cNvPr>
          <p:cNvSpPr>
            <a:spLocks noGrp="1" noChangeArrowheads="1"/>
          </p:cNvSpPr>
          <p:nvPr>
            <p:ph type="body" idx="1"/>
          </p:nvPr>
        </p:nvSpPr>
        <p:spPr>
          <a:xfrm>
            <a:off x="765175" y="1477963"/>
            <a:ext cx="9866313" cy="4813300"/>
          </a:xfrm>
        </p:spPr>
        <p:txBody>
          <a:bodyPr/>
          <a:lstStyle/>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dirty="0">
                <a:solidFill>
                  <a:srgbClr val="000090"/>
                </a:solidFill>
                <a:effectLst>
                  <a:outerShdw blurRad="38100" dist="38100" dir="2700000" algn="tl">
                    <a:srgbClr val="000000"/>
                  </a:outerShdw>
                </a:effectLst>
                <a:latin typeface="Chalkboard" panose="03050602040202020205" pitchFamily="66" charset="77"/>
              </a:rPr>
              <a:t>…</a:t>
            </a:r>
            <a:endParaRPr lang="en-US" altLang="en-US"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dirty="0">
              <a:solidFill>
                <a:srgbClr val="000090"/>
              </a:solidFill>
              <a:effectLst>
                <a:outerShdw blurRad="38100" dist="38100" dir="2700000" algn="tl">
                  <a:srgbClr val="000000"/>
                </a:outerShdw>
              </a:effectLst>
              <a:latin typeface="Chalkboard" panose="03050602040202020205" pitchFamily="66" charset="77"/>
            </a:endParaRPr>
          </a:p>
        </p:txBody>
      </p:sp>
      <p:pic>
        <p:nvPicPr>
          <p:cNvPr id="93186" name="Picture 4">
            <a:extLst>
              <a:ext uri="{FF2B5EF4-FFF2-40B4-BE49-F238E27FC236}">
                <a16:creationId xmlns:a16="http://schemas.microsoft.com/office/drawing/2014/main" id="{84E70AC9-8AB2-D84C-9C9F-325A151D2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a:extLst>
              <a:ext uri="{FF2B5EF4-FFF2-40B4-BE49-F238E27FC236}">
                <a16:creationId xmlns:a16="http://schemas.microsoft.com/office/drawing/2014/main" id="{3A98AA28-FD64-4445-9C62-105975D47007}"/>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a:extLst>
              <a:ext uri="{FF2B5EF4-FFF2-40B4-BE49-F238E27FC236}">
                <a16:creationId xmlns:a16="http://schemas.microsoft.com/office/drawing/2014/main" id="{A58CCD3E-B97A-D048-AC75-BBD41E259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62650"/>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2131" name="Picture 3">
            <a:extLst>
              <a:ext uri="{FF2B5EF4-FFF2-40B4-BE49-F238E27FC236}">
                <a16:creationId xmlns:a16="http://schemas.microsoft.com/office/drawing/2014/main" id="{878DE25B-5D8E-8743-89F7-F5C305B94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763"/>
            <a:ext cx="9159875" cy="6862763"/>
          </a:xfrm>
          <a:prstGeom prst="rect">
            <a:avLst/>
          </a:prstGeom>
          <a:noFill/>
          <a:extLst>
            <a:ext uri="{909E8E84-426E-40DD-AFC4-6F175D3DCCD1}">
              <a14:hiddenFill xmlns:a14="http://schemas.microsoft.com/office/drawing/2010/main">
                <a:solidFill>
                  <a:srgbClr val="FFFFFF"/>
                </a:solidFill>
              </a14:hiddenFill>
            </a:ext>
          </a:extLst>
        </p:spPr>
      </p:pic>
      <p:sp>
        <p:nvSpPr>
          <p:cNvPr id="432132" name="Text Box 4">
            <a:extLst>
              <a:ext uri="{FF2B5EF4-FFF2-40B4-BE49-F238E27FC236}">
                <a16:creationId xmlns:a16="http://schemas.microsoft.com/office/drawing/2014/main" id="{0359C9D5-B3C8-AB4D-86C8-B7C0A852C349}"/>
              </a:ext>
            </a:extLst>
          </p:cNvPr>
          <p:cNvSpPr txBox="1">
            <a:spLocks noChangeArrowheads="1"/>
          </p:cNvSpPr>
          <p:nvPr/>
        </p:nvSpPr>
        <p:spPr bwMode="auto">
          <a:xfrm>
            <a:off x="1584325" y="4908550"/>
            <a:ext cx="920750" cy="404813"/>
          </a:xfrm>
          <a:prstGeom prst="rect">
            <a:avLst/>
          </a:prstGeom>
          <a:solidFill>
            <a:schemeClr val="bg1"/>
          </a:solidFill>
          <a:ln w="38100">
            <a:solidFill>
              <a:schemeClr val="tx1"/>
            </a:solidFill>
            <a:miter lim="800000"/>
            <a:headEnd/>
            <a:tailEnd/>
          </a:ln>
          <a:effectLst/>
        </p:spPr>
        <p:txBody>
          <a:bodyPr wrap="none">
            <a:spAutoFit/>
          </a:bodyPr>
          <a:lstStyle/>
          <a:p>
            <a:r>
              <a:rPr lang="en-US" altLang="en-US" sz="1800" b="1">
                <a:latin typeface="Tahoma" panose="020B0604030504040204" pitchFamily="34" charset="0"/>
              </a:rPr>
              <a:t>CELLS</a:t>
            </a:r>
          </a:p>
        </p:txBody>
      </p:sp>
      <p:sp>
        <p:nvSpPr>
          <p:cNvPr id="432133" name="Line 5">
            <a:extLst>
              <a:ext uri="{FF2B5EF4-FFF2-40B4-BE49-F238E27FC236}">
                <a16:creationId xmlns:a16="http://schemas.microsoft.com/office/drawing/2014/main" id="{2E0101A9-C043-0343-9B50-D7B6A9370B8E}"/>
              </a:ext>
            </a:extLst>
          </p:cNvPr>
          <p:cNvSpPr>
            <a:spLocks noChangeShapeType="1"/>
          </p:cNvSpPr>
          <p:nvPr/>
        </p:nvSpPr>
        <p:spPr bwMode="auto">
          <a:xfrm flipV="1">
            <a:off x="2406650" y="3441700"/>
            <a:ext cx="1087438" cy="1489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34" name="Line 6">
            <a:extLst>
              <a:ext uri="{FF2B5EF4-FFF2-40B4-BE49-F238E27FC236}">
                <a16:creationId xmlns:a16="http://schemas.microsoft.com/office/drawing/2014/main" id="{38B9FA1F-92E5-AA4F-BBD9-AE6AA62E6D16}"/>
              </a:ext>
            </a:extLst>
          </p:cNvPr>
          <p:cNvSpPr>
            <a:spLocks noChangeShapeType="1"/>
          </p:cNvSpPr>
          <p:nvPr/>
        </p:nvSpPr>
        <p:spPr bwMode="auto">
          <a:xfrm flipV="1">
            <a:off x="2406650" y="2951163"/>
            <a:ext cx="752475"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615317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6">
            <a:extLst>
              <a:ext uri="{FF2B5EF4-FFF2-40B4-BE49-F238E27FC236}">
                <a16:creationId xmlns:a16="http://schemas.microsoft.com/office/drawing/2014/main" id="{EB1B6168-583D-0C43-92D3-6DEE34169235}"/>
              </a:ext>
            </a:extLst>
          </p:cNvPr>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95234" name="TextBox 8">
            <a:extLst>
              <a:ext uri="{FF2B5EF4-FFF2-40B4-BE49-F238E27FC236}">
                <a16:creationId xmlns:a16="http://schemas.microsoft.com/office/drawing/2014/main" id="{49A9C96D-0B88-924E-B87C-FAA766BA740C}"/>
              </a:ext>
            </a:extLst>
          </p:cNvPr>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95235" name="Picture 2">
            <a:extLst>
              <a:ext uri="{FF2B5EF4-FFF2-40B4-BE49-F238E27FC236}">
                <a16:creationId xmlns:a16="http://schemas.microsoft.com/office/drawing/2014/main" id="{E53E3288-4D18-564E-8074-270D7F540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una label.jpg">
            <a:extLst>
              <a:ext uri="{FF2B5EF4-FFF2-40B4-BE49-F238E27FC236}">
                <a16:creationId xmlns:a16="http://schemas.microsoft.com/office/drawing/2014/main" id="{3BB97030-76EA-A548-8840-2801E332CA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663" y="334963"/>
            <a:ext cx="9853612" cy="4271962"/>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1">
            <a:extLst>
              <a:ext uri="{FF2B5EF4-FFF2-40B4-BE49-F238E27FC236}">
                <a16:creationId xmlns:a16="http://schemas.microsoft.com/office/drawing/2014/main" id="{7A80C316-B656-F646-8E1D-01DA084F75A3}"/>
              </a:ext>
            </a:extLst>
          </p:cNvPr>
          <p:cNvSpPr txBox="1">
            <a:spLocks noChangeArrowheads="1"/>
          </p:cNvSpPr>
          <p:nvPr/>
        </p:nvSpPr>
        <p:spPr bwMode="auto">
          <a:xfrm>
            <a:off x="209550" y="4791075"/>
            <a:ext cx="9315450" cy="954088"/>
          </a:xfrm>
          <a:prstGeom prst="rect">
            <a:avLst/>
          </a:prstGeom>
          <a:solidFill>
            <a:srgbClr val="FFFFFF"/>
          </a:solidFill>
          <a:ln w="2857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22228B"/>
                </a:solidFill>
                <a:latin typeface="Chalkboard" panose="03050602040202020205" pitchFamily="66" charset="77"/>
              </a:rPr>
              <a:t>There are already many labels on foods– from gluten-free to dolphin-safe – none are mandated. </a:t>
            </a:r>
          </a:p>
        </p:txBody>
      </p:sp>
      <p:cxnSp>
        <p:nvCxnSpPr>
          <p:cNvPr id="95238" name="Straight Arrow Connector 5">
            <a:extLst>
              <a:ext uri="{FF2B5EF4-FFF2-40B4-BE49-F238E27FC236}">
                <a16:creationId xmlns:a16="http://schemas.microsoft.com/office/drawing/2014/main" id="{E08F630A-892B-5041-A4E0-E6C887D05E41}"/>
              </a:ext>
            </a:extLst>
          </p:cNvPr>
          <p:cNvCxnSpPr>
            <a:cxnSpLocks noChangeShapeType="1"/>
          </p:cNvCxnSpPr>
          <p:nvPr/>
        </p:nvCxnSpPr>
        <p:spPr bwMode="auto">
          <a:xfrm flipH="1">
            <a:off x="1054100" y="1878013"/>
            <a:ext cx="323850" cy="29686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5239" name="Straight Arrow Connector 10">
            <a:extLst>
              <a:ext uri="{FF2B5EF4-FFF2-40B4-BE49-F238E27FC236}">
                <a16:creationId xmlns:a16="http://schemas.microsoft.com/office/drawing/2014/main" id="{65CD0C26-7FE2-244D-9014-1A172E45F75F}"/>
              </a:ext>
            </a:extLst>
          </p:cNvPr>
          <p:cNvCxnSpPr>
            <a:cxnSpLocks noChangeShapeType="1"/>
          </p:cNvCxnSpPr>
          <p:nvPr/>
        </p:nvCxnSpPr>
        <p:spPr bwMode="auto">
          <a:xfrm flipH="1">
            <a:off x="1111250" y="2989263"/>
            <a:ext cx="325438" cy="29686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Box 5">
            <a:extLst>
              <a:ext uri="{FF2B5EF4-FFF2-40B4-BE49-F238E27FC236}">
                <a16:creationId xmlns:a16="http://schemas.microsoft.com/office/drawing/2014/main" id="{DAB4077B-BCE6-EF40-948B-158CBF583BB4}"/>
              </a:ext>
            </a:extLst>
          </p:cNvPr>
          <p:cNvSpPr txBox="1">
            <a:spLocks noChangeArrowheads="1"/>
          </p:cNvSpPr>
          <p:nvPr/>
        </p:nvSpPr>
        <p:spPr bwMode="auto">
          <a:xfrm>
            <a:off x="6003925" y="1290505"/>
            <a:ext cx="4108450" cy="2678112"/>
          </a:xfrm>
          <a:prstGeom prst="rect">
            <a:avLst/>
          </a:prstGeom>
          <a:solidFill>
            <a:srgbClr val="FFFFFF"/>
          </a:solidFill>
          <a:ln w="1270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22228B"/>
                </a:solidFill>
                <a:latin typeface="Chalkboard" panose="03050602040202020205" pitchFamily="66" charset="77"/>
              </a:rPr>
              <a:t>July 8, 2016: Senate </a:t>
            </a:r>
            <a:r>
              <a:rPr lang="en-US" altLang="en-US" sz="2400" b="1" dirty="0">
                <a:solidFill>
                  <a:schemeClr val="accent2">
                    <a:lumMod val="75000"/>
                  </a:schemeClr>
                </a:solidFill>
                <a:latin typeface="Chalkboard" panose="03050602040202020205" pitchFamily="66" charset="77"/>
              </a:rPr>
              <a:t>passes</a:t>
            </a:r>
            <a:r>
              <a:rPr lang="en-US" altLang="en-US" sz="2400" b="1" dirty="0">
                <a:solidFill>
                  <a:srgbClr val="22228B"/>
                </a:solidFill>
                <a:latin typeface="Chalkboard" panose="03050602040202020205" pitchFamily="66" charset="77"/>
              </a:rPr>
              <a:t> bill for mandatory </a:t>
            </a:r>
            <a:r>
              <a:rPr lang="en-US" altLang="en-US" sz="2400" b="1" dirty="0">
                <a:latin typeface="Chalkboard" panose="03050602040202020205" pitchFamily="66" charset="77"/>
              </a:rPr>
              <a:t>national</a:t>
            </a:r>
            <a:r>
              <a:rPr lang="en-US" altLang="en-US" sz="2400" b="1" dirty="0">
                <a:solidFill>
                  <a:srgbClr val="22228B"/>
                </a:solidFill>
                <a:latin typeface="Chalkboard" panose="03050602040202020205" pitchFamily="66" charset="77"/>
              </a:rPr>
              <a:t> system for GM disclosures on food products; Obama signed on July 29. Nullified Vermont’s labeling law</a:t>
            </a:r>
          </a:p>
        </p:txBody>
      </p:sp>
      <p:pic>
        <p:nvPicPr>
          <p:cNvPr id="97282" name="Picture 3">
            <a:extLst>
              <a:ext uri="{FF2B5EF4-FFF2-40B4-BE49-F238E27FC236}">
                <a16:creationId xmlns:a16="http://schemas.microsoft.com/office/drawing/2014/main" id="{879A0FB0-7068-6B40-B822-3AF87ACB4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07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
            <a:extLst>
              <a:ext uri="{FF2B5EF4-FFF2-40B4-BE49-F238E27FC236}">
                <a16:creationId xmlns:a16="http://schemas.microsoft.com/office/drawing/2014/main" id="{1DF2F58A-91E9-BF4B-A2CC-E787555D02CE}"/>
              </a:ext>
            </a:extLst>
          </p:cNvPr>
          <p:cNvSpPr txBox="1">
            <a:spLocks noChangeArrowheads="1"/>
          </p:cNvSpPr>
          <p:nvPr/>
        </p:nvSpPr>
        <p:spPr bwMode="auto">
          <a:xfrm>
            <a:off x="6003925" y="222250"/>
            <a:ext cx="4117975" cy="831850"/>
          </a:xfrm>
          <a:prstGeom prst="rect">
            <a:avLst/>
          </a:prstGeom>
          <a:solidFill>
            <a:srgbClr val="FFFFFF"/>
          </a:solidFill>
          <a:ln w="12700">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22228B"/>
                </a:solidFill>
                <a:latin typeface="Chalkboard" panose="03050602040202020205" pitchFamily="66" charset="77"/>
              </a:rPr>
              <a:t>What about labeling for GE foods? </a:t>
            </a:r>
          </a:p>
        </p:txBody>
      </p:sp>
      <p:sp>
        <p:nvSpPr>
          <p:cNvPr id="97284" name="TextBox 6">
            <a:extLst>
              <a:ext uri="{FF2B5EF4-FFF2-40B4-BE49-F238E27FC236}">
                <a16:creationId xmlns:a16="http://schemas.microsoft.com/office/drawing/2014/main" id="{4E2F00D4-D11E-694E-B5D4-B718198B381D}"/>
              </a:ext>
            </a:extLst>
          </p:cNvPr>
          <p:cNvSpPr txBox="1">
            <a:spLocks noChangeArrowheads="1"/>
          </p:cNvSpPr>
          <p:nvPr/>
        </p:nvSpPr>
        <p:spPr bwMode="auto">
          <a:xfrm>
            <a:off x="2039938" y="6362700"/>
            <a:ext cx="849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400"/>
              <a:t>http://deltafarmpress.com/soybeans/senate-passes-roberts-stabenow-gmo-labeling-bill-preempts-vermonts </a:t>
            </a:r>
          </a:p>
        </p:txBody>
      </p:sp>
      <p:grpSp>
        <p:nvGrpSpPr>
          <p:cNvPr id="2" name="Group 1">
            <a:extLst>
              <a:ext uri="{FF2B5EF4-FFF2-40B4-BE49-F238E27FC236}">
                <a16:creationId xmlns:a16="http://schemas.microsoft.com/office/drawing/2014/main" id="{D81EA244-C063-AF4B-9319-88E1707269B7}"/>
              </a:ext>
            </a:extLst>
          </p:cNvPr>
          <p:cNvGrpSpPr>
            <a:grpSpLocks/>
          </p:cNvGrpSpPr>
          <p:nvPr/>
        </p:nvGrpSpPr>
        <p:grpSpPr bwMode="auto">
          <a:xfrm>
            <a:off x="184150" y="222250"/>
            <a:ext cx="9928225" cy="5543550"/>
            <a:chOff x="184351" y="222676"/>
            <a:chExt cx="9928024" cy="5543764"/>
          </a:xfrm>
        </p:grpSpPr>
        <p:sp>
          <p:nvSpPr>
            <p:cNvPr id="97286" name="TextBox 3">
              <a:extLst>
                <a:ext uri="{FF2B5EF4-FFF2-40B4-BE49-F238E27FC236}">
                  <a16:creationId xmlns:a16="http://schemas.microsoft.com/office/drawing/2014/main" id="{38C40A98-E9E6-6E4E-926B-BA54BAD0CAC3}"/>
                </a:ext>
              </a:extLst>
            </p:cNvPr>
            <p:cNvSpPr txBox="1">
              <a:spLocks noChangeArrowheads="1"/>
            </p:cNvSpPr>
            <p:nvPr/>
          </p:nvSpPr>
          <p:spPr bwMode="auto">
            <a:xfrm>
              <a:off x="184351" y="4566111"/>
              <a:ext cx="9928024" cy="1200329"/>
            </a:xfrm>
            <a:prstGeom prst="rect">
              <a:avLst/>
            </a:prstGeom>
            <a:solidFill>
              <a:srgbClr val="FFFFFF"/>
            </a:solidFill>
            <a:ln w="1270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dirty="0">
                  <a:solidFill>
                    <a:schemeClr val="accent2">
                      <a:lumMod val="75000"/>
                    </a:schemeClr>
                  </a:solidFill>
                  <a:latin typeface="Chalkboard" panose="03050602040202020205" pitchFamily="66" charset="77"/>
                </a:rPr>
                <a:t>Law requires USDA to decide what ingredients in food are from GE organisms; labels to be added using words, pictures or a scannable bar code for smartphones. Starting in 2020. </a:t>
              </a:r>
            </a:p>
          </p:txBody>
        </p:sp>
        <p:pic>
          <p:nvPicPr>
            <p:cNvPr id="97287" name="Picture 7">
              <a:extLst>
                <a:ext uri="{FF2B5EF4-FFF2-40B4-BE49-F238E27FC236}">
                  <a16:creationId xmlns:a16="http://schemas.microsoft.com/office/drawing/2014/main" id="{E7F2ADE3-0C88-8247-82D7-86850AB10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513" y="222676"/>
              <a:ext cx="3241431" cy="310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Box 8">
              <a:extLst>
                <a:ext uri="{FF2B5EF4-FFF2-40B4-BE49-F238E27FC236}">
                  <a16:creationId xmlns:a16="http://schemas.microsoft.com/office/drawing/2014/main" id="{F498A573-BAF0-4243-88D7-9CCE8E138EA3}"/>
                </a:ext>
              </a:extLst>
            </p:cNvPr>
            <p:cNvSpPr txBox="1">
              <a:spLocks noChangeArrowheads="1"/>
            </p:cNvSpPr>
            <p:nvPr/>
          </p:nvSpPr>
          <p:spPr bwMode="auto">
            <a:xfrm>
              <a:off x="478211" y="3441049"/>
              <a:ext cx="5100034" cy="5847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solidFill>
                    <a:schemeClr val="accent2">
                      <a:lumMod val="75000"/>
                    </a:schemeClr>
                  </a:solidFill>
                  <a:latin typeface="Tahoma" panose="020B0604030504040204" pitchFamily="34" charset="0"/>
                </a:rPr>
                <a:t>Proposed symbols for foods with GE ingredient – must use bioengineered, not genetically modified</a:t>
              </a:r>
            </a:p>
          </p:txBody>
        </p:sp>
      </p:gr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59798D2A-D0C0-C54D-8F24-519DD4BB0CFB}"/>
              </a:ext>
            </a:extLst>
          </p:cNvPr>
          <p:cNvSpPr>
            <a:spLocks noGrp="1" noChangeArrowheads="1"/>
          </p:cNvSpPr>
          <p:nvPr>
            <p:ph type="body" idx="1"/>
          </p:nvPr>
        </p:nvSpPr>
        <p:spPr>
          <a:xfrm>
            <a:off x="765175" y="1477963"/>
            <a:ext cx="9866313" cy="4813300"/>
          </a:xfrm>
        </p:spPr>
        <p:txBody>
          <a:bodyPr/>
          <a:lstStyle/>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Some additional food for thought</a:t>
            </a:r>
            <a:r>
              <a:rPr lang="is-IS" altLang="en-US" dirty="0">
                <a:solidFill>
                  <a:srgbClr val="000090"/>
                </a:solidFill>
                <a:effectLst>
                  <a:outerShdw blurRad="38100" dist="38100" dir="2700000" algn="tl">
                    <a:srgbClr val="000000"/>
                  </a:outerShdw>
                </a:effectLst>
                <a:latin typeface="Chalkboard" panose="03050602040202020205" pitchFamily="66" charset="77"/>
              </a:rPr>
              <a:t>…</a:t>
            </a:r>
            <a:endParaRPr lang="en-US" altLang="en-US" dirty="0">
              <a:solidFill>
                <a:srgbClr val="000090"/>
              </a:solidFill>
              <a:effectLst>
                <a:outerShdw blurRad="38100" dist="38100" dir="2700000" algn="tl">
                  <a:srgbClr val="000000"/>
                </a:outerShdw>
              </a:effectLst>
              <a:latin typeface="Chalkboard" panose="03050602040202020205" pitchFamily="66" charset="77"/>
            </a:endParaRPr>
          </a:p>
          <a:p>
            <a:pPr>
              <a:lnSpc>
                <a:spcPct val="120000"/>
              </a:lnSpc>
              <a:buFontTx/>
              <a:buNone/>
              <a:defRPr/>
            </a:pPr>
            <a:endParaRPr lang="en-US" altLang="en-US" dirty="0">
              <a:solidFill>
                <a:srgbClr val="E4E0AB"/>
              </a:solidFill>
              <a:effectLst>
                <a:outerShdw blurRad="38100" dist="38100" dir="2700000" algn="tl">
                  <a:srgbClr val="000000"/>
                </a:outerShdw>
              </a:effectLst>
              <a:latin typeface="Chalkboard" panose="03050602040202020205" pitchFamily="66" charset="77"/>
            </a:endParaRPr>
          </a:p>
        </p:txBody>
      </p:sp>
      <p:pic>
        <p:nvPicPr>
          <p:cNvPr id="98306" name="Picture 4">
            <a:extLst>
              <a:ext uri="{FF2B5EF4-FFF2-40B4-BE49-F238E27FC236}">
                <a16:creationId xmlns:a16="http://schemas.microsoft.com/office/drawing/2014/main" id="{B4FB1629-B61D-074D-A531-78D825E78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a:extLst>
              <a:ext uri="{FF2B5EF4-FFF2-40B4-BE49-F238E27FC236}">
                <a16:creationId xmlns:a16="http://schemas.microsoft.com/office/drawing/2014/main" id="{387561C1-65D8-8E49-A36D-3965F8B4245C}"/>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FB1E0AD0-ACCE-F344-A96B-7430780BA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0"/>
            <a:ext cx="112045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4">
            <a:extLst>
              <a:ext uri="{FF2B5EF4-FFF2-40B4-BE49-F238E27FC236}">
                <a16:creationId xmlns:a16="http://schemas.microsoft.com/office/drawing/2014/main" id="{9D40B157-4CFA-4B4F-99D1-47A8A4D0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113"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6FF28321-34A7-3440-8FA2-8E34DF5BB5BD}"/>
              </a:ext>
            </a:extLst>
          </p:cNvPr>
          <p:cNvGrpSpPr>
            <a:grpSpLocks/>
          </p:cNvGrpSpPr>
          <p:nvPr/>
        </p:nvGrpSpPr>
        <p:grpSpPr bwMode="auto">
          <a:xfrm>
            <a:off x="568325" y="668338"/>
            <a:ext cx="9069388" cy="5214937"/>
            <a:chOff x="567929" y="668338"/>
            <a:chExt cx="9068991" cy="5214584"/>
          </a:xfrm>
        </p:grpSpPr>
        <p:sp>
          <p:nvSpPr>
            <p:cNvPr id="100357" name="Text Box 6">
              <a:extLst>
                <a:ext uri="{FF2B5EF4-FFF2-40B4-BE49-F238E27FC236}">
                  <a16:creationId xmlns:a16="http://schemas.microsoft.com/office/drawing/2014/main" id="{7AC10CC0-B1B1-DC41-856F-6F2E02A04AC1}"/>
                </a:ext>
              </a:extLst>
            </p:cNvPr>
            <p:cNvSpPr txBox="1">
              <a:spLocks noChangeArrowheads="1"/>
            </p:cNvSpPr>
            <p:nvPr/>
          </p:nvSpPr>
          <p:spPr bwMode="auto">
            <a:xfrm>
              <a:off x="567929" y="668338"/>
              <a:ext cx="9068991" cy="1384206"/>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chemeClr val="bg1"/>
                  </a:solidFill>
                  <a:latin typeface="Chalkboard" panose="03050602040202020205" pitchFamily="66" charset="77"/>
                </a:rPr>
                <a:t>Insect Resistance</a:t>
              </a:r>
            </a:p>
            <a:p>
              <a:pPr algn="ctr" eaLnBrk="1" hangingPunct="1">
                <a:spcBef>
                  <a:spcPct val="0"/>
                </a:spcBef>
                <a:buFontTx/>
                <a:buNone/>
              </a:pPr>
              <a:r>
                <a:rPr lang="en-US" altLang="en-US" sz="2600">
                  <a:solidFill>
                    <a:schemeClr val="bg1"/>
                  </a:solidFill>
                  <a:latin typeface="Chalkboard" panose="03050602040202020205" pitchFamily="66" charset="77"/>
                </a:rPr>
                <a:t>B.t. cotton and corn engineered for insect resistance with gene(s) from naturally occurring bacterium. </a:t>
              </a:r>
            </a:p>
          </p:txBody>
        </p:sp>
        <p:sp>
          <p:nvSpPr>
            <p:cNvPr id="100358" name="Text Box 6">
              <a:extLst>
                <a:ext uri="{FF2B5EF4-FFF2-40B4-BE49-F238E27FC236}">
                  <a16:creationId xmlns:a16="http://schemas.microsoft.com/office/drawing/2014/main" id="{D02B7430-88CC-6D49-AAC0-96558F52490B}"/>
                </a:ext>
              </a:extLst>
            </p:cNvPr>
            <p:cNvSpPr txBox="1">
              <a:spLocks noChangeArrowheads="1"/>
            </p:cNvSpPr>
            <p:nvPr/>
          </p:nvSpPr>
          <p:spPr bwMode="auto">
            <a:xfrm>
              <a:off x="960025" y="5390830"/>
              <a:ext cx="8295912" cy="492092"/>
            </a:xfrm>
            <a:prstGeom prst="rect">
              <a:avLst/>
            </a:prstGeom>
            <a:solidFill>
              <a:srgbClr val="005400"/>
            </a:solidFill>
            <a:ln w="19050">
              <a:solidFill>
                <a:schemeClr val="bg1"/>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600" b="1">
                  <a:solidFill>
                    <a:schemeClr val="bg1"/>
                  </a:solidFill>
                  <a:latin typeface="Chalkboard" panose="03050602040202020205" pitchFamily="66" charset="77"/>
                </a:rPr>
                <a:t>To date minimal insect resistance has occurred</a:t>
              </a:r>
            </a:p>
          </p:txBody>
        </p:sp>
      </p:grpSp>
      <p:sp>
        <p:nvSpPr>
          <p:cNvPr id="2" name="TextBox 1">
            <a:extLst>
              <a:ext uri="{FF2B5EF4-FFF2-40B4-BE49-F238E27FC236}">
                <a16:creationId xmlns:a16="http://schemas.microsoft.com/office/drawing/2014/main" id="{248AE6FF-FE32-B043-9A22-522D4CDFA84E}"/>
              </a:ext>
            </a:extLst>
          </p:cNvPr>
          <p:cNvSpPr txBox="1">
            <a:spLocks noChangeArrowheads="1"/>
          </p:cNvSpPr>
          <p:nvPr/>
        </p:nvSpPr>
        <p:spPr bwMode="auto">
          <a:xfrm>
            <a:off x="1012825" y="2459038"/>
            <a:ext cx="8337550" cy="107632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22228B"/>
                </a:solidFill>
                <a:latin typeface="Chalkboard" panose="03050602040202020205" pitchFamily="66" charset="77"/>
              </a:rPr>
              <a:t>Development of herbicide-tolerant weeds or resistant insects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8" descr="Bt_cotton field combo.jpg">
            <a:extLst>
              <a:ext uri="{FF2B5EF4-FFF2-40B4-BE49-F238E27FC236}">
                <a16:creationId xmlns:a16="http://schemas.microsoft.com/office/drawing/2014/main" id="{673DDC5C-CC8C-0446-89B7-FB20AA1D2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solidFill>
            <a:srgbClr val="0A2E0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1378" name="Picture 3">
            <a:extLst>
              <a:ext uri="{FF2B5EF4-FFF2-40B4-BE49-F238E27FC236}">
                <a16:creationId xmlns:a16="http://schemas.microsoft.com/office/drawing/2014/main" id="{779A1065-9720-B747-ACCF-8936720BC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5">
            <a:extLst>
              <a:ext uri="{FF2B5EF4-FFF2-40B4-BE49-F238E27FC236}">
                <a16:creationId xmlns:a16="http://schemas.microsoft.com/office/drawing/2014/main" id="{2DBE1AD8-EE47-5545-B8A3-658B939074C7}"/>
              </a:ext>
            </a:extLst>
          </p:cNvPr>
          <p:cNvSpPr txBox="1">
            <a:spLocks noChangeArrowheads="1"/>
          </p:cNvSpPr>
          <p:nvPr/>
        </p:nvSpPr>
        <p:spPr bwMode="auto">
          <a:xfrm>
            <a:off x="2312988" y="6267450"/>
            <a:ext cx="7383462" cy="400050"/>
          </a:xfrm>
          <a:prstGeom prst="rect">
            <a:avLst/>
          </a:prstGeom>
          <a:solidFill>
            <a:srgbClr val="84BA46">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solidFill>
                  <a:schemeClr val="bg1"/>
                </a:solidFill>
                <a:latin typeface="Times New Roman" panose="02020603050405020304" pitchFamily="18" charset="0"/>
              </a:rPr>
              <a:t>SOURCE: Brookes, G. 2012. Genetically Engineered Crops: Environmental Impacts 1996-2009. ISB Report, January 2012, pp. 1-5</a:t>
            </a:r>
          </a:p>
          <a:p>
            <a:pPr algn="r" eaLnBrk="1" hangingPunct="1">
              <a:spcBef>
                <a:spcPct val="0"/>
              </a:spcBef>
              <a:buFontTx/>
              <a:buNone/>
            </a:pPr>
            <a:r>
              <a:rPr lang="en-US" altLang="en-US" sz="1000" i="1">
                <a:solidFill>
                  <a:schemeClr val="bg1"/>
                </a:solidFill>
                <a:latin typeface="Times New Roman" panose="02020603050405020304" pitchFamily="18" charset="0"/>
              </a:rPr>
              <a:t>Brookes, G. and Barfoot, P. 2011. Global impact of biotech crops: Environmental effects 1996-2009. GM Crops 2: 34-49</a:t>
            </a:r>
          </a:p>
        </p:txBody>
      </p:sp>
      <p:sp>
        <p:nvSpPr>
          <p:cNvPr id="101380" name="Text Box 13">
            <a:extLst>
              <a:ext uri="{FF2B5EF4-FFF2-40B4-BE49-F238E27FC236}">
                <a16:creationId xmlns:a16="http://schemas.microsoft.com/office/drawing/2014/main" id="{CCE1AD16-F61D-D442-B018-CD6072CFA874}"/>
              </a:ext>
            </a:extLst>
          </p:cNvPr>
          <p:cNvSpPr txBox="1">
            <a:spLocks noChangeArrowheads="1"/>
          </p:cNvSpPr>
          <p:nvPr/>
        </p:nvSpPr>
        <p:spPr bwMode="auto">
          <a:xfrm>
            <a:off x="373063" y="2171700"/>
            <a:ext cx="9623425" cy="954088"/>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solidFill>
                  <a:srgbClr val="22228B"/>
                </a:solidFill>
                <a:latin typeface="Chalkboard" panose="03050602040202020205" pitchFamily="66" charset="77"/>
              </a:rPr>
              <a:t>Environmental impact of herbicide use, measured by Environmental Impact Quotient, fell by 17.1%</a:t>
            </a:r>
          </a:p>
        </p:txBody>
      </p:sp>
      <p:sp>
        <p:nvSpPr>
          <p:cNvPr id="101381" name="TextBox 1">
            <a:extLst>
              <a:ext uri="{FF2B5EF4-FFF2-40B4-BE49-F238E27FC236}">
                <a16:creationId xmlns:a16="http://schemas.microsoft.com/office/drawing/2014/main" id="{926A31DE-E639-3A49-B44E-EE962DFA3B9D}"/>
              </a:ext>
            </a:extLst>
          </p:cNvPr>
          <p:cNvSpPr txBox="1">
            <a:spLocks noChangeArrowheads="1"/>
          </p:cNvSpPr>
          <p:nvPr/>
        </p:nvSpPr>
        <p:spPr bwMode="auto">
          <a:xfrm>
            <a:off x="806450" y="806450"/>
            <a:ext cx="8724900" cy="708025"/>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4000" b="1">
                <a:solidFill>
                  <a:srgbClr val="22228B"/>
                </a:solidFill>
                <a:latin typeface="Chalkboard" panose="03050602040202020205" pitchFamily="66" charset="77"/>
              </a:rPr>
              <a:t>What about Herbicide Tolerance?</a:t>
            </a:r>
          </a:p>
        </p:txBody>
      </p:sp>
      <p:sp>
        <p:nvSpPr>
          <p:cNvPr id="3" name="TextBox 2">
            <a:extLst>
              <a:ext uri="{FF2B5EF4-FFF2-40B4-BE49-F238E27FC236}">
                <a16:creationId xmlns:a16="http://schemas.microsoft.com/office/drawing/2014/main" id="{82CAB72B-795F-2C49-9D0A-9DAFD6DBC36E}"/>
              </a:ext>
            </a:extLst>
          </p:cNvPr>
          <p:cNvSpPr txBox="1">
            <a:spLocks noChangeArrowheads="1"/>
          </p:cNvSpPr>
          <p:nvPr/>
        </p:nvSpPr>
        <p:spPr bwMode="auto">
          <a:xfrm>
            <a:off x="1841500" y="3892550"/>
            <a:ext cx="6748463" cy="584200"/>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22228B"/>
                </a:solidFill>
                <a:latin typeface="Chalkboard" panose="03050602040202020205" pitchFamily="66" charset="77"/>
              </a:rPr>
              <a:t>But is there a consequence?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5" descr="CAST_Issue_Paper_49_web_optimized_B3A13171A2185-1.jpg">
            <a:extLst>
              <a:ext uri="{FF2B5EF4-FFF2-40B4-BE49-F238E27FC236}">
                <a16:creationId xmlns:a16="http://schemas.microsoft.com/office/drawing/2014/main" id="{403BF0DA-C45E-6845-A350-5FB0A6EA34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4AB59CFE-7331-F747-8D7D-87B7ADFA563C}"/>
              </a:ext>
            </a:extLst>
          </p:cNvPr>
          <p:cNvGrpSpPr>
            <a:grpSpLocks/>
          </p:cNvGrpSpPr>
          <p:nvPr/>
        </p:nvGrpSpPr>
        <p:grpSpPr bwMode="auto">
          <a:xfrm>
            <a:off x="0" y="0"/>
            <a:ext cx="10363200" cy="6973888"/>
            <a:chOff x="0" y="0"/>
            <a:chExt cx="10363274" cy="6973462"/>
          </a:xfrm>
          <a:solidFill>
            <a:srgbClr val="FFFFFF"/>
          </a:solidFill>
        </p:grpSpPr>
        <p:pic>
          <p:nvPicPr>
            <p:cNvPr id="52230" name="Picture 6" descr="CAST_Issue_Paper_49_web_optimized_B3A13171A2185-1.jpg">
              <a:extLst>
                <a:ext uri="{FF2B5EF4-FFF2-40B4-BE49-F238E27FC236}">
                  <a16:creationId xmlns:a16="http://schemas.microsoft.com/office/drawing/2014/main" id="{C8324575-10BC-0D4E-9FBD-27742088ED88}"/>
                </a:ext>
              </a:extLst>
            </p:cNvPr>
            <p:cNvPicPr>
              <a:picLocks noChangeAspect="1"/>
            </p:cNvPicPr>
            <p:nvPr/>
          </p:nvPicPr>
          <p:blipFill>
            <a:blip r:embed="rId3">
              <a:lum bright="52000" contrast="-70000"/>
              <a:extLst>
                <a:ext uri="{28A0092B-C50C-407E-A947-70E740481C1C}">
                  <a14:useLocalDpi xmlns:a14="http://schemas.microsoft.com/office/drawing/2010/main" val="0"/>
                </a:ext>
              </a:extLst>
            </a:blip>
            <a:srcRect/>
            <a:stretch>
              <a:fillRect/>
            </a:stretch>
          </p:blipFill>
          <p:spPr bwMode="auto">
            <a:xfrm>
              <a:off x="0" y="0"/>
              <a:ext cx="10363274" cy="6973462"/>
            </a:xfrm>
            <a:prstGeom prst="rect">
              <a:avLst/>
            </a:prstGeom>
            <a:grpFill/>
            <a:ln>
              <a:noFill/>
            </a:ln>
            <a:extLst>
              <a:ext uri="{91240B29-F687-4f45-9708-019B960494DF}"/>
            </a:extLst>
          </p:spPr>
        </p:pic>
        <p:sp>
          <p:nvSpPr>
            <p:cNvPr id="52231" name="Text Box 13">
              <a:extLst>
                <a:ext uri="{FF2B5EF4-FFF2-40B4-BE49-F238E27FC236}">
                  <a16:creationId xmlns:a16="http://schemas.microsoft.com/office/drawing/2014/main" id="{CC3A27D0-1D84-6042-AA0D-F8611A6F950E}"/>
                </a:ext>
              </a:extLst>
            </p:cNvPr>
            <p:cNvSpPr txBox="1">
              <a:spLocks noChangeArrowheads="1"/>
            </p:cNvSpPr>
            <p:nvPr/>
          </p:nvSpPr>
          <p:spPr bwMode="auto">
            <a:xfrm>
              <a:off x="777243" y="3453513"/>
              <a:ext cx="8820213" cy="1815771"/>
            </a:xfrm>
            <a:prstGeom prst="rect">
              <a:avLst/>
            </a:prstGeom>
            <a:grpFill/>
            <a:ln w="28575" cmpd="sng">
              <a:solidFill>
                <a:srgbClr val="22228B"/>
              </a:solidFill>
              <a:miter lim="800000"/>
              <a:headEnd/>
              <a:tailEnd/>
            </a:ln>
            <a:effectLst>
              <a:outerShdw dist="38100" dir="2700000" algn="tl" rotWithShape="0">
                <a:srgbClr val="808080">
                  <a:alpha val="42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ja-JP" altLang="en-US" sz="2800" b="1" i="1" dirty="0">
                  <a:solidFill>
                    <a:srgbClr val="22228B"/>
                  </a:solidFill>
                  <a:latin typeface="Chalkboard"/>
                  <a:cs typeface="Chalkboard"/>
                </a:rPr>
                <a:t>“</a:t>
              </a:r>
              <a:r>
                <a:rPr lang="en-US" altLang="ja-JP" sz="2800" b="1" i="1" dirty="0">
                  <a:solidFill>
                    <a:srgbClr val="22228B"/>
                  </a:solidFill>
                  <a:latin typeface="Chalkboard"/>
                  <a:cs typeface="Chalkboard"/>
                </a:rPr>
                <a:t>When any single herbicide mechanism of action is </a:t>
              </a:r>
              <a:r>
                <a:rPr lang="en-US" sz="2800" b="1" i="1" dirty="0">
                  <a:solidFill>
                    <a:srgbClr val="22228B"/>
                  </a:solidFill>
                  <a:latin typeface="Chalkboard"/>
                  <a:cs typeface="Chalkboard"/>
                </a:rPr>
                <a:t>used repeatedly without alternative management tactics, selection pressure becomes intense for plants tolerant or resistant to that herbicide.</a:t>
              </a:r>
              <a:r>
                <a:rPr lang="ja-JP" altLang="en-US" sz="2800" b="1" i="1" dirty="0">
                  <a:solidFill>
                    <a:srgbClr val="22228B"/>
                  </a:solidFill>
                  <a:latin typeface="Chalkboard"/>
                  <a:cs typeface="Chalkboard"/>
                </a:rPr>
                <a:t>”</a:t>
              </a:r>
              <a:endParaRPr lang="en-US" sz="2800" b="1" i="1" dirty="0">
                <a:solidFill>
                  <a:srgbClr val="22228B"/>
                </a:solidFill>
                <a:latin typeface="Chalkboard"/>
                <a:cs typeface="Chalkboard"/>
              </a:endParaRPr>
            </a:p>
          </p:txBody>
        </p:sp>
      </p:grpSp>
      <p:pic>
        <p:nvPicPr>
          <p:cNvPr id="103427" name="Picture 3">
            <a:extLst>
              <a:ext uri="{FF2B5EF4-FFF2-40B4-BE49-F238E27FC236}">
                <a16:creationId xmlns:a16="http://schemas.microsoft.com/office/drawing/2014/main" id="{4037689F-3FAE-C94D-8467-3F0EDE3B9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5">
            <a:extLst>
              <a:ext uri="{FF2B5EF4-FFF2-40B4-BE49-F238E27FC236}">
                <a16:creationId xmlns:a16="http://schemas.microsoft.com/office/drawing/2014/main" id="{4DF626C8-1CCC-3A43-AB32-7450DE3D3E98}"/>
              </a:ext>
            </a:extLst>
          </p:cNvPr>
          <p:cNvSpPr txBox="1">
            <a:spLocks noChangeArrowheads="1"/>
          </p:cNvSpPr>
          <p:nvPr/>
        </p:nvSpPr>
        <p:spPr bwMode="auto">
          <a:xfrm>
            <a:off x="139700" y="6265863"/>
            <a:ext cx="9556750" cy="400050"/>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r>
              <a:rPr lang="en-US" altLang="en-US" sz="1000" i="1">
                <a:latin typeface="Times New Roman" panose="02020603050405020304" pitchFamily="18" charset="0"/>
              </a:rPr>
              <a:t>SOURCE: Council for Agricultural Science and Technology (CAST). 2012. Herbicide-resistant Weeds Threaten Soil Conservation Gains: Finding a Balance for Soil and Farm Sustainability. Issue Paper 49. CAST, Ames, Iowa. </a:t>
            </a:r>
            <a:r>
              <a:rPr lang="en-US" altLang="en-US" sz="1000" i="1">
                <a:hlinkClick r:id="rId5"/>
              </a:rPr>
              <a:t>http://bit.ly/w0AXOq</a:t>
            </a:r>
            <a:endParaRPr lang="en-US" altLang="en-US" sz="1000" i="1">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65">
            <a:extLst>
              <a:ext uri="{FF2B5EF4-FFF2-40B4-BE49-F238E27FC236}">
                <a16:creationId xmlns:a16="http://schemas.microsoft.com/office/drawing/2014/main" id="{BE1FA299-8255-9544-9E74-904F181E8A72}"/>
              </a:ext>
            </a:extLst>
          </p:cNvPr>
          <p:cNvGrpSpPr>
            <a:grpSpLocks/>
          </p:cNvGrpSpPr>
          <p:nvPr/>
        </p:nvGrpSpPr>
        <p:grpSpPr bwMode="auto">
          <a:xfrm>
            <a:off x="1779588" y="1912938"/>
            <a:ext cx="6583362" cy="4603750"/>
            <a:chOff x="1581374" y="1172584"/>
            <a:chExt cx="5852160" cy="4604272"/>
          </a:xfrm>
        </p:grpSpPr>
        <p:grpSp>
          <p:nvGrpSpPr>
            <p:cNvPr id="105560" name="Group 31">
              <a:extLst>
                <a:ext uri="{FF2B5EF4-FFF2-40B4-BE49-F238E27FC236}">
                  <a16:creationId xmlns:a16="http://schemas.microsoft.com/office/drawing/2014/main" id="{1E9C6FA1-1AF0-C44C-BC75-3107939A73E1}"/>
                </a:ext>
              </a:extLst>
            </p:cNvPr>
            <p:cNvGrpSpPr>
              <a:grpSpLocks/>
            </p:cNvGrpSpPr>
            <p:nvPr/>
          </p:nvGrpSpPr>
          <p:grpSpPr bwMode="auto">
            <a:xfrm>
              <a:off x="1620333" y="1172584"/>
              <a:ext cx="5813201" cy="4593515"/>
              <a:chOff x="1620333" y="1172584"/>
              <a:chExt cx="5813201" cy="4593515"/>
            </a:xfrm>
          </p:grpSpPr>
          <p:grpSp>
            <p:nvGrpSpPr>
              <p:cNvPr id="105562" name="Group 16">
                <a:extLst>
                  <a:ext uri="{FF2B5EF4-FFF2-40B4-BE49-F238E27FC236}">
                    <a16:creationId xmlns:a16="http://schemas.microsoft.com/office/drawing/2014/main" id="{F1055E7F-C640-4348-A1EF-AF95AE95149E}"/>
                  </a:ext>
                </a:extLst>
              </p:cNvPr>
              <p:cNvGrpSpPr>
                <a:grpSpLocks/>
              </p:cNvGrpSpPr>
              <p:nvPr/>
            </p:nvGrpSpPr>
            <p:grpSpPr bwMode="auto">
              <a:xfrm>
                <a:off x="1620333" y="1207528"/>
                <a:ext cx="5813201" cy="4558571"/>
                <a:chOff x="1620333" y="1207528"/>
                <a:chExt cx="5813201" cy="4558571"/>
              </a:xfrm>
            </p:grpSpPr>
            <p:pic>
              <p:nvPicPr>
                <p:cNvPr id="105564" name="Picture 2" descr="P:\_PHOTOS\Maps\USA B&amp;W Print.jpg">
                  <a:extLst>
                    <a:ext uri="{FF2B5EF4-FFF2-40B4-BE49-F238E27FC236}">
                      <a16:creationId xmlns:a16="http://schemas.microsoft.com/office/drawing/2014/main" id="{AD954755-73B0-D748-94DF-BC68288B0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333" y="1207528"/>
                  <a:ext cx="5813201" cy="4552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1927BD2-A293-B648-81A1-26CDF4350963}"/>
                    </a:ext>
                  </a:extLst>
                </p:cNvPr>
                <p:cNvSpPr/>
                <p:nvPr/>
              </p:nvSpPr>
              <p:spPr>
                <a:xfrm>
                  <a:off x="4582952" y="5410102"/>
                  <a:ext cx="2839293" cy="355640"/>
                </a:xfrm>
                <a:prstGeom prst="rect">
                  <a:avLst/>
                </a:prstGeom>
                <a:solidFill>
                  <a:schemeClr val="bg1"/>
                </a:solid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dirty="0"/>
                </a:p>
              </p:txBody>
            </p:sp>
          </p:grpSp>
          <p:sp>
            <p:nvSpPr>
              <p:cNvPr id="31" name="Rectangle 30">
                <a:extLst>
                  <a:ext uri="{FF2B5EF4-FFF2-40B4-BE49-F238E27FC236}">
                    <a16:creationId xmlns:a16="http://schemas.microsoft.com/office/drawing/2014/main" id="{CAD6A4FA-63CE-FA4F-8C76-5D4E2FE485A1}"/>
                  </a:ext>
                </a:extLst>
              </p:cNvPr>
              <p:cNvSpPr/>
              <p:nvPr/>
            </p:nvSpPr>
            <p:spPr>
              <a:xfrm>
                <a:off x="3993079" y="1172584"/>
                <a:ext cx="1267239" cy="204810"/>
              </a:xfrm>
              <a:prstGeom prst="rect">
                <a:avLst/>
              </a:prstGeom>
              <a:solidFill>
                <a:schemeClr val="bg1"/>
              </a:solid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p>
            </p:txBody>
          </p:sp>
        </p:grpSp>
        <p:sp>
          <p:nvSpPr>
            <p:cNvPr id="65" name="Oval 64">
              <a:extLst>
                <a:ext uri="{FF2B5EF4-FFF2-40B4-BE49-F238E27FC236}">
                  <a16:creationId xmlns:a16="http://schemas.microsoft.com/office/drawing/2014/main" id="{26CECF50-5302-814D-B620-95F7E1F56115}"/>
                </a:ext>
              </a:extLst>
            </p:cNvPr>
            <p:cNvSpPr/>
            <p:nvPr/>
          </p:nvSpPr>
          <p:spPr>
            <a:xfrm>
              <a:off x="1581374" y="4260621"/>
              <a:ext cx="2699586" cy="1516235"/>
            </a:xfrm>
            <a:prstGeom prst="ellipse">
              <a:avLst/>
            </a:prstGeom>
            <a:solidFill>
              <a:schemeClr val="bg1"/>
            </a:solid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p>
          </p:txBody>
        </p:sp>
      </p:grpSp>
      <p:grpSp>
        <p:nvGrpSpPr>
          <p:cNvPr id="105474" name="Group 29">
            <a:extLst>
              <a:ext uri="{FF2B5EF4-FFF2-40B4-BE49-F238E27FC236}">
                <a16:creationId xmlns:a16="http://schemas.microsoft.com/office/drawing/2014/main" id="{50B656CD-8C9D-5E44-B3FF-18AE9B090F69}"/>
              </a:ext>
            </a:extLst>
          </p:cNvPr>
          <p:cNvGrpSpPr>
            <a:grpSpLocks/>
          </p:cNvGrpSpPr>
          <p:nvPr/>
        </p:nvGrpSpPr>
        <p:grpSpPr bwMode="auto">
          <a:xfrm>
            <a:off x="3981450" y="3881438"/>
            <a:ext cx="3303588" cy="2505075"/>
            <a:chOff x="3539267" y="3141232"/>
            <a:chExt cx="2936839" cy="2505740"/>
          </a:xfrm>
        </p:grpSpPr>
        <p:sp>
          <p:nvSpPr>
            <p:cNvPr id="105550" name="TextBox 2">
              <a:extLst>
                <a:ext uri="{FF2B5EF4-FFF2-40B4-BE49-F238E27FC236}">
                  <a16:creationId xmlns:a16="http://schemas.microsoft.com/office/drawing/2014/main" id="{B697DE4C-9B5C-234D-B125-63E71EB699F4}"/>
                </a:ext>
              </a:extLst>
            </p:cNvPr>
            <p:cNvSpPr txBox="1">
              <a:spLocks noChangeArrowheads="1"/>
            </p:cNvSpPr>
            <p:nvPr/>
          </p:nvSpPr>
          <p:spPr bwMode="auto">
            <a:xfrm>
              <a:off x="4825504" y="5185185"/>
              <a:ext cx="1349640" cy="4617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Amaranthus palmeri</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Palmer Amaranth</a:t>
              </a:r>
            </a:p>
          </p:txBody>
        </p:sp>
        <p:cxnSp>
          <p:nvCxnSpPr>
            <p:cNvPr id="5" name="Straight Arrow Connector 4">
              <a:extLst>
                <a:ext uri="{FF2B5EF4-FFF2-40B4-BE49-F238E27FC236}">
                  <a16:creationId xmlns:a16="http://schemas.microsoft.com/office/drawing/2014/main" id="{0C03A743-9A9A-7E4F-A7CF-E81DD30C569F}"/>
                </a:ext>
              </a:extLst>
            </p:cNvPr>
            <p:cNvCxnSpPr>
              <a:cxnSpLocks noChangeShapeType="1"/>
            </p:cNvCxnSpPr>
            <p:nvPr/>
          </p:nvCxnSpPr>
          <p:spPr bwMode="auto">
            <a:xfrm rot="16200000" flipV="1">
              <a:off x="4245885" y="3940432"/>
              <a:ext cx="2037303" cy="43890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6" name="Straight Arrow Connector 5">
              <a:extLst>
                <a:ext uri="{FF2B5EF4-FFF2-40B4-BE49-F238E27FC236}">
                  <a16:creationId xmlns:a16="http://schemas.microsoft.com/office/drawing/2014/main" id="{2E1662F2-7CCB-7445-AEA1-3F81108080B3}"/>
                </a:ext>
              </a:extLst>
            </p:cNvPr>
            <p:cNvCxnSpPr>
              <a:cxnSpLocks noChangeShapeType="1"/>
            </p:cNvCxnSpPr>
            <p:nvPr/>
          </p:nvCxnSpPr>
          <p:spPr bwMode="auto">
            <a:xfrm rot="10800000">
              <a:off x="3539267" y="3722411"/>
              <a:ext cx="1915085" cy="144818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7" name="Straight Arrow Connector 6">
              <a:extLst>
                <a:ext uri="{FF2B5EF4-FFF2-40B4-BE49-F238E27FC236}">
                  <a16:creationId xmlns:a16="http://schemas.microsoft.com/office/drawing/2014/main" id="{002EFC07-1424-704F-B22F-0D1F6E41EC4F}"/>
                </a:ext>
              </a:extLst>
            </p:cNvPr>
            <p:cNvCxnSpPr>
              <a:cxnSpLocks noChangeShapeType="1"/>
            </p:cNvCxnSpPr>
            <p:nvPr/>
          </p:nvCxnSpPr>
          <p:spPr bwMode="auto">
            <a:xfrm rot="5400000" flipH="1" flipV="1">
              <a:off x="4923525" y="4426670"/>
              <a:ext cx="1310036" cy="20322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9" name="Straight Arrow Connector 8">
              <a:extLst>
                <a:ext uri="{FF2B5EF4-FFF2-40B4-BE49-F238E27FC236}">
                  <a16:creationId xmlns:a16="http://schemas.microsoft.com/office/drawing/2014/main" id="{D9EF8632-4480-9546-B8AE-4178A95624BE}"/>
                </a:ext>
              </a:extLst>
            </p:cNvPr>
            <p:cNvCxnSpPr>
              <a:cxnSpLocks noChangeShapeType="1"/>
            </p:cNvCxnSpPr>
            <p:nvPr/>
          </p:nvCxnSpPr>
          <p:spPr bwMode="auto">
            <a:xfrm rot="5400000" flipH="1" flipV="1">
              <a:off x="4659671" y="4230910"/>
              <a:ext cx="1765769" cy="14536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0" name="Straight Arrow Connector 9">
              <a:extLst>
                <a:ext uri="{FF2B5EF4-FFF2-40B4-BE49-F238E27FC236}">
                  <a16:creationId xmlns:a16="http://schemas.microsoft.com/office/drawing/2014/main" id="{5730EED3-BE34-C84F-9863-88888F664BEE}"/>
                </a:ext>
              </a:extLst>
            </p:cNvPr>
            <p:cNvCxnSpPr>
              <a:cxnSpLocks noChangeShapeType="1"/>
            </p:cNvCxnSpPr>
            <p:nvPr/>
          </p:nvCxnSpPr>
          <p:spPr bwMode="auto">
            <a:xfrm rot="16200000" flipV="1">
              <a:off x="4476666" y="4182151"/>
              <a:ext cx="1541871" cy="46995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1" name="Straight Arrow Connector 10">
              <a:extLst>
                <a:ext uri="{FF2B5EF4-FFF2-40B4-BE49-F238E27FC236}">
                  <a16:creationId xmlns:a16="http://schemas.microsoft.com/office/drawing/2014/main" id="{BA626F74-D1E8-C847-81A2-BE4972019E64}"/>
                </a:ext>
              </a:extLst>
            </p:cNvPr>
            <p:cNvCxnSpPr>
              <a:cxnSpLocks noChangeShapeType="1"/>
            </p:cNvCxnSpPr>
            <p:nvPr/>
          </p:nvCxnSpPr>
          <p:spPr bwMode="auto">
            <a:xfrm rot="5400000" flipH="1" flipV="1">
              <a:off x="5041585" y="3766245"/>
              <a:ext cx="1876923" cy="99211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 name="Straight Arrow Connector 11">
              <a:extLst>
                <a:ext uri="{FF2B5EF4-FFF2-40B4-BE49-F238E27FC236}">
                  <a16:creationId xmlns:a16="http://schemas.microsoft.com/office/drawing/2014/main" id="{C6E977FF-6223-F84A-AC6E-754B0ED640E8}"/>
                </a:ext>
              </a:extLst>
            </p:cNvPr>
            <p:cNvCxnSpPr>
              <a:cxnSpLocks noChangeShapeType="1"/>
              <a:stCxn id="105550" idx="0"/>
            </p:cNvCxnSpPr>
            <p:nvPr/>
          </p:nvCxnSpPr>
          <p:spPr bwMode="auto">
            <a:xfrm flipV="1">
              <a:off x="5500923" y="3819274"/>
              <a:ext cx="556038" cy="1365612"/>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 name="Straight Arrow Connector 12">
              <a:extLst>
                <a:ext uri="{FF2B5EF4-FFF2-40B4-BE49-F238E27FC236}">
                  <a16:creationId xmlns:a16="http://schemas.microsoft.com/office/drawing/2014/main" id="{5C3E72C1-07F9-4949-89B7-5CAF645F2E3B}"/>
                </a:ext>
              </a:extLst>
            </p:cNvPr>
            <p:cNvCxnSpPr>
              <a:cxnSpLocks noChangeShapeType="1"/>
            </p:cNvCxnSpPr>
            <p:nvPr/>
          </p:nvCxnSpPr>
          <p:spPr bwMode="auto">
            <a:xfrm rot="16200000" flipV="1">
              <a:off x="4767580" y="4451542"/>
              <a:ext cx="1310035" cy="131248"/>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4" name="Straight Arrow Connector 13">
              <a:extLst>
                <a:ext uri="{FF2B5EF4-FFF2-40B4-BE49-F238E27FC236}">
                  <a16:creationId xmlns:a16="http://schemas.microsoft.com/office/drawing/2014/main" id="{6D404C4D-7392-5340-A07C-99C99B747494}"/>
                </a:ext>
              </a:extLst>
            </p:cNvPr>
            <p:cNvCxnSpPr>
              <a:cxnSpLocks noChangeShapeType="1"/>
            </p:cNvCxnSpPr>
            <p:nvPr/>
          </p:nvCxnSpPr>
          <p:spPr bwMode="auto">
            <a:xfrm rot="16200000" flipV="1">
              <a:off x="4730466" y="4414604"/>
              <a:ext cx="1063907" cy="45442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75" name="Group 52">
            <a:extLst>
              <a:ext uri="{FF2B5EF4-FFF2-40B4-BE49-F238E27FC236}">
                <a16:creationId xmlns:a16="http://schemas.microsoft.com/office/drawing/2014/main" id="{8C9F534C-ECDE-B642-A73B-8D0C35088B54}"/>
              </a:ext>
            </a:extLst>
          </p:cNvPr>
          <p:cNvGrpSpPr>
            <a:grpSpLocks/>
          </p:cNvGrpSpPr>
          <p:nvPr/>
        </p:nvGrpSpPr>
        <p:grpSpPr bwMode="auto">
          <a:xfrm>
            <a:off x="4676775" y="1441450"/>
            <a:ext cx="2570163" cy="3009900"/>
            <a:chOff x="4159267" y="701793"/>
            <a:chExt cx="2283419" cy="3009598"/>
          </a:xfrm>
        </p:grpSpPr>
        <p:sp>
          <p:nvSpPr>
            <p:cNvPr id="105543" name="TextBox 32">
              <a:extLst>
                <a:ext uri="{FF2B5EF4-FFF2-40B4-BE49-F238E27FC236}">
                  <a16:creationId xmlns:a16="http://schemas.microsoft.com/office/drawing/2014/main" id="{2D89E118-24E2-6040-B08B-BBC3CF494DB3}"/>
                </a:ext>
              </a:extLst>
            </p:cNvPr>
            <p:cNvSpPr txBox="1">
              <a:spLocks noChangeArrowheads="1"/>
            </p:cNvSpPr>
            <p:nvPr/>
          </p:nvSpPr>
          <p:spPr bwMode="auto">
            <a:xfrm>
              <a:off x="4159267" y="701793"/>
              <a:ext cx="2283419" cy="4617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Amaranthus tuberculatus (syn. rudis)</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Tall Waterhemp</a:t>
              </a:r>
            </a:p>
          </p:txBody>
        </p:sp>
        <p:cxnSp>
          <p:nvCxnSpPr>
            <p:cNvPr id="34" name="Straight Arrow Connector 33">
              <a:extLst>
                <a:ext uri="{FF2B5EF4-FFF2-40B4-BE49-F238E27FC236}">
                  <a16:creationId xmlns:a16="http://schemas.microsoft.com/office/drawing/2014/main" id="{33FA358B-3996-F348-888E-19B33EB7378E}"/>
                </a:ext>
              </a:extLst>
            </p:cNvPr>
            <p:cNvCxnSpPr>
              <a:cxnSpLocks noChangeShapeType="1"/>
            </p:cNvCxnSpPr>
            <p:nvPr/>
          </p:nvCxnSpPr>
          <p:spPr bwMode="auto">
            <a:xfrm rot="5400000">
              <a:off x="4225597" y="2498499"/>
              <a:ext cx="2365138" cy="6064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5" name="Straight Arrow Connector 34">
              <a:extLst>
                <a:ext uri="{FF2B5EF4-FFF2-40B4-BE49-F238E27FC236}">
                  <a16:creationId xmlns:a16="http://schemas.microsoft.com/office/drawing/2014/main" id="{1AE1ABFA-D061-D749-A8B1-ECADB5A5B9D8}"/>
                </a:ext>
              </a:extLst>
            </p:cNvPr>
            <p:cNvCxnSpPr>
              <a:cxnSpLocks noChangeShapeType="1"/>
            </p:cNvCxnSpPr>
            <p:nvPr/>
          </p:nvCxnSpPr>
          <p:spPr bwMode="auto">
            <a:xfrm rot="5400000">
              <a:off x="4550575" y="1699282"/>
              <a:ext cx="1215903" cy="52889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6" name="Straight Arrow Connector 35">
              <a:extLst>
                <a:ext uri="{FF2B5EF4-FFF2-40B4-BE49-F238E27FC236}">
                  <a16:creationId xmlns:a16="http://schemas.microsoft.com/office/drawing/2014/main" id="{B67E8742-6891-2843-9850-5CF72EC55957}"/>
                </a:ext>
              </a:extLst>
            </p:cNvPr>
            <p:cNvCxnSpPr>
              <a:cxnSpLocks noChangeShapeType="1"/>
            </p:cNvCxnSpPr>
            <p:nvPr/>
          </p:nvCxnSpPr>
          <p:spPr bwMode="auto">
            <a:xfrm rot="10800000" flipV="1">
              <a:off x="4690984" y="1360540"/>
              <a:ext cx="739043" cy="66192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7" name="Straight Arrow Connector 36">
              <a:extLst>
                <a:ext uri="{FF2B5EF4-FFF2-40B4-BE49-F238E27FC236}">
                  <a16:creationId xmlns:a16="http://schemas.microsoft.com/office/drawing/2014/main" id="{0A83E855-AA84-D24E-8F4E-759DE8C86D1E}"/>
                </a:ext>
              </a:extLst>
            </p:cNvPr>
            <p:cNvCxnSpPr>
              <a:cxnSpLocks noChangeShapeType="1"/>
            </p:cNvCxnSpPr>
            <p:nvPr/>
          </p:nvCxnSpPr>
          <p:spPr bwMode="auto">
            <a:xfrm rot="5400000">
              <a:off x="4007820" y="1683523"/>
              <a:ext cx="1742900" cy="108740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8" name="Straight Arrow Connector 37">
              <a:extLst>
                <a:ext uri="{FF2B5EF4-FFF2-40B4-BE49-F238E27FC236}">
                  <a16:creationId xmlns:a16="http://schemas.microsoft.com/office/drawing/2014/main" id="{EC0DCA3D-1F51-A84D-8013-6786CD02F667}"/>
                </a:ext>
              </a:extLst>
            </p:cNvPr>
            <p:cNvCxnSpPr>
              <a:cxnSpLocks noChangeShapeType="1"/>
            </p:cNvCxnSpPr>
            <p:nvPr/>
          </p:nvCxnSpPr>
          <p:spPr bwMode="auto">
            <a:xfrm rot="5400000">
              <a:off x="4641413" y="2014282"/>
              <a:ext cx="1433369" cy="110010"/>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9" name="Straight Arrow Connector 38">
              <a:extLst>
                <a:ext uri="{FF2B5EF4-FFF2-40B4-BE49-F238E27FC236}">
                  <a16:creationId xmlns:a16="http://schemas.microsoft.com/office/drawing/2014/main" id="{84F478B0-2530-9B44-9D59-882554E99240}"/>
                </a:ext>
              </a:extLst>
            </p:cNvPr>
            <p:cNvCxnSpPr>
              <a:cxnSpLocks noChangeShapeType="1"/>
            </p:cNvCxnSpPr>
            <p:nvPr/>
          </p:nvCxnSpPr>
          <p:spPr bwMode="auto">
            <a:xfrm rot="5400000">
              <a:off x="4340946" y="1973961"/>
              <a:ext cx="1700041" cy="441451"/>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76" name="Group 307">
            <a:extLst>
              <a:ext uri="{FF2B5EF4-FFF2-40B4-BE49-F238E27FC236}">
                <a16:creationId xmlns:a16="http://schemas.microsoft.com/office/drawing/2014/main" id="{8BD3513B-48C3-6045-A51B-C7665BC9FA5F}"/>
              </a:ext>
            </a:extLst>
          </p:cNvPr>
          <p:cNvGrpSpPr>
            <a:grpSpLocks/>
          </p:cNvGrpSpPr>
          <p:nvPr/>
        </p:nvGrpSpPr>
        <p:grpSpPr bwMode="auto">
          <a:xfrm>
            <a:off x="400050" y="3160713"/>
            <a:ext cx="4314825" cy="747712"/>
            <a:chOff x="354798" y="2420472"/>
            <a:chExt cx="3836202" cy="747271"/>
          </a:xfrm>
        </p:grpSpPr>
        <p:cxnSp>
          <p:nvCxnSpPr>
            <p:cNvPr id="8" name="Straight Arrow Connector 7">
              <a:extLst>
                <a:ext uri="{FF2B5EF4-FFF2-40B4-BE49-F238E27FC236}">
                  <a16:creationId xmlns:a16="http://schemas.microsoft.com/office/drawing/2014/main" id="{360847CF-7469-0E49-983E-22803619C698}"/>
                </a:ext>
              </a:extLst>
            </p:cNvPr>
            <p:cNvCxnSpPr>
              <a:cxnSpLocks noChangeShapeType="1"/>
              <a:stCxn id="105542" idx="3"/>
            </p:cNvCxnSpPr>
            <p:nvPr/>
          </p:nvCxnSpPr>
          <p:spPr bwMode="auto">
            <a:xfrm>
              <a:off x="1418998" y="2650523"/>
              <a:ext cx="2772002" cy="51722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sp>
          <p:nvSpPr>
            <p:cNvPr id="105542" name="TextBox 58">
              <a:extLst>
                <a:ext uri="{FF2B5EF4-FFF2-40B4-BE49-F238E27FC236}">
                  <a16:creationId xmlns:a16="http://schemas.microsoft.com/office/drawing/2014/main" id="{BB86493E-7D96-C94F-B82A-E9716DA6FEBE}"/>
                </a:ext>
              </a:extLst>
            </p:cNvPr>
            <p:cNvSpPr txBox="1">
              <a:spLocks noChangeArrowheads="1"/>
            </p:cNvSpPr>
            <p:nvPr/>
          </p:nvSpPr>
          <p:spPr bwMode="auto">
            <a:xfrm>
              <a:off x="354798" y="2420472"/>
              <a:ext cx="1063967" cy="4613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Kochia scoparia</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Kochia</a:t>
              </a:r>
            </a:p>
          </p:txBody>
        </p:sp>
      </p:grpSp>
      <p:grpSp>
        <p:nvGrpSpPr>
          <p:cNvPr id="105477" name="Group 303">
            <a:extLst>
              <a:ext uri="{FF2B5EF4-FFF2-40B4-BE49-F238E27FC236}">
                <a16:creationId xmlns:a16="http://schemas.microsoft.com/office/drawing/2014/main" id="{0EF9C858-3E87-124D-B391-D379F81E50D4}"/>
              </a:ext>
            </a:extLst>
          </p:cNvPr>
          <p:cNvGrpSpPr>
            <a:grpSpLocks/>
          </p:cNvGrpSpPr>
          <p:nvPr/>
        </p:nvGrpSpPr>
        <p:grpSpPr bwMode="auto">
          <a:xfrm>
            <a:off x="1908175" y="1471613"/>
            <a:ext cx="4687888" cy="2765425"/>
            <a:chOff x="1695757" y="731520"/>
            <a:chExt cx="4167161" cy="2764715"/>
          </a:xfrm>
        </p:grpSpPr>
        <p:sp>
          <p:nvSpPr>
            <p:cNvPr id="105536" name="TextBox 53">
              <a:extLst>
                <a:ext uri="{FF2B5EF4-FFF2-40B4-BE49-F238E27FC236}">
                  <a16:creationId xmlns:a16="http://schemas.microsoft.com/office/drawing/2014/main" id="{4E278490-936D-184B-B117-A18EC5897752}"/>
                </a:ext>
              </a:extLst>
            </p:cNvPr>
            <p:cNvSpPr txBox="1">
              <a:spLocks noChangeArrowheads="1"/>
            </p:cNvSpPr>
            <p:nvPr/>
          </p:nvSpPr>
          <p:spPr bwMode="auto">
            <a:xfrm>
              <a:off x="1695757" y="731520"/>
              <a:ext cx="1506078" cy="46154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Ambrosia artemisiifolia</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Common Ragweed</a:t>
              </a:r>
            </a:p>
          </p:txBody>
        </p:sp>
        <p:cxnSp>
          <p:nvCxnSpPr>
            <p:cNvPr id="67" name="Straight Arrow Connector 66">
              <a:extLst>
                <a:ext uri="{FF2B5EF4-FFF2-40B4-BE49-F238E27FC236}">
                  <a16:creationId xmlns:a16="http://schemas.microsoft.com/office/drawing/2014/main" id="{240C5F22-9FD3-1646-A26F-F70497CF1356}"/>
                </a:ext>
              </a:extLst>
            </p:cNvPr>
            <p:cNvCxnSpPr>
              <a:cxnSpLocks noChangeShapeType="1"/>
            </p:cNvCxnSpPr>
            <p:nvPr/>
          </p:nvCxnSpPr>
          <p:spPr bwMode="auto">
            <a:xfrm rot="16200000" flipH="1">
              <a:off x="2370479" y="1272198"/>
              <a:ext cx="1880705" cy="174842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68" name="Straight Arrow Connector 67">
              <a:extLst>
                <a:ext uri="{FF2B5EF4-FFF2-40B4-BE49-F238E27FC236}">
                  <a16:creationId xmlns:a16="http://schemas.microsoft.com/office/drawing/2014/main" id="{2B1C3535-C8E8-1441-A21F-152CB8330A76}"/>
                </a:ext>
              </a:extLst>
            </p:cNvPr>
            <p:cNvCxnSpPr>
              <a:cxnSpLocks noChangeShapeType="1"/>
            </p:cNvCxnSpPr>
            <p:nvPr/>
          </p:nvCxnSpPr>
          <p:spPr bwMode="auto">
            <a:xfrm>
              <a:off x="2438028" y="1218757"/>
              <a:ext cx="3424890" cy="1460125"/>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69" name="Straight Arrow Connector 68">
              <a:extLst>
                <a:ext uri="{FF2B5EF4-FFF2-40B4-BE49-F238E27FC236}">
                  <a16:creationId xmlns:a16="http://schemas.microsoft.com/office/drawing/2014/main" id="{B0F98331-F121-B04B-9432-04E67EF24FD6}"/>
                </a:ext>
              </a:extLst>
            </p:cNvPr>
            <p:cNvCxnSpPr>
              <a:cxnSpLocks noChangeShapeType="1"/>
            </p:cNvCxnSpPr>
            <p:nvPr/>
          </p:nvCxnSpPr>
          <p:spPr bwMode="auto">
            <a:xfrm>
              <a:off x="2439440" y="1209234"/>
              <a:ext cx="2434254" cy="184578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70" name="Straight Arrow Connector 69">
              <a:extLst>
                <a:ext uri="{FF2B5EF4-FFF2-40B4-BE49-F238E27FC236}">
                  <a16:creationId xmlns:a16="http://schemas.microsoft.com/office/drawing/2014/main" id="{8A36752B-2676-6C49-9757-DDFA9C39FF56}"/>
                </a:ext>
              </a:extLst>
            </p:cNvPr>
            <p:cNvCxnSpPr>
              <a:cxnSpLocks noChangeShapeType="1"/>
            </p:cNvCxnSpPr>
            <p:nvPr/>
          </p:nvCxnSpPr>
          <p:spPr bwMode="auto">
            <a:xfrm>
              <a:off x="2430973" y="1190189"/>
              <a:ext cx="2496345" cy="230604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78" name="Group 283">
            <a:extLst>
              <a:ext uri="{FF2B5EF4-FFF2-40B4-BE49-F238E27FC236}">
                <a16:creationId xmlns:a16="http://schemas.microsoft.com/office/drawing/2014/main" id="{49782238-A92F-7049-AEF4-EC8B33B7630A}"/>
              </a:ext>
            </a:extLst>
          </p:cNvPr>
          <p:cNvGrpSpPr>
            <a:grpSpLocks/>
          </p:cNvGrpSpPr>
          <p:nvPr/>
        </p:nvGrpSpPr>
        <p:grpSpPr bwMode="auto">
          <a:xfrm>
            <a:off x="1054100" y="4022725"/>
            <a:ext cx="1423988" cy="1482725"/>
            <a:chOff x="936523" y="3282879"/>
            <a:chExt cx="1266256" cy="1481461"/>
          </a:xfrm>
        </p:grpSpPr>
        <p:sp>
          <p:nvSpPr>
            <p:cNvPr id="105534" name="TextBox 55">
              <a:extLst>
                <a:ext uri="{FF2B5EF4-FFF2-40B4-BE49-F238E27FC236}">
                  <a16:creationId xmlns:a16="http://schemas.microsoft.com/office/drawing/2014/main" id="{97DDF88C-8047-8E43-B9BE-269672414BEA}"/>
                </a:ext>
              </a:extLst>
            </p:cNvPr>
            <p:cNvSpPr txBox="1">
              <a:spLocks noChangeArrowheads="1"/>
            </p:cNvSpPr>
            <p:nvPr/>
          </p:nvSpPr>
          <p:spPr bwMode="auto">
            <a:xfrm>
              <a:off x="936523" y="4303060"/>
              <a:ext cx="1266256" cy="4612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Conyza bonariensis</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Hairy Fleabane</a:t>
              </a:r>
            </a:p>
          </p:txBody>
        </p:sp>
        <p:cxnSp>
          <p:nvCxnSpPr>
            <p:cNvPr id="115" name="Straight Arrow Connector 114">
              <a:extLst>
                <a:ext uri="{FF2B5EF4-FFF2-40B4-BE49-F238E27FC236}">
                  <a16:creationId xmlns:a16="http://schemas.microsoft.com/office/drawing/2014/main" id="{549BC6BE-9526-C84B-B3B1-D2C7139D313C}"/>
                </a:ext>
              </a:extLst>
            </p:cNvPr>
            <p:cNvCxnSpPr>
              <a:cxnSpLocks noChangeShapeType="1"/>
              <a:stCxn id="105534" idx="0"/>
            </p:cNvCxnSpPr>
            <p:nvPr/>
          </p:nvCxnSpPr>
          <p:spPr bwMode="auto">
            <a:xfrm flipV="1">
              <a:off x="1570357" y="3282879"/>
              <a:ext cx="508196" cy="1019893"/>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79" name="Group 278">
            <a:extLst>
              <a:ext uri="{FF2B5EF4-FFF2-40B4-BE49-F238E27FC236}">
                <a16:creationId xmlns:a16="http://schemas.microsoft.com/office/drawing/2014/main" id="{27BC0DE5-D76E-734C-A03A-82651F165A67}"/>
              </a:ext>
            </a:extLst>
          </p:cNvPr>
          <p:cNvGrpSpPr>
            <a:grpSpLocks/>
          </p:cNvGrpSpPr>
          <p:nvPr/>
        </p:nvGrpSpPr>
        <p:grpSpPr bwMode="auto">
          <a:xfrm>
            <a:off x="6118225" y="4627563"/>
            <a:ext cx="3122613" cy="1200150"/>
            <a:chOff x="5439002" y="3888107"/>
            <a:chExt cx="2774711" cy="1198872"/>
          </a:xfrm>
        </p:grpSpPr>
        <p:sp>
          <p:nvSpPr>
            <p:cNvPr id="105532" name="TextBox 57">
              <a:extLst>
                <a:ext uri="{FF2B5EF4-FFF2-40B4-BE49-F238E27FC236}">
                  <a16:creationId xmlns:a16="http://schemas.microsoft.com/office/drawing/2014/main" id="{A6F10D7E-A067-1348-88F5-14CE71D46232}"/>
                </a:ext>
              </a:extLst>
            </p:cNvPr>
            <p:cNvSpPr txBox="1">
              <a:spLocks noChangeArrowheads="1"/>
            </p:cNvSpPr>
            <p:nvPr/>
          </p:nvSpPr>
          <p:spPr bwMode="auto">
            <a:xfrm>
              <a:off x="7205531" y="4625788"/>
              <a:ext cx="1008182" cy="46119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Eleusine indica</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Goosegrass</a:t>
              </a:r>
            </a:p>
          </p:txBody>
        </p:sp>
        <p:cxnSp>
          <p:nvCxnSpPr>
            <p:cNvPr id="117" name="Straight Arrow Connector 116">
              <a:extLst>
                <a:ext uri="{FF2B5EF4-FFF2-40B4-BE49-F238E27FC236}">
                  <a16:creationId xmlns:a16="http://schemas.microsoft.com/office/drawing/2014/main" id="{E35DFD3C-6D9A-3E48-99DC-9016C63DC27A}"/>
                </a:ext>
              </a:extLst>
            </p:cNvPr>
            <p:cNvCxnSpPr>
              <a:cxnSpLocks noChangeShapeType="1"/>
              <a:stCxn id="105532" idx="1"/>
            </p:cNvCxnSpPr>
            <p:nvPr/>
          </p:nvCxnSpPr>
          <p:spPr bwMode="auto">
            <a:xfrm flipH="1" flipV="1">
              <a:off x="5439002" y="3888107"/>
              <a:ext cx="1766110" cy="96892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80" name="Group 310">
            <a:extLst>
              <a:ext uri="{FF2B5EF4-FFF2-40B4-BE49-F238E27FC236}">
                <a16:creationId xmlns:a16="http://schemas.microsoft.com/office/drawing/2014/main" id="{5E47F7A8-6558-5441-8AFD-B75C7F703B3C}"/>
              </a:ext>
            </a:extLst>
          </p:cNvPr>
          <p:cNvGrpSpPr>
            <a:grpSpLocks/>
          </p:cNvGrpSpPr>
          <p:nvPr/>
        </p:nvGrpSpPr>
        <p:grpSpPr bwMode="auto">
          <a:xfrm>
            <a:off x="4926013" y="1966913"/>
            <a:ext cx="4806950" cy="2603500"/>
            <a:chOff x="4378363" y="1966620"/>
            <a:chExt cx="4273514" cy="2603349"/>
          </a:xfrm>
        </p:grpSpPr>
        <p:cxnSp>
          <p:nvCxnSpPr>
            <p:cNvPr id="86" name="Straight Arrow Connector 85">
              <a:extLst>
                <a:ext uri="{FF2B5EF4-FFF2-40B4-BE49-F238E27FC236}">
                  <a16:creationId xmlns:a16="http://schemas.microsoft.com/office/drawing/2014/main" id="{E3A90ED7-3612-6449-9AD9-B189037E5C4F}"/>
                </a:ext>
              </a:extLst>
            </p:cNvPr>
            <p:cNvCxnSpPr>
              <a:cxnSpLocks noChangeShapeType="1"/>
            </p:cNvCxnSpPr>
            <p:nvPr/>
          </p:nvCxnSpPr>
          <p:spPr bwMode="auto">
            <a:xfrm rot="10800000" flipV="1">
              <a:off x="4378363" y="2236479"/>
              <a:ext cx="3040010" cy="165566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nvGrpSpPr>
            <p:cNvPr id="105521" name="Group 309">
              <a:extLst>
                <a:ext uri="{FF2B5EF4-FFF2-40B4-BE49-F238E27FC236}">
                  <a16:creationId xmlns:a16="http://schemas.microsoft.com/office/drawing/2014/main" id="{9AE04D3C-D893-A74B-9629-BFD1D9F92710}"/>
                </a:ext>
              </a:extLst>
            </p:cNvPr>
            <p:cNvGrpSpPr>
              <a:grpSpLocks/>
            </p:cNvGrpSpPr>
            <p:nvPr/>
          </p:nvGrpSpPr>
          <p:grpSpPr bwMode="auto">
            <a:xfrm>
              <a:off x="4791159" y="1966620"/>
              <a:ext cx="3860718" cy="2603349"/>
              <a:chOff x="4791159" y="1966620"/>
              <a:chExt cx="3860718" cy="2603349"/>
            </a:xfrm>
          </p:grpSpPr>
          <p:sp>
            <p:nvSpPr>
              <p:cNvPr id="105522" name="TextBox 54">
                <a:extLst>
                  <a:ext uri="{FF2B5EF4-FFF2-40B4-BE49-F238E27FC236}">
                    <a16:creationId xmlns:a16="http://schemas.microsoft.com/office/drawing/2014/main" id="{0A385478-1020-0E42-9BF1-F96ED4BA92BF}"/>
                  </a:ext>
                </a:extLst>
              </p:cNvPr>
              <p:cNvSpPr txBox="1">
                <a:spLocks noChangeArrowheads="1"/>
              </p:cNvSpPr>
              <p:nvPr/>
            </p:nvSpPr>
            <p:spPr bwMode="auto">
              <a:xfrm>
                <a:off x="7550875" y="1966620"/>
                <a:ext cx="1101002" cy="4616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Ambrosia trifida</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Giant Ragweed</a:t>
                </a:r>
              </a:p>
            </p:txBody>
          </p:sp>
          <p:cxnSp>
            <p:nvCxnSpPr>
              <p:cNvPr id="80" name="Straight Arrow Connector 79">
                <a:extLst>
                  <a:ext uri="{FF2B5EF4-FFF2-40B4-BE49-F238E27FC236}">
                    <a16:creationId xmlns:a16="http://schemas.microsoft.com/office/drawing/2014/main" id="{B5DCC356-7705-DA4F-8E2C-573E943D09BC}"/>
                  </a:ext>
                </a:extLst>
              </p:cNvPr>
              <p:cNvCxnSpPr>
                <a:cxnSpLocks noChangeShapeType="1"/>
              </p:cNvCxnSpPr>
              <p:nvPr/>
            </p:nvCxnSpPr>
            <p:spPr bwMode="auto">
              <a:xfrm rot="5400000">
                <a:off x="5253905" y="2405501"/>
                <a:ext cx="2344602" cy="198433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1" name="Straight Arrow Connector 80">
                <a:extLst>
                  <a:ext uri="{FF2B5EF4-FFF2-40B4-BE49-F238E27FC236}">
                    <a16:creationId xmlns:a16="http://schemas.microsoft.com/office/drawing/2014/main" id="{15AE3F1D-88CB-C649-8789-958BB5422B56}"/>
                  </a:ext>
                </a:extLst>
              </p:cNvPr>
              <p:cNvCxnSpPr>
                <a:cxnSpLocks noChangeShapeType="1"/>
              </p:cNvCxnSpPr>
              <p:nvPr/>
            </p:nvCxnSpPr>
            <p:spPr bwMode="auto">
              <a:xfrm rot="10800000" flipV="1">
                <a:off x="5067093" y="2226955"/>
                <a:ext cx="2341400" cy="157947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2" name="Straight Arrow Connector 81">
                <a:extLst>
                  <a:ext uri="{FF2B5EF4-FFF2-40B4-BE49-F238E27FC236}">
                    <a16:creationId xmlns:a16="http://schemas.microsoft.com/office/drawing/2014/main" id="{58D61640-2565-8A4C-8613-B21B0BB835E5}"/>
                  </a:ext>
                </a:extLst>
              </p:cNvPr>
              <p:cNvCxnSpPr>
                <a:cxnSpLocks noChangeShapeType="1"/>
              </p:cNvCxnSpPr>
              <p:nvPr/>
            </p:nvCxnSpPr>
            <p:spPr bwMode="auto">
              <a:xfrm rot="10800000" flipV="1">
                <a:off x="4951364" y="2239654"/>
                <a:ext cx="2482533" cy="115722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3" name="Straight Arrow Connector 82">
                <a:extLst>
                  <a:ext uri="{FF2B5EF4-FFF2-40B4-BE49-F238E27FC236}">
                    <a16:creationId xmlns:a16="http://schemas.microsoft.com/office/drawing/2014/main" id="{52B1BCAB-9DF0-4A46-8B31-6B841B9CAB19}"/>
                  </a:ext>
                </a:extLst>
              </p:cNvPr>
              <p:cNvCxnSpPr>
                <a:cxnSpLocks noChangeShapeType="1"/>
              </p:cNvCxnSpPr>
              <p:nvPr/>
            </p:nvCxnSpPr>
            <p:spPr bwMode="auto">
              <a:xfrm rot="10800000" flipV="1">
                <a:off x="6049380" y="2231717"/>
                <a:ext cx="1354879" cy="541307"/>
              </a:xfrm>
              <a:prstGeom prst="straightConnector1">
                <a:avLst/>
              </a:prstGeom>
              <a:noFill/>
              <a:ln w="25400">
                <a:solidFill>
                  <a:srgbClr val="00B05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4" name="Straight Arrow Connector 83">
                <a:extLst>
                  <a:ext uri="{FF2B5EF4-FFF2-40B4-BE49-F238E27FC236}">
                    <a16:creationId xmlns:a16="http://schemas.microsoft.com/office/drawing/2014/main" id="{01D7909F-D26F-9F47-A564-DC7CBE61A16E}"/>
                  </a:ext>
                </a:extLst>
              </p:cNvPr>
              <p:cNvCxnSpPr>
                <a:cxnSpLocks noChangeShapeType="1"/>
              </p:cNvCxnSpPr>
              <p:nvPr/>
            </p:nvCxnSpPr>
            <p:spPr bwMode="auto">
              <a:xfrm rot="5400000">
                <a:off x="5642677" y="2335339"/>
                <a:ext cx="1874729" cy="164843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5" name="Straight Arrow Connector 84">
                <a:extLst>
                  <a:ext uri="{FF2B5EF4-FFF2-40B4-BE49-F238E27FC236}">
                    <a16:creationId xmlns:a16="http://schemas.microsoft.com/office/drawing/2014/main" id="{94B9CBDC-43D6-944A-B892-33D5E2892630}"/>
                  </a:ext>
                </a:extLst>
              </p:cNvPr>
              <p:cNvCxnSpPr>
                <a:cxnSpLocks noChangeShapeType="1"/>
              </p:cNvCxnSpPr>
              <p:nvPr/>
            </p:nvCxnSpPr>
            <p:spPr bwMode="auto">
              <a:xfrm rot="10800000" flipV="1">
                <a:off x="4790472" y="2234891"/>
                <a:ext cx="2650482" cy="58099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7" name="Straight Arrow Connector 86">
                <a:extLst>
                  <a:ext uri="{FF2B5EF4-FFF2-40B4-BE49-F238E27FC236}">
                    <a16:creationId xmlns:a16="http://schemas.microsoft.com/office/drawing/2014/main" id="{375FE70B-3D41-8A45-B511-C8375E4E1B7C}"/>
                  </a:ext>
                </a:extLst>
              </p:cNvPr>
              <p:cNvCxnSpPr>
                <a:cxnSpLocks noChangeShapeType="1"/>
                <a:stCxn id="105522" idx="1"/>
              </p:cNvCxnSpPr>
              <p:nvPr/>
            </p:nvCxnSpPr>
            <p:spPr bwMode="auto">
              <a:xfrm flipH="1">
                <a:off x="5651384" y="2196794"/>
                <a:ext cx="1899653" cy="131913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8" name="Straight Arrow Connector 87">
                <a:extLst>
                  <a:ext uri="{FF2B5EF4-FFF2-40B4-BE49-F238E27FC236}">
                    <a16:creationId xmlns:a16="http://schemas.microsoft.com/office/drawing/2014/main" id="{92D1829F-BD99-1347-9B95-9B53EF697986}"/>
                  </a:ext>
                </a:extLst>
              </p:cNvPr>
              <p:cNvCxnSpPr>
                <a:cxnSpLocks noChangeShapeType="1"/>
              </p:cNvCxnSpPr>
              <p:nvPr/>
            </p:nvCxnSpPr>
            <p:spPr bwMode="auto">
              <a:xfrm rot="10800000" flipV="1">
                <a:off x="5078384" y="2219017"/>
                <a:ext cx="2331521" cy="212554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89" name="Straight Arrow Connector 88">
                <a:extLst>
                  <a:ext uri="{FF2B5EF4-FFF2-40B4-BE49-F238E27FC236}">
                    <a16:creationId xmlns:a16="http://schemas.microsoft.com/office/drawing/2014/main" id="{4C0CA8CE-7F2C-2243-AD76-D5F21007D32B}"/>
                  </a:ext>
                </a:extLst>
              </p:cNvPr>
              <p:cNvCxnSpPr>
                <a:cxnSpLocks noChangeShapeType="1"/>
                <a:stCxn id="105522" idx="1"/>
              </p:cNvCxnSpPr>
              <p:nvPr/>
            </p:nvCxnSpPr>
            <p:spPr bwMode="auto">
              <a:xfrm flipH="1">
                <a:off x="5961878" y="2196794"/>
                <a:ext cx="1589160" cy="1200080"/>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grpSp>
        <p:nvGrpSpPr>
          <p:cNvPr id="105481" name="Group 276">
            <a:extLst>
              <a:ext uri="{FF2B5EF4-FFF2-40B4-BE49-F238E27FC236}">
                <a16:creationId xmlns:a16="http://schemas.microsoft.com/office/drawing/2014/main" id="{73F5F15A-2853-FF4D-BE26-FCC253FCE368}"/>
              </a:ext>
            </a:extLst>
          </p:cNvPr>
          <p:cNvGrpSpPr>
            <a:grpSpLocks/>
          </p:cNvGrpSpPr>
          <p:nvPr/>
        </p:nvGrpSpPr>
        <p:grpSpPr bwMode="auto">
          <a:xfrm>
            <a:off x="2446338" y="3152775"/>
            <a:ext cx="7297737" cy="1535113"/>
            <a:chOff x="2162289" y="2413302"/>
            <a:chExt cx="6485351" cy="1533308"/>
          </a:xfrm>
        </p:grpSpPr>
        <p:sp>
          <p:nvSpPr>
            <p:cNvPr id="105502" name="TextBox 56">
              <a:extLst>
                <a:ext uri="{FF2B5EF4-FFF2-40B4-BE49-F238E27FC236}">
                  <a16:creationId xmlns:a16="http://schemas.microsoft.com/office/drawing/2014/main" id="{6643F718-A68F-F84F-8BA4-219C58B5CDF0}"/>
                </a:ext>
              </a:extLst>
            </p:cNvPr>
            <p:cNvSpPr txBox="1">
              <a:spLocks noChangeArrowheads="1"/>
            </p:cNvSpPr>
            <p:nvPr/>
          </p:nvSpPr>
          <p:spPr bwMode="auto">
            <a:xfrm>
              <a:off x="7405391" y="3485477"/>
              <a:ext cx="1242249" cy="461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Conyza canadensis</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Horseweed</a:t>
              </a:r>
            </a:p>
          </p:txBody>
        </p:sp>
        <p:cxnSp>
          <p:nvCxnSpPr>
            <p:cNvPr id="118" name="Straight Arrow Connector 117">
              <a:extLst>
                <a:ext uri="{FF2B5EF4-FFF2-40B4-BE49-F238E27FC236}">
                  <a16:creationId xmlns:a16="http://schemas.microsoft.com/office/drawing/2014/main" id="{4BF8176E-229E-7249-9AFA-D61058E59F4B}"/>
                </a:ext>
              </a:extLst>
            </p:cNvPr>
            <p:cNvCxnSpPr>
              <a:cxnSpLocks noChangeShapeType="1"/>
              <a:stCxn id="105502" idx="1"/>
            </p:cNvCxnSpPr>
            <p:nvPr/>
          </p:nvCxnSpPr>
          <p:spPr bwMode="auto">
            <a:xfrm flipH="1" flipV="1">
              <a:off x="5790813" y="2413302"/>
              <a:ext cx="1613931" cy="130339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19" name="Straight Arrow Connector 118">
              <a:extLst>
                <a:ext uri="{FF2B5EF4-FFF2-40B4-BE49-F238E27FC236}">
                  <a16:creationId xmlns:a16="http://schemas.microsoft.com/office/drawing/2014/main" id="{F79CB077-F836-A142-B5AA-4858478E89E1}"/>
                </a:ext>
              </a:extLst>
            </p:cNvPr>
            <p:cNvCxnSpPr>
              <a:cxnSpLocks noChangeShapeType="1"/>
              <a:stCxn id="105502" idx="1"/>
            </p:cNvCxnSpPr>
            <p:nvPr/>
          </p:nvCxnSpPr>
          <p:spPr bwMode="auto">
            <a:xfrm flipH="1" flipV="1">
              <a:off x="4319370" y="2727257"/>
              <a:ext cx="3085374" cy="98943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0" name="Straight Arrow Connector 119">
              <a:extLst>
                <a:ext uri="{FF2B5EF4-FFF2-40B4-BE49-F238E27FC236}">
                  <a16:creationId xmlns:a16="http://schemas.microsoft.com/office/drawing/2014/main" id="{D215C3BF-7007-CA4B-B423-88457E242E7F}"/>
                </a:ext>
              </a:extLst>
            </p:cNvPr>
            <p:cNvCxnSpPr>
              <a:cxnSpLocks noChangeShapeType="1"/>
              <a:stCxn id="105502" idx="1"/>
            </p:cNvCxnSpPr>
            <p:nvPr/>
          </p:nvCxnSpPr>
          <p:spPr bwMode="auto">
            <a:xfrm flipH="1" flipV="1">
              <a:off x="4320781" y="3180749"/>
              <a:ext cx="3083963" cy="53594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1" name="Straight Arrow Connector 120">
              <a:extLst>
                <a:ext uri="{FF2B5EF4-FFF2-40B4-BE49-F238E27FC236}">
                  <a16:creationId xmlns:a16="http://schemas.microsoft.com/office/drawing/2014/main" id="{E641E8D1-9551-7849-850E-E1814793A5A8}"/>
                </a:ext>
              </a:extLst>
            </p:cNvPr>
            <p:cNvCxnSpPr>
              <a:cxnSpLocks noChangeShapeType="1"/>
              <a:stCxn id="105502" idx="1"/>
            </p:cNvCxnSpPr>
            <p:nvPr/>
          </p:nvCxnSpPr>
          <p:spPr bwMode="auto">
            <a:xfrm flipH="1" flipV="1">
              <a:off x="5356293" y="2903263"/>
              <a:ext cx="2048451" cy="81342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2" name="Straight Arrow Connector 121">
              <a:extLst>
                <a:ext uri="{FF2B5EF4-FFF2-40B4-BE49-F238E27FC236}">
                  <a16:creationId xmlns:a16="http://schemas.microsoft.com/office/drawing/2014/main" id="{29816C7D-E983-CC4C-BD2C-0FAE812B718D}"/>
                </a:ext>
              </a:extLst>
            </p:cNvPr>
            <p:cNvCxnSpPr>
              <a:cxnSpLocks noChangeShapeType="1"/>
              <a:stCxn id="105502" idx="1"/>
            </p:cNvCxnSpPr>
            <p:nvPr/>
          </p:nvCxnSpPr>
          <p:spPr bwMode="auto">
            <a:xfrm flipH="1" flipV="1">
              <a:off x="2162289" y="3237831"/>
              <a:ext cx="5242455" cy="47886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3" name="Straight Arrow Connector 122">
              <a:extLst>
                <a:ext uri="{FF2B5EF4-FFF2-40B4-BE49-F238E27FC236}">
                  <a16:creationId xmlns:a16="http://schemas.microsoft.com/office/drawing/2014/main" id="{6A3D728D-26FB-E74A-93D7-990CD0D0CE6C}"/>
                </a:ext>
              </a:extLst>
            </p:cNvPr>
            <p:cNvCxnSpPr>
              <a:cxnSpLocks noChangeShapeType="1"/>
              <a:stCxn id="105502" idx="1"/>
            </p:cNvCxnSpPr>
            <p:nvPr/>
          </p:nvCxnSpPr>
          <p:spPr bwMode="auto">
            <a:xfrm flipH="1" flipV="1">
              <a:off x="6583671" y="2529054"/>
              <a:ext cx="821073" cy="118763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4" name="Straight Arrow Connector 123">
              <a:extLst>
                <a:ext uri="{FF2B5EF4-FFF2-40B4-BE49-F238E27FC236}">
                  <a16:creationId xmlns:a16="http://schemas.microsoft.com/office/drawing/2014/main" id="{7DA458BC-EA2F-4B40-8461-FCB08F906D94}"/>
                </a:ext>
              </a:extLst>
            </p:cNvPr>
            <p:cNvCxnSpPr>
              <a:cxnSpLocks noChangeShapeType="1"/>
              <a:stCxn id="105502" idx="1"/>
            </p:cNvCxnSpPr>
            <p:nvPr/>
          </p:nvCxnSpPr>
          <p:spPr bwMode="auto">
            <a:xfrm flipH="1" flipV="1">
              <a:off x="6587903" y="3294914"/>
              <a:ext cx="816842" cy="42177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5" name="Straight Arrow Connector 124">
              <a:extLst>
                <a:ext uri="{FF2B5EF4-FFF2-40B4-BE49-F238E27FC236}">
                  <a16:creationId xmlns:a16="http://schemas.microsoft.com/office/drawing/2014/main" id="{61BBB7AC-B212-FA46-B38B-35FDCE490990}"/>
                </a:ext>
              </a:extLst>
            </p:cNvPr>
            <p:cNvCxnSpPr>
              <a:cxnSpLocks noChangeShapeType="1"/>
              <a:stCxn id="105502" idx="1"/>
            </p:cNvCxnSpPr>
            <p:nvPr/>
          </p:nvCxnSpPr>
          <p:spPr bwMode="auto">
            <a:xfrm flipH="1" flipV="1">
              <a:off x="6991385" y="2743114"/>
              <a:ext cx="413359" cy="97357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6" name="Straight Arrow Connector 125">
              <a:extLst>
                <a:ext uri="{FF2B5EF4-FFF2-40B4-BE49-F238E27FC236}">
                  <a16:creationId xmlns:a16="http://schemas.microsoft.com/office/drawing/2014/main" id="{4B3B0171-5B96-0B40-92C5-ADF2F745BD06}"/>
                </a:ext>
              </a:extLst>
            </p:cNvPr>
            <p:cNvCxnSpPr>
              <a:cxnSpLocks noChangeShapeType="1"/>
              <a:stCxn id="105502" idx="1"/>
            </p:cNvCxnSpPr>
            <p:nvPr/>
          </p:nvCxnSpPr>
          <p:spPr bwMode="auto">
            <a:xfrm flipH="1" flipV="1">
              <a:off x="5883924" y="3098296"/>
              <a:ext cx="1520820" cy="61839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7" name="Straight Arrow Connector 126">
              <a:extLst>
                <a:ext uri="{FF2B5EF4-FFF2-40B4-BE49-F238E27FC236}">
                  <a16:creationId xmlns:a16="http://schemas.microsoft.com/office/drawing/2014/main" id="{D7E38133-AABB-1C49-8D25-A465CA447A60}"/>
                </a:ext>
              </a:extLst>
            </p:cNvPr>
            <p:cNvCxnSpPr>
              <a:cxnSpLocks noChangeShapeType="1"/>
              <a:stCxn id="105502" idx="1"/>
            </p:cNvCxnSpPr>
            <p:nvPr/>
          </p:nvCxnSpPr>
          <p:spPr bwMode="auto">
            <a:xfrm flipH="1" flipV="1">
              <a:off x="5766829" y="3409080"/>
              <a:ext cx="1637915" cy="30761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8" name="Straight Arrow Connector 127">
              <a:extLst>
                <a:ext uri="{FF2B5EF4-FFF2-40B4-BE49-F238E27FC236}">
                  <a16:creationId xmlns:a16="http://schemas.microsoft.com/office/drawing/2014/main" id="{48CE073C-8B05-364E-8BFF-40918F69F971}"/>
                </a:ext>
              </a:extLst>
            </p:cNvPr>
            <p:cNvCxnSpPr>
              <a:cxnSpLocks noChangeShapeType="1"/>
              <a:stCxn id="105502" idx="1"/>
            </p:cNvCxnSpPr>
            <p:nvPr/>
          </p:nvCxnSpPr>
          <p:spPr bwMode="auto">
            <a:xfrm flipH="1" flipV="1">
              <a:off x="6012305" y="2765313"/>
              <a:ext cx="1392439" cy="951380"/>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29" name="Straight Arrow Connector 128">
              <a:extLst>
                <a:ext uri="{FF2B5EF4-FFF2-40B4-BE49-F238E27FC236}">
                  <a16:creationId xmlns:a16="http://schemas.microsoft.com/office/drawing/2014/main" id="{8592AB3A-7F07-6541-8B8A-91B632D6128C}"/>
                </a:ext>
              </a:extLst>
            </p:cNvPr>
            <p:cNvCxnSpPr>
              <a:cxnSpLocks noChangeShapeType="1"/>
              <a:stCxn id="105502" idx="1"/>
            </p:cNvCxnSpPr>
            <p:nvPr/>
          </p:nvCxnSpPr>
          <p:spPr bwMode="auto">
            <a:xfrm flipH="1" flipV="1">
              <a:off x="7035120" y="2527468"/>
              <a:ext cx="369624" cy="118922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0" name="Straight Arrow Connector 129">
              <a:extLst>
                <a:ext uri="{FF2B5EF4-FFF2-40B4-BE49-F238E27FC236}">
                  <a16:creationId xmlns:a16="http://schemas.microsoft.com/office/drawing/2014/main" id="{C79E3F1E-B1AD-2747-883A-BDB0811787FD}"/>
                </a:ext>
              </a:extLst>
            </p:cNvPr>
            <p:cNvCxnSpPr>
              <a:cxnSpLocks noChangeShapeType="1"/>
            </p:cNvCxnSpPr>
            <p:nvPr/>
          </p:nvCxnSpPr>
          <p:spPr bwMode="auto">
            <a:xfrm rot="16200000" flipV="1">
              <a:off x="6636526" y="3131701"/>
              <a:ext cx="832458" cy="33435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1" name="Straight Arrow Connector 130">
              <a:extLst>
                <a:ext uri="{FF2B5EF4-FFF2-40B4-BE49-F238E27FC236}">
                  <a16:creationId xmlns:a16="http://schemas.microsoft.com/office/drawing/2014/main" id="{25ECF013-821B-BB4B-A729-062096996814}"/>
                </a:ext>
              </a:extLst>
            </p:cNvPr>
            <p:cNvCxnSpPr>
              <a:cxnSpLocks noChangeShapeType="1"/>
              <a:stCxn id="105502" idx="1"/>
            </p:cNvCxnSpPr>
            <p:nvPr/>
          </p:nvCxnSpPr>
          <p:spPr bwMode="auto">
            <a:xfrm flipH="1" flipV="1">
              <a:off x="5648324" y="2857279"/>
              <a:ext cx="1756420" cy="85941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2" name="Straight Arrow Connector 131">
              <a:extLst>
                <a:ext uri="{FF2B5EF4-FFF2-40B4-BE49-F238E27FC236}">
                  <a16:creationId xmlns:a16="http://schemas.microsoft.com/office/drawing/2014/main" id="{ED4CBF1A-7069-FD4B-849F-966EF66A1E62}"/>
                </a:ext>
              </a:extLst>
            </p:cNvPr>
            <p:cNvCxnSpPr>
              <a:cxnSpLocks noChangeShapeType="1"/>
              <a:stCxn id="105502" idx="1"/>
            </p:cNvCxnSpPr>
            <p:nvPr/>
          </p:nvCxnSpPr>
          <p:spPr bwMode="auto">
            <a:xfrm flipH="1" flipV="1">
              <a:off x="5078369" y="3104638"/>
              <a:ext cx="2326375" cy="61205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3" name="Straight Arrow Connector 132">
              <a:extLst>
                <a:ext uri="{FF2B5EF4-FFF2-40B4-BE49-F238E27FC236}">
                  <a16:creationId xmlns:a16="http://schemas.microsoft.com/office/drawing/2014/main" id="{1D23DF6E-FB98-EF41-8891-E9068599958B}"/>
                </a:ext>
              </a:extLst>
            </p:cNvPr>
            <p:cNvCxnSpPr>
              <a:cxnSpLocks noChangeShapeType="1"/>
              <a:stCxn id="105502" idx="1"/>
            </p:cNvCxnSpPr>
            <p:nvPr/>
          </p:nvCxnSpPr>
          <p:spPr bwMode="auto">
            <a:xfrm flipH="1" flipV="1">
              <a:off x="5045921" y="3642168"/>
              <a:ext cx="2358823" cy="7452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134" name="Straight Arrow Connector 133">
              <a:extLst>
                <a:ext uri="{FF2B5EF4-FFF2-40B4-BE49-F238E27FC236}">
                  <a16:creationId xmlns:a16="http://schemas.microsoft.com/office/drawing/2014/main" id="{E50D311C-3937-E043-953E-9F0E3EEBC446}"/>
                </a:ext>
              </a:extLst>
            </p:cNvPr>
            <p:cNvCxnSpPr>
              <a:cxnSpLocks noChangeShapeType="1"/>
              <a:stCxn id="105502" idx="1"/>
            </p:cNvCxnSpPr>
            <p:nvPr/>
          </p:nvCxnSpPr>
          <p:spPr bwMode="auto">
            <a:xfrm flipH="1">
              <a:off x="5432475" y="3716693"/>
              <a:ext cx="1972269" cy="155392"/>
            </a:xfrm>
            <a:prstGeom prst="straightConnector1">
              <a:avLst/>
            </a:prstGeom>
            <a:noFill/>
            <a:ln w="25400">
              <a:solidFill>
                <a:srgbClr val="FFC000"/>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82" name="Group 284">
            <a:extLst>
              <a:ext uri="{FF2B5EF4-FFF2-40B4-BE49-F238E27FC236}">
                <a16:creationId xmlns:a16="http://schemas.microsoft.com/office/drawing/2014/main" id="{F3D99724-3FB5-FF4B-AEBE-9E92CCECCCF3}"/>
              </a:ext>
            </a:extLst>
          </p:cNvPr>
          <p:cNvGrpSpPr>
            <a:grpSpLocks/>
          </p:cNvGrpSpPr>
          <p:nvPr/>
        </p:nvGrpSpPr>
        <p:grpSpPr bwMode="auto">
          <a:xfrm>
            <a:off x="706438" y="3960813"/>
            <a:ext cx="1512887" cy="673100"/>
            <a:chOff x="628217" y="3219998"/>
            <a:chExt cx="1345043" cy="673737"/>
          </a:xfrm>
        </p:grpSpPr>
        <p:sp>
          <p:nvSpPr>
            <p:cNvPr id="105500" name="TextBox 61">
              <a:extLst>
                <a:ext uri="{FF2B5EF4-FFF2-40B4-BE49-F238E27FC236}">
                  <a16:creationId xmlns:a16="http://schemas.microsoft.com/office/drawing/2014/main" id="{CA1744A3-7FAC-2B40-9E0C-BB6E032ECD30}"/>
                </a:ext>
              </a:extLst>
            </p:cNvPr>
            <p:cNvSpPr txBox="1">
              <a:spLocks noChangeArrowheads="1"/>
            </p:cNvSpPr>
            <p:nvPr/>
          </p:nvSpPr>
          <p:spPr bwMode="auto">
            <a:xfrm>
              <a:off x="628217" y="3431689"/>
              <a:ext cx="1025655" cy="46204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Lolium rigidum</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Rigid Ryegrass</a:t>
              </a:r>
            </a:p>
          </p:txBody>
        </p:sp>
        <p:cxnSp>
          <p:nvCxnSpPr>
            <p:cNvPr id="281" name="Straight Arrow Connector 280">
              <a:extLst>
                <a:ext uri="{FF2B5EF4-FFF2-40B4-BE49-F238E27FC236}">
                  <a16:creationId xmlns:a16="http://schemas.microsoft.com/office/drawing/2014/main" id="{BC4B6B85-046B-5E42-AF67-D1E7485F221D}"/>
                </a:ext>
              </a:extLst>
            </p:cNvPr>
            <p:cNvCxnSpPr>
              <a:cxnSpLocks noChangeShapeType="1"/>
              <a:stCxn id="105500" idx="0"/>
            </p:cNvCxnSpPr>
            <p:nvPr/>
          </p:nvCxnSpPr>
          <p:spPr bwMode="auto">
            <a:xfrm flipV="1">
              <a:off x="1140547" y="3219998"/>
              <a:ext cx="832713" cy="21133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83" name="Group 302">
            <a:extLst>
              <a:ext uri="{FF2B5EF4-FFF2-40B4-BE49-F238E27FC236}">
                <a16:creationId xmlns:a16="http://schemas.microsoft.com/office/drawing/2014/main" id="{7618C35B-221A-3346-BA21-C6E0D3EF6AAC}"/>
              </a:ext>
            </a:extLst>
          </p:cNvPr>
          <p:cNvGrpSpPr>
            <a:grpSpLocks/>
          </p:cNvGrpSpPr>
          <p:nvPr/>
        </p:nvGrpSpPr>
        <p:grpSpPr bwMode="auto">
          <a:xfrm>
            <a:off x="5730875" y="2989263"/>
            <a:ext cx="4068763" cy="950912"/>
            <a:chOff x="5094515" y="2248348"/>
            <a:chExt cx="3616660" cy="952051"/>
          </a:xfrm>
        </p:grpSpPr>
        <p:sp>
          <p:nvSpPr>
            <p:cNvPr id="105498" name="TextBox 62">
              <a:extLst>
                <a:ext uri="{FF2B5EF4-FFF2-40B4-BE49-F238E27FC236}">
                  <a16:creationId xmlns:a16="http://schemas.microsoft.com/office/drawing/2014/main" id="{62910CA8-940C-1D44-986F-B376014B4B6F}"/>
                </a:ext>
              </a:extLst>
            </p:cNvPr>
            <p:cNvSpPr txBox="1">
              <a:spLocks noChangeArrowheads="1"/>
            </p:cNvSpPr>
            <p:nvPr/>
          </p:nvSpPr>
          <p:spPr bwMode="auto">
            <a:xfrm>
              <a:off x="7589346" y="2248348"/>
              <a:ext cx="1121829" cy="4622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Poa annua</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Annual Bluegrass</a:t>
              </a:r>
            </a:p>
          </p:txBody>
        </p:sp>
        <p:cxnSp>
          <p:nvCxnSpPr>
            <p:cNvPr id="286" name="Straight Arrow Connector 285">
              <a:extLst>
                <a:ext uri="{FF2B5EF4-FFF2-40B4-BE49-F238E27FC236}">
                  <a16:creationId xmlns:a16="http://schemas.microsoft.com/office/drawing/2014/main" id="{1120657E-45F4-A442-BC3E-1115ECB74D09}"/>
                </a:ext>
              </a:extLst>
            </p:cNvPr>
            <p:cNvCxnSpPr>
              <a:cxnSpLocks noChangeShapeType="1"/>
              <a:stCxn id="105498" idx="1"/>
            </p:cNvCxnSpPr>
            <p:nvPr/>
          </p:nvCxnSpPr>
          <p:spPr bwMode="auto">
            <a:xfrm flipH="1">
              <a:off x="5094515" y="2478811"/>
              <a:ext cx="2494832" cy="7215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84" name="Group 301">
            <a:extLst>
              <a:ext uri="{FF2B5EF4-FFF2-40B4-BE49-F238E27FC236}">
                <a16:creationId xmlns:a16="http://schemas.microsoft.com/office/drawing/2014/main" id="{3D38B422-8E3F-9041-BFEB-60809C69B5E0}"/>
              </a:ext>
            </a:extLst>
          </p:cNvPr>
          <p:cNvGrpSpPr>
            <a:grpSpLocks/>
          </p:cNvGrpSpPr>
          <p:nvPr/>
        </p:nvGrpSpPr>
        <p:grpSpPr bwMode="auto">
          <a:xfrm>
            <a:off x="3186113" y="4373563"/>
            <a:ext cx="2352675" cy="1636712"/>
            <a:chOff x="2830323" y="3633653"/>
            <a:chExt cx="2092966" cy="1636669"/>
          </a:xfrm>
        </p:grpSpPr>
        <p:sp>
          <p:nvSpPr>
            <p:cNvPr id="105496" name="TextBox 63">
              <a:extLst>
                <a:ext uri="{FF2B5EF4-FFF2-40B4-BE49-F238E27FC236}">
                  <a16:creationId xmlns:a16="http://schemas.microsoft.com/office/drawing/2014/main" id="{25313C66-7A85-B146-A370-3E39045160C2}"/>
                </a:ext>
              </a:extLst>
            </p:cNvPr>
            <p:cNvSpPr txBox="1">
              <a:spLocks noChangeArrowheads="1"/>
            </p:cNvSpPr>
            <p:nvPr/>
          </p:nvSpPr>
          <p:spPr bwMode="auto">
            <a:xfrm>
              <a:off x="2830323" y="4808669"/>
              <a:ext cx="1290992" cy="46165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Sorghum halepense</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Johnsongrass</a:t>
              </a:r>
            </a:p>
          </p:txBody>
        </p:sp>
        <p:cxnSp>
          <p:nvCxnSpPr>
            <p:cNvPr id="289" name="Straight Arrow Connector 288">
              <a:extLst>
                <a:ext uri="{FF2B5EF4-FFF2-40B4-BE49-F238E27FC236}">
                  <a16:creationId xmlns:a16="http://schemas.microsoft.com/office/drawing/2014/main" id="{3491BE43-1804-EF4B-9465-363F5663C5D7}"/>
                </a:ext>
              </a:extLst>
            </p:cNvPr>
            <p:cNvCxnSpPr>
              <a:cxnSpLocks noChangeShapeType="1"/>
              <a:stCxn id="105496" idx="0"/>
            </p:cNvCxnSpPr>
            <p:nvPr/>
          </p:nvCxnSpPr>
          <p:spPr bwMode="auto">
            <a:xfrm flipV="1">
              <a:off x="3475724" y="3633653"/>
              <a:ext cx="1447565" cy="117471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grpSp>
        <p:nvGrpSpPr>
          <p:cNvPr id="105485" name="Group 304">
            <a:extLst>
              <a:ext uri="{FF2B5EF4-FFF2-40B4-BE49-F238E27FC236}">
                <a16:creationId xmlns:a16="http://schemas.microsoft.com/office/drawing/2014/main" id="{22BA749B-D645-DB41-B16F-841BA404F27A}"/>
              </a:ext>
            </a:extLst>
          </p:cNvPr>
          <p:cNvGrpSpPr>
            <a:grpSpLocks/>
          </p:cNvGrpSpPr>
          <p:nvPr/>
        </p:nvGrpSpPr>
        <p:grpSpPr bwMode="auto">
          <a:xfrm>
            <a:off x="550863" y="2311400"/>
            <a:ext cx="5392737" cy="2259013"/>
            <a:chOff x="488347" y="1570616"/>
            <a:chExt cx="4794170" cy="2258979"/>
          </a:xfrm>
        </p:grpSpPr>
        <p:sp>
          <p:nvSpPr>
            <p:cNvPr id="105492" name="TextBox 60">
              <a:extLst>
                <a:ext uri="{FF2B5EF4-FFF2-40B4-BE49-F238E27FC236}">
                  <a16:creationId xmlns:a16="http://schemas.microsoft.com/office/drawing/2014/main" id="{AFA5AB28-1DBE-904E-BFF6-EE437A9074E2}"/>
                </a:ext>
              </a:extLst>
            </p:cNvPr>
            <p:cNvSpPr txBox="1">
              <a:spLocks noChangeArrowheads="1"/>
            </p:cNvSpPr>
            <p:nvPr/>
          </p:nvSpPr>
          <p:spPr bwMode="auto">
            <a:xfrm>
              <a:off x="488347" y="1570616"/>
              <a:ext cx="1255252" cy="4616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CA" altLang="en-US" sz="1200" b="1" i="1">
                  <a:latin typeface="Calibri" panose="020F0502020204030204" pitchFamily="34" charset="0"/>
                  <a:cs typeface="Arial" panose="020B0604020202020204" pitchFamily="34" charset="0"/>
                </a:rPr>
                <a:t>Lolium multiflorum</a:t>
              </a:r>
              <a:br>
                <a:rPr lang="en-CA" altLang="en-US" sz="1200">
                  <a:latin typeface="Calibri" panose="020F0502020204030204" pitchFamily="34" charset="0"/>
                  <a:cs typeface="Arial" panose="020B0604020202020204" pitchFamily="34" charset="0"/>
                </a:rPr>
              </a:br>
              <a:r>
                <a:rPr lang="en-CA" altLang="en-US" sz="1200">
                  <a:latin typeface="Calibri" panose="020F0502020204030204" pitchFamily="34" charset="0"/>
                  <a:cs typeface="Arial" panose="020B0604020202020204" pitchFamily="34" charset="0"/>
                </a:rPr>
                <a:t>Italian Ryegrass</a:t>
              </a:r>
            </a:p>
          </p:txBody>
        </p:sp>
        <p:cxnSp>
          <p:nvCxnSpPr>
            <p:cNvPr id="291" name="Straight Arrow Connector 290">
              <a:extLst>
                <a:ext uri="{FF2B5EF4-FFF2-40B4-BE49-F238E27FC236}">
                  <a16:creationId xmlns:a16="http://schemas.microsoft.com/office/drawing/2014/main" id="{FE93C72E-EE50-2D4A-A8BB-D7D0CA1D76F5}"/>
                </a:ext>
              </a:extLst>
            </p:cNvPr>
            <p:cNvCxnSpPr>
              <a:cxnSpLocks noChangeShapeType="1"/>
              <a:stCxn id="105492" idx="2"/>
            </p:cNvCxnSpPr>
            <p:nvPr/>
          </p:nvCxnSpPr>
          <p:spPr bwMode="auto">
            <a:xfrm>
              <a:off x="1116373" y="2032572"/>
              <a:ext cx="3773804" cy="151445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292" name="Straight Arrow Connector 291">
              <a:extLst>
                <a:ext uri="{FF2B5EF4-FFF2-40B4-BE49-F238E27FC236}">
                  <a16:creationId xmlns:a16="http://schemas.microsoft.com/office/drawing/2014/main" id="{2207D2F5-EDD2-2645-A686-1E4FB1ADF719}"/>
                </a:ext>
              </a:extLst>
            </p:cNvPr>
            <p:cNvCxnSpPr>
              <a:cxnSpLocks noChangeShapeType="1"/>
              <a:stCxn id="105492" idx="2"/>
            </p:cNvCxnSpPr>
            <p:nvPr/>
          </p:nvCxnSpPr>
          <p:spPr bwMode="auto">
            <a:xfrm>
              <a:off x="1116373" y="2032572"/>
              <a:ext cx="4166144" cy="179702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293" name="Straight Arrow Connector 292">
              <a:extLst>
                <a:ext uri="{FF2B5EF4-FFF2-40B4-BE49-F238E27FC236}">
                  <a16:creationId xmlns:a16="http://schemas.microsoft.com/office/drawing/2014/main" id="{FEA3E1E0-9A17-D941-A441-941B9D997C29}"/>
                </a:ext>
              </a:extLst>
            </p:cNvPr>
            <p:cNvCxnSpPr>
              <a:cxnSpLocks noChangeShapeType="1"/>
              <a:stCxn id="105492" idx="2"/>
            </p:cNvCxnSpPr>
            <p:nvPr/>
          </p:nvCxnSpPr>
          <p:spPr bwMode="auto">
            <a:xfrm>
              <a:off x="1116373" y="2032572"/>
              <a:ext cx="973794" cy="9048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extLst>
          </p:spPr>
        </p:cxnSp>
      </p:grpSp>
      <p:sp>
        <p:nvSpPr>
          <p:cNvPr id="105486" name="Title 308">
            <a:extLst>
              <a:ext uri="{FF2B5EF4-FFF2-40B4-BE49-F238E27FC236}">
                <a16:creationId xmlns:a16="http://schemas.microsoft.com/office/drawing/2014/main" id="{C8DCF318-08BC-1D4C-96F0-7C115C1C7ACD}"/>
              </a:ext>
            </a:extLst>
          </p:cNvPr>
          <p:cNvSpPr>
            <a:spLocks noGrp="1" noChangeArrowheads="1"/>
          </p:cNvSpPr>
          <p:nvPr>
            <p:ph type="title" idx="4294967295"/>
          </p:nvPr>
        </p:nvSpPr>
        <p:spPr>
          <a:xfrm>
            <a:off x="771525" y="652463"/>
            <a:ext cx="8743950" cy="933450"/>
          </a:xfrm>
        </p:spPr>
        <p:txBody>
          <a:bodyPr/>
          <a:lstStyle/>
          <a:p>
            <a:r>
              <a:rPr lang="en-CA" altLang="en-US" sz="3200" dirty="0"/>
              <a:t>Glyphosate- Resistant Weeds – USA</a:t>
            </a:r>
            <a:br>
              <a:rPr lang="en-CA" altLang="en-US" sz="3200" dirty="0"/>
            </a:br>
            <a:r>
              <a:rPr lang="en-CA" altLang="en-US" sz="2000" dirty="0"/>
              <a:t>December 13, 2010 – adapted from: </a:t>
            </a:r>
            <a:r>
              <a:rPr lang="en-CA" altLang="en-US" sz="2000" dirty="0">
                <a:hlinkClick r:id="rId4"/>
              </a:rPr>
              <a:t>www.weedscience.org</a:t>
            </a:r>
            <a:r>
              <a:rPr lang="en-CA" altLang="en-US" sz="2000" dirty="0"/>
              <a:t> </a:t>
            </a:r>
            <a:endParaRPr lang="en-CA" altLang="en-US" sz="3200" dirty="0"/>
          </a:p>
        </p:txBody>
      </p:sp>
      <p:pic>
        <p:nvPicPr>
          <p:cNvPr id="105487" name="Picture 2" descr="C:\_PHOTOS\Logos\AAFC with Flag - Colour.tif">
            <a:extLst>
              <a:ext uri="{FF2B5EF4-FFF2-40B4-BE49-F238E27FC236}">
                <a16:creationId xmlns:a16="http://schemas.microsoft.com/office/drawing/2014/main" id="{73651C76-2F86-6348-860A-12F1B4E5E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6532563"/>
            <a:ext cx="3905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8" name="TextBox 91">
            <a:extLst>
              <a:ext uri="{FF2B5EF4-FFF2-40B4-BE49-F238E27FC236}">
                <a16:creationId xmlns:a16="http://schemas.microsoft.com/office/drawing/2014/main" id="{530F844D-2B75-1C4C-86FC-E169AF3017B6}"/>
              </a:ext>
            </a:extLst>
          </p:cNvPr>
          <p:cNvSpPr txBox="1">
            <a:spLocks noChangeArrowheads="1"/>
          </p:cNvSpPr>
          <p:nvPr/>
        </p:nvSpPr>
        <p:spPr bwMode="auto">
          <a:xfrm>
            <a:off x="8507413" y="6165850"/>
            <a:ext cx="165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CA" altLang="en-US" sz="1400">
                <a:latin typeface="Calibri" panose="020F0502020204030204" pitchFamily="34" charset="0"/>
                <a:cs typeface="Arial" panose="020B0604020202020204" pitchFamily="34" charset="0"/>
              </a:rPr>
              <a:t>K. Neil Harker</a:t>
            </a:r>
          </a:p>
          <a:p>
            <a:pPr eaLnBrk="1" hangingPunct="1">
              <a:spcBef>
                <a:spcPct val="0"/>
              </a:spcBef>
              <a:buFontTx/>
              <a:buNone/>
            </a:pPr>
            <a:r>
              <a:rPr lang="en-CA" altLang="en-US" sz="1400">
                <a:latin typeface="Calibri" panose="020F0502020204030204" pitchFamily="34" charset="0"/>
                <a:cs typeface="Arial" panose="020B0604020202020204" pitchFamily="34" charset="0"/>
              </a:rPr>
              <a:t>AAFC - Lacombe, AB</a:t>
            </a:r>
          </a:p>
        </p:txBody>
      </p:sp>
      <p:sp>
        <p:nvSpPr>
          <p:cNvPr id="105489" name="TextBox 93">
            <a:extLst>
              <a:ext uri="{FF2B5EF4-FFF2-40B4-BE49-F238E27FC236}">
                <a16:creationId xmlns:a16="http://schemas.microsoft.com/office/drawing/2014/main" id="{123787CE-9284-4C46-AE19-7C90ED1E3248}"/>
              </a:ext>
            </a:extLst>
          </p:cNvPr>
          <p:cNvSpPr txBox="1">
            <a:spLocks noChangeArrowheads="1"/>
          </p:cNvSpPr>
          <p:nvPr/>
        </p:nvSpPr>
        <p:spPr bwMode="auto">
          <a:xfrm>
            <a:off x="4763" y="-39688"/>
            <a:ext cx="10298112" cy="769938"/>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200" b="1">
                <a:solidFill>
                  <a:srgbClr val="22228B"/>
                </a:solidFill>
                <a:latin typeface="Chalkboard" panose="03050602040202020205" pitchFamily="66" charset="77"/>
              </a:rPr>
              <a:t>Glyphosate-resistant weeds due to mutation, gene flow, weed shift – exacerbated when same herbicide is used repeatedly</a:t>
            </a:r>
          </a:p>
        </p:txBody>
      </p:sp>
      <p:sp>
        <p:nvSpPr>
          <p:cNvPr id="2" name="TextBox 1">
            <a:extLst>
              <a:ext uri="{FF2B5EF4-FFF2-40B4-BE49-F238E27FC236}">
                <a16:creationId xmlns:a16="http://schemas.microsoft.com/office/drawing/2014/main" id="{22CCFF68-8793-6E41-93AC-475441B05BA5}"/>
              </a:ext>
            </a:extLst>
          </p:cNvPr>
          <p:cNvSpPr txBox="1">
            <a:spLocks noChangeArrowheads="1"/>
          </p:cNvSpPr>
          <p:nvPr/>
        </p:nvSpPr>
        <p:spPr bwMode="auto">
          <a:xfrm>
            <a:off x="1868488" y="4795838"/>
            <a:ext cx="6370637" cy="554037"/>
          </a:xfrm>
          <a:prstGeom prst="rect">
            <a:avLst/>
          </a:prstGeom>
          <a:solidFill>
            <a:srgbClr val="FFFFFF"/>
          </a:solidFill>
          <a:ln w="19050">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3000" b="1">
                <a:solidFill>
                  <a:srgbClr val="22228B"/>
                </a:solidFill>
                <a:latin typeface="Chalkboard" panose="03050602040202020205" pitchFamily="66" charset="77"/>
              </a:rPr>
              <a:t>Didn’t we already learn this?</a:t>
            </a:r>
          </a:p>
        </p:txBody>
      </p:sp>
      <p:sp>
        <p:nvSpPr>
          <p:cNvPr id="105491" name="Oval 2">
            <a:extLst>
              <a:ext uri="{FF2B5EF4-FFF2-40B4-BE49-F238E27FC236}">
                <a16:creationId xmlns:a16="http://schemas.microsoft.com/office/drawing/2014/main" id="{E1FCCAB3-654F-E64D-9245-22E6F54120BA}"/>
              </a:ext>
            </a:extLst>
          </p:cNvPr>
          <p:cNvSpPr>
            <a:spLocks noChangeArrowheads="1"/>
          </p:cNvSpPr>
          <p:nvPr/>
        </p:nvSpPr>
        <p:spPr bwMode="auto">
          <a:xfrm>
            <a:off x="3503613" y="1158875"/>
            <a:ext cx="682625" cy="395288"/>
          </a:xfrm>
          <a:prstGeom prst="ellipse">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5" name="Picture 14">
            <a:extLst>
              <a:ext uri="{FF2B5EF4-FFF2-40B4-BE49-F238E27FC236}">
                <a16:creationId xmlns:a16="http://schemas.microsoft.com/office/drawing/2014/main" id="{77A64C68-E999-2D4B-AEC8-B2970F4CC6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6462" y="5709940"/>
            <a:ext cx="266055" cy="53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4">
            <a:extLst>
              <a:ext uri="{FF2B5EF4-FFF2-40B4-BE49-F238E27FC236}">
                <a16:creationId xmlns:a16="http://schemas.microsoft.com/office/drawing/2014/main" id="{8264E870-BB9F-8C42-9F00-8256F6F36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3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15">
            <a:extLst>
              <a:ext uri="{FF2B5EF4-FFF2-40B4-BE49-F238E27FC236}">
                <a16:creationId xmlns:a16="http://schemas.microsoft.com/office/drawing/2014/main" id="{B50CA830-1746-E14A-8165-246109ED2622}"/>
              </a:ext>
            </a:extLst>
          </p:cNvPr>
          <p:cNvSpPr txBox="1">
            <a:spLocks noChangeArrowheads="1"/>
          </p:cNvSpPr>
          <p:nvPr/>
        </p:nvSpPr>
        <p:spPr bwMode="auto">
          <a:xfrm>
            <a:off x="4351338" y="6338888"/>
            <a:ext cx="5399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000" i="1">
                <a:solidFill>
                  <a:schemeClr val="bg2"/>
                </a:solidFill>
                <a:latin typeface="Times New Roman" panose="02020603050405020304" pitchFamily="18" charset="0"/>
              </a:rPr>
              <a:t>SOURCE: “Breeders working on new GM sugar beet variety”, Capital Press, December 18, 2015</a:t>
            </a:r>
          </a:p>
          <a:p>
            <a:pPr algn="r">
              <a:spcBef>
                <a:spcPct val="0"/>
              </a:spcBef>
              <a:buFontTx/>
              <a:buNone/>
            </a:pPr>
            <a:r>
              <a:rPr lang="en-US" altLang="en-US" sz="1000" i="1">
                <a:solidFill>
                  <a:schemeClr val="bg2"/>
                </a:solidFill>
                <a:latin typeface="Times New Roman" panose="02020603050405020304" pitchFamily="18" charset="0"/>
              </a:rPr>
              <a:t>http://www.capitalpress.com/Idaho/20151218/breeders-working-on-new-gm-sugar-beet-variety</a:t>
            </a:r>
          </a:p>
        </p:txBody>
      </p:sp>
      <p:sp>
        <p:nvSpPr>
          <p:cNvPr id="8" name="Text Box 27">
            <a:extLst>
              <a:ext uri="{FF2B5EF4-FFF2-40B4-BE49-F238E27FC236}">
                <a16:creationId xmlns:a16="http://schemas.microsoft.com/office/drawing/2014/main" id="{504D0547-EBA9-324B-893E-CE620104AB84}"/>
              </a:ext>
            </a:extLst>
          </p:cNvPr>
          <p:cNvSpPr txBox="1">
            <a:spLocks noChangeArrowheads="1"/>
          </p:cNvSpPr>
          <p:nvPr/>
        </p:nvSpPr>
        <p:spPr bwMode="auto">
          <a:xfrm>
            <a:off x="4843463" y="1728788"/>
            <a:ext cx="5187950" cy="2062162"/>
          </a:xfrm>
          <a:prstGeom prst="rect">
            <a:avLst/>
          </a:prstGeom>
          <a:solidFill>
            <a:srgbClr val="472A0A"/>
          </a:solidFill>
          <a:ln w="9525">
            <a:noFill/>
            <a:miter lim="800000"/>
            <a:headEnd/>
            <a:tailEnd/>
          </a:ln>
          <a:effectLst>
            <a:outerShdw blurRad="50800" dist="38100" dir="2700000" algn="tl" rotWithShape="0">
              <a:srgbClr val="000000">
                <a:alpha val="43000"/>
              </a:srgbClr>
            </a:outerShdw>
          </a:effectLst>
        </p:spPr>
        <p:txBody>
          <a:bodyPr>
            <a:spAutoFit/>
          </a:bodyPr>
          <a:lstStyle>
            <a:defPPr>
              <a:defRPr lang="en-US"/>
            </a:defPPr>
            <a:lvl1pPr algn="ctr">
              <a:defRPr sz="3600" b="1" i="1">
                <a:solidFill>
                  <a:schemeClr val="bg1"/>
                </a:solidFil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altLang="ja-JP" sz="3200" dirty="0">
                <a:effectLst>
                  <a:outerShdw blurRad="50800" dist="38100" dir="2700000" algn="tl" rotWithShape="0">
                    <a:prstClr val="black">
                      <a:alpha val="40000"/>
                    </a:prstClr>
                  </a:outerShdw>
                </a:effectLst>
                <a:latin typeface="Myriad Pro"/>
                <a:cs typeface="Myriad Pro"/>
              </a:rPr>
              <a:t>Example: “Sugar beet engineered for resistance to three herbicides gives growers more options”</a:t>
            </a:r>
            <a:endParaRPr lang="en-US" sz="3200" dirty="0">
              <a:effectLst>
                <a:outerShdw blurRad="50800" dist="38100" dir="2700000" algn="tl" rotWithShape="0">
                  <a:prstClr val="black">
                    <a:alpha val="40000"/>
                  </a:prstClr>
                </a:outerShdw>
              </a:effectLst>
              <a:latin typeface="Myriad Pro"/>
              <a:cs typeface="Myriad Pro"/>
            </a:endParaRPr>
          </a:p>
        </p:txBody>
      </p:sp>
      <p:pic>
        <p:nvPicPr>
          <p:cNvPr id="107524" name="Picture 1" descr="show_picture.jpg">
            <a:extLst>
              <a:ext uri="{FF2B5EF4-FFF2-40B4-BE49-F238E27FC236}">
                <a16:creationId xmlns:a16="http://schemas.microsoft.com/office/drawing/2014/main" id="{645E510C-8A19-424D-98D7-D49278921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E6D138-D8F7-9144-AF7F-399D0F1158AA}"/>
              </a:ext>
            </a:extLst>
          </p:cNvPr>
          <p:cNvSpPr txBox="1"/>
          <p:nvPr/>
        </p:nvSpPr>
        <p:spPr>
          <a:xfrm>
            <a:off x="5060950" y="347663"/>
            <a:ext cx="4689475" cy="954087"/>
          </a:xfrm>
          <a:prstGeom prst="rect">
            <a:avLst/>
          </a:prstGeom>
          <a:solidFill>
            <a:schemeClr val="bg1">
              <a:lumMod val="95000"/>
            </a:schemeClr>
          </a:solidFill>
          <a:ln>
            <a:solidFill>
              <a:schemeClr val="tx1"/>
            </a:solidFill>
          </a:ln>
        </p:spPr>
        <p:txBody>
          <a:bodyPr>
            <a:spAutoFit/>
          </a:bodyPr>
          <a:lstStyle/>
          <a:p>
            <a:pPr algn="ctr">
              <a:defRPr/>
            </a:pPr>
            <a:r>
              <a:rPr lang="en-US" sz="2800" b="1" dirty="0">
                <a:latin typeface="Chalkboard" panose="03050602040202020205" pitchFamily="66" charset="77"/>
              </a:rPr>
              <a:t>And there are/were ways to avoid this </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008396CF-4BB1-A345-857E-1B88980D5E32}"/>
              </a:ext>
            </a:extLst>
          </p:cNvPr>
          <p:cNvSpPr>
            <a:spLocks noGrp="1" noChangeArrowheads="1"/>
          </p:cNvSpPr>
          <p:nvPr>
            <p:ph type="body" idx="1"/>
          </p:nvPr>
        </p:nvSpPr>
        <p:spPr>
          <a:xfrm>
            <a:off x="765175" y="1477963"/>
            <a:ext cx="9866313" cy="4813300"/>
          </a:xfrm>
        </p:spPr>
        <p:txBody>
          <a:bodyPr/>
          <a:lstStyle/>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Regulatory oversight</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Lack of peer-reviewed food safety tests </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Labeling</a:t>
            </a:r>
          </a:p>
          <a:p>
            <a:pPr>
              <a:lnSpc>
                <a:spcPct val="120000"/>
              </a:lnSpc>
              <a:defRPr/>
            </a:pPr>
            <a:r>
              <a:rPr lang="en-US" altLang="en-US" dirty="0">
                <a:solidFill>
                  <a:srgbClr val="000090"/>
                </a:solidFill>
                <a:effectLst>
                  <a:outerShdw blurRad="38100" dist="38100" dir="2700000" algn="tl">
                    <a:srgbClr val="000000"/>
                  </a:outerShdw>
                </a:effectLst>
                <a:latin typeface="Chalkboard" panose="03050602040202020205" pitchFamily="66" charset="77"/>
              </a:rPr>
              <a:t>Environmental issues</a:t>
            </a:r>
          </a:p>
          <a:p>
            <a:pPr>
              <a:lnSpc>
                <a:spcPct val="120000"/>
              </a:lnSpc>
              <a:defRPr/>
            </a:pPr>
            <a:r>
              <a:rPr lang="en-US" altLang="en-US" dirty="0">
                <a:solidFill>
                  <a:srgbClr val="FFFF00"/>
                </a:solidFill>
                <a:effectLst>
                  <a:outerShdw blurRad="38100" dist="38100" dir="2700000" algn="tl">
                    <a:srgbClr val="000000"/>
                  </a:outerShdw>
                </a:effectLst>
                <a:latin typeface="Chalkboard" panose="03050602040202020205" pitchFamily="66" charset="77"/>
              </a:rPr>
              <a:t>Some additional food for thought</a:t>
            </a:r>
            <a:r>
              <a:rPr lang="is-IS" altLang="en-US" dirty="0">
                <a:solidFill>
                  <a:srgbClr val="FFFF00"/>
                </a:solidFill>
                <a:effectLst>
                  <a:outerShdw blurRad="38100" dist="38100" dir="2700000" algn="tl">
                    <a:srgbClr val="000000"/>
                  </a:outerShdw>
                </a:effectLst>
                <a:latin typeface="Chalkboard" panose="03050602040202020205" pitchFamily="66" charset="77"/>
              </a:rPr>
              <a:t>…</a:t>
            </a:r>
            <a:endParaRPr lang="en-US" altLang="en-US" dirty="0">
              <a:solidFill>
                <a:srgbClr val="FFFF00"/>
              </a:solidFill>
              <a:effectLst>
                <a:outerShdw blurRad="38100" dist="38100" dir="2700000" algn="tl">
                  <a:srgbClr val="000000"/>
                </a:outerShdw>
              </a:effectLst>
              <a:latin typeface="Chalkboard" panose="03050602040202020205" pitchFamily="66" charset="77"/>
            </a:endParaRPr>
          </a:p>
        </p:txBody>
      </p:sp>
      <p:pic>
        <p:nvPicPr>
          <p:cNvPr id="109570" name="Picture 4">
            <a:extLst>
              <a:ext uri="{FF2B5EF4-FFF2-40B4-BE49-F238E27FC236}">
                <a16:creationId xmlns:a16="http://schemas.microsoft.com/office/drawing/2014/main" id="{C09A9D63-B57A-9C42-BEE6-74BD5A46E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a:extLst>
              <a:ext uri="{FF2B5EF4-FFF2-40B4-BE49-F238E27FC236}">
                <a16:creationId xmlns:a16="http://schemas.microsoft.com/office/drawing/2014/main" id="{3BFD4291-0BA4-5544-A361-006EF0C4076B}"/>
              </a:ext>
            </a:extLst>
          </p:cNvPr>
          <p:cNvSpPr txBox="1">
            <a:spLocks noChangeArrowheads="1"/>
          </p:cNvSpPr>
          <p:nvPr/>
        </p:nvSpPr>
        <p:spPr bwMode="auto">
          <a:xfrm>
            <a:off x="298450" y="544513"/>
            <a:ext cx="9483725" cy="584200"/>
          </a:xfrm>
          <a:prstGeom prst="rect">
            <a:avLst/>
          </a:prstGeom>
          <a:solidFill>
            <a:srgbClr val="F2FFE9"/>
          </a:solidFill>
          <a:ln w="38100">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a:solidFill>
                  <a:srgbClr val="000090"/>
                </a:solidFill>
                <a:latin typeface="Chalkboard" panose="03050602040202020205" pitchFamily="66" charset="77"/>
              </a:rPr>
              <a:t>What are some issues with GE crops &amp; foods?</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a:extLst>
              <a:ext uri="{FF2B5EF4-FFF2-40B4-BE49-F238E27FC236}">
                <a16:creationId xmlns:a16="http://schemas.microsoft.com/office/drawing/2014/main" id="{682760F2-25AD-8043-AACC-8A8BE6BC25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1052513"/>
            <a:ext cx="250825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4">
            <a:extLst>
              <a:ext uri="{FF2B5EF4-FFF2-40B4-BE49-F238E27FC236}">
                <a16:creationId xmlns:a16="http://schemas.microsoft.com/office/drawing/2014/main" id="{7DDE86F3-B717-0041-91E0-58F7D8466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1257300"/>
            <a:ext cx="3640138" cy="2073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2F8D61-15EC-A240-8B5F-0C0A0153D0EC}"/>
              </a:ext>
            </a:extLst>
          </p:cNvPr>
          <p:cNvSpPr txBox="1">
            <a:spLocks noChangeArrowheads="1"/>
          </p:cNvSpPr>
          <p:nvPr/>
        </p:nvSpPr>
        <p:spPr bwMode="auto">
          <a:xfrm>
            <a:off x="1023938" y="3570288"/>
            <a:ext cx="8258175" cy="2678112"/>
          </a:xfrm>
          <a:prstGeom prst="rect">
            <a:avLst/>
          </a:prstGeom>
          <a:solidFill>
            <a:srgbClr val="FFFFFF"/>
          </a:solidFill>
          <a:ln w="9525">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Nigeria: little over twice the size of California</a:t>
            </a:r>
          </a:p>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75% more arable land than U.S.</a:t>
            </a:r>
          </a:p>
          <a:p>
            <a:pPr eaLnBrk="1" hangingPunct="1">
              <a:spcBef>
                <a:spcPct val="0"/>
              </a:spcBef>
              <a:buFont typeface="Wingdings" pitchFamily="2" charset="2"/>
              <a:buChar char="Ø"/>
            </a:pPr>
            <a:r>
              <a:rPr lang="en-US" altLang="en-US" sz="2400" b="1">
                <a:solidFill>
                  <a:srgbClr val="000090"/>
                </a:solidFill>
                <a:latin typeface="Chalkboard" panose="03050602040202020205" pitchFamily="66" charset="77"/>
              </a:rPr>
              <a:t>But 5 times less land per capita than in U.S.</a:t>
            </a:r>
          </a:p>
          <a:p>
            <a:pPr eaLnBrk="1" hangingPunct="1">
              <a:spcBef>
                <a:spcPct val="0"/>
              </a:spcBef>
              <a:buFont typeface="Wingdings" pitchFamily="2" charset="2"/>
              <a:buChar char="Ø"/>
            </a:pPr>
            <a:r>
              <a:rPr lang="en-US" altLang="en-US" b="1">
                <a:solidFill>
                  <a:srgbClr val="000090"/>
                </a:solidFill>
                <a:latin typeface="Chalkboard" panose="03050602040202020205" pitchFamily="66" charset="77"/>
              </a:rPr>
              <a:t>In 2050, expected to be third most populous country in the world overtaking the U.S.</a:t>
            </a:r>
          </a:p>
        </p:txBody>
      </p:sp>
      <p:sp>
        <p:nvSpPr>
          <p:cNvPr id="111620" name="TextBox 1">
            <a:extLst>
              <a:ext uri="{FF2B5EF4-FFF2-40B4-BE49-F238E27FC236}">
                <a16:creationId xmlns:a16="http://schemas.microsoft.com/office/drawing/2014/main" id="{6C1E638A-0E32-CF44-BC2A-DC94D430799D}"/>
              </a:ext>
            </a:extLst>
          </p:cNvPr>
          <p:cNvSpPr txBox="1">
            <a:spLocks noChangeArrowheads="1"/>
          </p:cNvSpPr>
          <p:nvPr/>
        </p:nvSpPr>
        <p:spPr bwMode="auto">
          <a:xfrm>
            <a:off x="3048000" y="282575"/>
            <a:ext cx="42021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Consider This…</a:t>
            </a:r>
          </a:p>
        </p:txBody>
      </p:sp>
      <p:sp>
        <p:nvSpPr>
          <p:cNvPr id="111621" name="TextBox 1">
            <a:extLst>
              <a:ext uri="{FF2B5EF4-FFF2-40B4-BE49-F238E27FC236}">
                <a16:creationId xmlns:a16="http://schemas.microsoft.com/office/drawing/2014/main" id="{A9C8C507-EE42-3541-AC75-3F2F9196963E}"/>
              </a:ext>
            </a:extLst>
          </p:cNvPr>
          <p:cNvSpPr txBox="1">
            <a:spLocks noChangeArrowheads="1"/>
          </p:cNvSpPr>
          <p:nvPr/>
        </p:nvSpPr>
        <p:spPr bwMode="auto">
          <a:xfrm>
            <a:off x="3527425" y="6461125"/>
            <a:ext cx="641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a:t>Source: United Nations http://www.un.org/apps/news/story.asp?NewsID=51526#.WRC5wFPytp8 </a:t>
            </a:r>
          </a:p>
        </p:txBody>
      </p:sp>
      <p:pic>
        <p:nvPicPr>
          <p:cNvPr id="111622" name="Picture 4">
            <a:extLst>
              <a:ext uri="{FF2B5EF4-FFF2-40B4-BE49-F238E27FC236}">
                <a16:creationId xmlns:a16="http://schemas.microsoft.com/office/drawing/2014/main" id="{64DE29F4-9CDA-CE4C-A0AC-B58479D86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a:extLst>
              <a:ext uri="{FF2B5EF4-FFF2-40B4-BE49-F238E27FC236}">
                <a16:creationId xmlns:a16="http://schemas.microsoft.com/office/drawing/2014/main" id="{3447936B-7FC3-0F4A-BC0D-0CB3AFBC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5948363"/>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3155" name="Picture 3">
            <a:extLst>
              <a:ext uri="{FF2B5EF4-FFF2-40B4-BE49-F238E27FC236}">
                <a16:creationId xmlns:a16="http://schemas.microsoft.com/office/drawing/2014/main" id="{41D7314D-E8E8-3846-AE66-26AD9F47E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24728"/>
            <a:ext cx="9159875" cy="6862763"/>
          </a:xfrm>
          <a:prstGeom prst="rect">
            <a:avLst/>
          </a:prstGeom>
          <a:solidFill>
            <a:schemeClr val="bg1"/>
          </a:solidFill>
        </p:spPr>
      </p:pic>
      <p:sp>
        <p:nvSpPr>
          <p:cNvPr id="433156" name="Text Box 4">
            <a:extLst>
              <a:ext uri="{FF2B5EF4-FFF2-40B4-BE49-F238E27FC236}">
                <a16:creationId xmlns:a16="http://schemas.microsoft.com/office/drawing/2014/main" id="{8E53867B-208E-4E47-90A5-327E9D8A7CB5}"/>
              </a:ext>
            </a:extLst>
          </p:cNvPr>
          <p:cNvSpPr txBox="1">
            <a:spLocks noChangeArrowheads="1"/>
          </p:cNvSpPr>
          <p:nvPr/>
        </p:nvSpPr>
        <p:spPr bwMode="auto">
          <a:xfrm>
            <a:off x="7591425" y="1809750"/>
            <a:ext cx="1212850"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Cell Wall</a:t>
            </a:r>
          </a:p>
        </p:txBody>
      </p:sp>
      <p:sp>
        <p:nvSpPr>
          <p:cNvPr id="433157" name="Line 5">
            <a:extLst>
              <a:ext uri="{FF2B5EF4-FFF2-40B4-BE49-F238E27FC236}">
                <a16:creationId xmlns:a16="http://schemas.microsoft.com/office/drawing/2014/main" id="{4D4A3179-1B00-7A40-A321-9F46AAF72652}"/>
              </a:ext>
            </a:extLst>
          </p:cNvPr>
          <p:cNvSpPr>
            <a:spLocks noChangeShapeType="1"/>
          </p:cNvSpPr>
          <p:nvPr/>
        </p:nvSpPr>
        <p:spPr bwMode="auto">
          <a:xfrm flipH="1">
            <a:off x="6667500" y="2032000"/>
            <a:ext cx="838200" cy="558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158" name="Text Box 6">
            <a:extLst>
              <a:ext uri="{FF2B5EF4-FFF2-40B4-BE49-F238E27FC236}">
                <a16:creationId xmlns:a16="http://schemas.microsoft.com/office/drawing/2014/main" id="{3BBE1975-ABA2-9E4F-8227-0EBE7A3260EE}"/>
              </a:ext>
            </a:extLst>
          </p:cNvPr>
          <p:cNvSpPr txBox="1">
            <a:spLocks noChangeArrowheads="1"/>
          </p:cNvSpPr>
          <p:nvPr/>
        </p:nvSpPr>
        <p:spPr bwMode="auto">
          <a:xfrm>
            <a:off x="2895600" y="2007394"/>
            <a:ext cx="1130300" cy="395288"/>
          </a:xfrm>
          <a:prstGeom prst="rect">
            <a:avLst/>
          </a:prstGeom>
          <a:solidFill>
            <a:schemeClr val="bg1"/>
          </a:solidFill>
          <a:ln w="28575">
            <a:solidFill>
              <a:schemeClr val="tx1"/>
            </a:solidFill>
            <a:miter lim="800000"/>
            <a:headEnd/>
            <a:tailEnd/>
          </a:ln>
          <a:effectLst/>
        </p:spPr>
        <p:txBody>
          <a:bodyPr>
            <a:spAutoFit/>
          </a:bodyPr>
          <a:lstStyle/>
          <a:p>
            <a:pPr>
              <a:spcBef>
                <a:spcPct val="50000"/>
              </a:spcBef>
            </a:pPr>
            <a:r>
              <a:rPr lang="en-US" altLang="en-US" sz="1800" b="1">
                <a:latin typeface="Tahoma" panose="020B0604030504040204" pitchFamily="34" charset="0"/>
              </a:rPr>
              <a:t>Nucleus</a:t>
            </a:r>
          </a:p>
        </p:txBody>
      </p:sp>
      <p:sp>
        <p:nvSpPr>
          <p:cNvPr id="433159" name="Line 7">
            <a:extLst>
              <a:ext uri="{FF2B5EF4-FFF2-40B4-BE49-F238E27FC236}">
                <a16:creationId xmlns:a16="http://schemas.microsoft.com/office/drawing/2014/main" id="{A29CC0AD-C2A6-694E-8137-A30A198539F8}"/>
              </a:ext>
            </a:extLst>
          </p:cNvPr>
          <p:cNvSpPr>
            <a:spLocks noChangeShapeType="1"/>
          </p:cNvSpPr>
          <p:nvPr/>
        </p:nvSpPr>
        <p:spPr bwMode="auto">
          <a:xfrm>
            <a:off x="4025900" y="2209800"/>
            <a:ext cx="622300"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7463574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
            <a:extLst>
              <a:ext uri="{FF2B5EF4-FFF2-40B4-BE49-F238E27FC236}">
                <a16:creationId xmlns:a16="http://schemas.microsoft.com/office/drawing/2014/main" id="{C9EA9D46-D05F-0B46-8B84-FA3E749AC434}"/>
              </a:ext>
            </a:extLst>
          </p:cNvPr>
          <p:cNvSpPr txBox="1">
            <a:spLocks noChangeArrowheads="1"/>
          </p:cNvSpPr>
          <p:nvPr/>
        </p:nvSpPr>
        <p:spPr bwMode="auto">
          <a:xfrm>
            <a:off x="476250" y="992188"/>
            <a:ext cx="9170988" cy="892175"/>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If food waste were a country, it would rank behind only the US and China for greenhouse gas emissions. </a:t>
            </a:r>
          </a:p>
        </p:txBody>
      </p:sp>
      <p:sp>
        <p:nvSpPr>
          <p:cNvPr id="113666" name="TextBox 2">
            <a:extLst>
              <a:ext uri="{FF2B5EF4-FFF2-40B4-BE49-F238E27FC236}">
                <a16:creationId xmlns:a16="http://schemas.microsoft.com/office/drawing/2014/main" id="{ADAB8281-0177-C743-A7ED-D2F4EA91FEA0}"/>
              </a:ext>
            </a:extLst>
          </p:cNvPr>
          <p:cNvSpPr txBox="1">
            <a:spLocks noChangeArrowheads="1"/>
          </p:cNvSpPr>
          <p:nvPr/>
        </p:nvSpPr>
        <p:spPr bwMode="auto">
          <a:xfrm>
            <a:off x="5856288" y="6442075"/>
            <a:ext cx="4268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XiaoZhi Lim | January 27, 2017 | Genetic Literacy Project</a:t>
            </a:r>
          </a:p>
        </p:txBody>
      </p:sp>
      <p:sp>
        <p:nvSpPr>
          <p:cNvPr id="35843" name="TextBox 3">
            <a:extLst>
              <a:ext uri="{FF2B5EF4-FFF2-40B4-BE49-F238E27FC236}">
                <a16:creationId xmlns:a16="http://schemas.microsoft.com/office/drawing/2014/main" id="{AD49D451-8A4C-CF4C-9A05-009989D62529}"/>
              </a:ext>
            </a:extLst>
          </p:cNvPr>
          <p:cNvSpPr txBox="1">
            <a:spLocks noChangeArrowheads="1"/>
          </p:cNvSpPr>
          <p:nvPr/>
        </p:nvSpPr>
        <p:spPr bwMode="auto">
          <a:xfrm>
            <a:off x="1058863" y="5127625"/>
            <a:ext cx="8183562" cy="892175"/>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600" b="1">
                <a:solidFill>
                  <a:srgbClr val="000090"/>
                </a:solidFill>
                <a:latin typeface="Chalkboard" panose="03050602040202020205" pitchFamily="66" charset="77"/>
              </a:rPr>
              <a:t>And</a:t>
            </a:r>
            <a:r>
              <a:rPr lang="is-IS" altLang="en-US" sz="2600" b="1">
                <a:solidFill>
                  <a:srgbClr val="000090"/>
                </a:solidFill>
                <a:latin typeface="Chalkboard" panose="03050602040202020205" pitchFamily="66" charset="77"/>
              </a:rPr>
              <a:t>…</a:t>
            </a:r>
            <a:r>
              <a:rPr lang="en-US" altLang="en-US" sz="2600" b="1">
                <a:solidFill>
                  <a:srgbClr val="000090"/>
                </a:solidFill>
                <a:latin typeface="Chalkboard" panose="03050602040202020205" pitchFamily="66" charset="77"/>
              </a:rPr>
              <a:t>production of wasted food uses 28% of the world’s agricultural area.</a:t>
            </a:r>
          </a:p>
        </p:txBody>
      </p:sp>
      <p:pic>
        <p:nvPicPr>
          <p:cNvPr id="113668" name="Picture 4">
            <a:extLst>
              <a:ext uri="{FF2B5EF4-FFF2-40B4-BE49-F238E27FC236}">
                <a16:creationId xmlns:a16="http://schemas.microsoft.com/office/drawing/2014/main" id="{313980E3-CFF5-074A-B908-E0B7AEEF7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170113"/>
            <a:ext cx="4286250" cy="275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669" name="TextBox 1">
            <a:extLst>
              <a:ext uri="{FF2B5EF4-FFF2-40B4-BE49-F238E27FC236}">
                <a16:creationId xmlns:a16="http://schemas.microsoft.com/office/drawing/2014/main" id="{2F7B2320-E625-2B47-8F4E-3B3E54F58676}"/>
              </a:ext>
            </a:extLst>
          </p:cNvPr>
          <p:cNvSpPr txBox="1">
            <a:spLocks noChangeArrowheads="1"/>
          </p:cNvSpPr>
          <p:nvPr/>
        </p:nvSpPr>
        <p:spPr bwMode="auto">
          <a:xfrm>
            <a:off x="3425825" y="203200"/>
            <a:ext cx="3414713" cy="646113"/>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And this…</a:t>
            </a:r>
          </a:p>
        </p:txBody>
      </p:sp>
      <p:pic>
        <p:nvPicPr>
          <p:cNvPr id="113670" name="Picture 4">
            <a:extLst>
              <a:ext uri="{FF2B5EF4-FFF2-40B4-BE49-F238E27FC236}">
                <a16:creationId xmlns:a16="http://schemas.microsoft.com/office/drawing/2014/main" id="{23589077-D2B9-9340-BDCF-EE49D2709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4">
            <a:extLst>
              <a:ext uri="{FF2B5EF4-FFF2-40B4-BE49-F238E27FC236}">
                <a16:creationId xmlns:a16="http://schemas.microsoft.com/office/drawing/2014/main" id="{B14051BB-9092-2E4C-B0C3-8A35800F2ECE}"/>
              </a:ext>
            </a:extLst>
          </p:cNvPr>
          <p:cNvSpPr>
            <a:spLocks noChangeArrowheads="1"/>
          </p:cNvSpPr>
          <p:nvPr/>
        </p:nvSpPr>
        <p:spPr bwMode="auto">
          <a:xfrm>
            <a:off x="7913688" y="6143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114690" name="Picture 3">
            <a:extLst>
              <a:ext uri="{FF2B5EF4-FFF2-40B4-BE49-F238E27FC236}">
                <a16:creationId xmlns:a16="http://schemas.microsoft.com/office/drawing/2014/main" id="{B140136B-CF3B-0E4E-9BFB-4107668F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a:extLst>
              <a:ext uri="{FF2B5EF4-FFF2-40B4-BE49-F238E27FC236}">
                <a16:creationId xmlns:a16="http://schemas.microsoft.com/office/drawing/2014/main" id="{62D775AE-AFE1-4843-A5BF-B014A961841D}"/>
              </a:ext>
            </a:extLst>
          </p:cNvPr>
          <p:cNvSpPr txBox="1">
            <a:spLocks noChangeArrowheads="1"/>
          </p:cNvSpPr>
          <p:nvPr/>
        </p:nvSpPr>
        <p:spPr bwMode="auto">
          <a:xfrm>
            <a:off x="5359400" y="6326188"/>
            <a:ext cx="4351338" cy="400050"/>
          </a:xfrm>
          <a:prstGeom prst="rect">
            <a:avLst/>
          </a:prstGeom>
          <a:solidFill>
            <a:schemeClr val="tx1">
              <a:lumMod val="85000"/>
              <a:lumOff val="15000"/>
              <a:alpha val="55000"/>
            </a:schemeClr>
          </a:solidFill>
          <a:ln>
            <a:noFill/>
          </a:ln>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eaLnBrk="1" hangingPunct="1">
              <a:defRPr/>
            </a:pPr>
            <a:r>
              <a:rPr lang="en-US" altLang="en-US" sz="1000" i="1">
                <a:solidFill>
                  <a:schemeClr val="bg1"/>
                </a:solidFill>
              </a:rPr>
              <a:t>SOURCE: “China’s $43 billion bid for food security”, Fortune Magazine, 5/1/17</a:t>
            </a:r>
          </a:p>
          <a:p>
            <a:pPr algn="r" eaLnBrk="1" hangingPunct="1">
              <a:defRPr/>
            </a:pPr>
            <a:r>
              <a:rPr lang="en-US" altLang="en-US" sz="1000" i="1">
                <a:solidFill>
                  <a:schemeClr val="bg1"/>
                </a:solidFill>
              </a:rPr>
              <a:t>http://fortune.com/2017/04/21/chemchina-syngenta-acquisition-deal/</a:t>
            </a:r>
          </a:p>
        </p:txBody>
      </p:sp>
      <p:pic>
        <p:nvPicPr>
          <p:cNvPr id="114692" name="Picture 1" descr="ContentServer (1)-1.jpg">
            <a:extLst>
              <a:ext uri="{FF2B5EF4-FFF2-40B4-BE49-F238E27FC236}">
                <a16:creationId xmlns:a16="http://schemas.microsoft.com/office/drawing/2014/main" id="{67918CF4-37B0-CC43-96ED-C7326B6970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1">
            <a:extLst>
              <a:ext uri="{FF2B5EF4-FFF2-40B4-BE49-F238E27FC236}">
                <a16:creationId xmlns:a16="http://schemas.microsoft.com/office/drawing/2014/main" id="{9952F5FE-6675-3349-82E9-DB85C87C379B}"/>
              </a:ext>
            </a:extLst>
          </p:cNvPr>
          <p:cNvSpPr txBox="1">
            <a:spLocks noChangeArrowheads="1"/>
          </p:cNvSpPr>
          <p:nvPr/>
        </p:nvSpPr>
        <p:spPr bwMode="auto">
          <a:xfrm>
            <a:off x="1957388" y="173038"/>
            <a:ext cx="2967037" cy="646112"/>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rgbClr val="000090"/>
                </a:solidFill>
                <a:latin typeface="Chalkboard" panose="03050602040202020205" pitchFamily="66" charset="77"/>
              </a:rPr>
              <a:t>Lastly this</a:t>
            </a:r>
          </a:p>
        </p:txBody>
      </p:sp>
      <p:sp>
        <p:nvSpPr>
          <p:cNvPr id="114694" name="TextBox 8">
            <a:extLst>
              <a:ext uri="{FF2B5EF4-FFF2-40B4-BE49-F238E27FC236}">
                <a16:creationId xmlns:a16="http://schemas.microsoft.com/office/drawing/2014/main" id="{A4FB6B7B-8AA7-C344-90F4-CA08EF74FEF7}"/>
              </a:ext>
            </a:extLst>
          </p:cNvPr>
          <p:cNvSpPr txBox="1">
            <a:spLocks noChangeArrowheads="1"/>
          </p:cNvSpPr>
          <p:nvPr/>
        </p:nvSpPr>
        <p:spPr bwMode="auto">
          <a:xfrm>
            <a:off x="157163" y="1285875"/>
            <a:ext cx="6719887" cy="1938338"/>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Big mergers “could change food supplies and costs worldwide”</a:t>
            </a:r>
          </a:p>
          <a:p>
            <a:pPr eaLnBrk="1" hangingPunct="1">
              <a:spcBef>
                <a:spcPct val="0"/>
              </a:spcBef>
              <a:buFontTx/>
              <a:buAutoNum type="arabicPeriod"/>
            </a:pPr>
            <a:r>
              <a:rPr lang="en-US" altLang="en-US" sz="2400" b="1">
                <a:solidFill>
                  <a:srgbClr val="000090"/>
                </a:solidFill>
                <a:latin typeface="Chalkboard" panose="03050602040202020205" pitchFamily="66" charset="77"/>
              </a:rPr>
              <a:t>U.S.: Dow Chemical bought Dupont-Pioneer</a:t>
            </a:r>
          </a:p>
          <a:p>
            <a:pPr eaLnBrk="1" hangingPunct="1">
              <a:spcBef>
                <a:spcPct val="0"/>
              </a:spcBef>
              <a:buFontTx/>
              <a:buAutoNum type="arabicPeriod"/>
            </a:pPr>
            <a:r>
              <a:rPr lang="en-US" altLang="en-US" sz="2400" b="1">
                <a:solidFill>
                  <a:srgbClr val="000090"/>
                </a:solidFill>
                <a:latin typeface="Chalkboard" panose="03050602040202020205" pitchFamily="66" charset="77"/>
              </a:rPr>
              <a:t>Germany: Bayer bought Monsanto</a:t>
            </a:r>
          </a:p>
          <a:p>
            <a:pPr eaLnBrk="1" hangingPunct="1">
              <a:spcBef>
                <a:spcPct val="0"/>
              </a:spcBef>
              <a:buFontTx/>
              <a:buAutoNum type="arabicPeriod"/>
            </a:pPr>
            <a:r>
              <a:rPr lang="en-US" altLang="en-US" sz="2400" b="1">
                <a:solidFill>
                  <a:srgbClr val="000090"/>
                </a:solidFill>
                <a:latin typeface="Chalkboard" panose="03050602040202020205" pitchFamily="66" charset="77"/>
              </a:rPr>
              <a:t>China: ChemChina buys Syngenta   </a:t>
            </a:r>
          </a:p>
        </p:txBody>
      </p:sp>
      <p:sp>
        <p:nvSpPr>
          <p:cNvPr id="10" name="TextBox 9">
            <a:extLst>
              <a:ext uri="{FF2B5EF4-FFF2-40B4-BE49-F238E27FC236}">
                <a16:creationId xmlns:a16="http://schemas.microsoft.com/office/drawing/2014/main" id="{73A3E5BB-E6FC-ED40-83EB-600EC7403BF0}"/>
              </a:ext>
            </a:extLst>
          </p:cNvPr>
          <p:cNvSpPr txBox="1">
            <a:spLocks noChangeArrowheads="1"/>
          </p:cNvSpPr>
          <p:nvPr/>
        </p:nvSpPr>
        <p:spPr bwMode="auto">
          <a:xfrm>
            <a:off x="38100" y="3687763"/>
            <a:ext cx="6757988" cy="830262"/>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90"/>
                </a:solidFill>
                <a:latin typeface="Chalkboard" panose="03050602040202020205" pitchFamily="66" charset="77"/>
              </a:rPr>
              <a:t>This $170B in consolidations will profoundly affect future global agriculture </a:t>
            </a:r>
          </a:p>
        </p:txBody>
      </p:sp>
      <p:sp>
        <p:nvSpPr>
          <p:cNvPr id="11" name="TextBox 10">
            <a:extLst>
              <a:ext uri="{FF2B5EF4-FFF2-40B4-BE49-F238E27FC236}">
                <a16:creationId xmlns:a16="http://schemas.microsoft.com/office/drawing/2014/main" id="{E8644A01-1643-4648-85C1-9EF6D0C394E8}"/>
              </a:ext>
            </a:extLst>
          </p:cNvPr>
          <p:cNvSpPr txBox="1">
            <a:spLocks noChangeArrowheads="1"/>
          </p:cNvSpPr>
          <p:nvPr/>
        </p:nvSpPr>
        <p:spPr bwMode="auto">
          <a:xfrm>
            <a:off x="684213" y="4941888"/>
            <a:ext cx="5549900" cy="584200"/>
          </a:xfrm>
          <a:prstGeom prst="rect">
            <a:avLst/>
          </a:prstGeom>
          <a:solidFill>
            <a:srgbClr val="FFFFFF"/>
          </a:solidFill>
          <a:ln w="9525">
            <a:solidFill>
              <a:srgbClr val="000090"/>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b="1">
                <a:solidFill>
                  <a:srgbClr val="000090"/>
                </a:solidFill>
                <a:latin typeface="Chalkboard" panose="03050602040202020205" pitchFamily="66" charset="77"/>
              </a:rPr>
              <a:t>And frankly this scares me! </a:t>
            </a:r>
          </a:p>
        </p:txBody>
      </p:sp>
      <p:sp>
        <p:nvSpPr>
          <p:cNvPr id="114697" name="TextBox 4">
            <a:extLst>
              <a:ext uri="{FF2B5EF4-FFF2-40B4-BE49-F238E27FC236}">
                <a16:creationId xmlns:a16="http://schemas.microsoft.com/office/drawing/2014/main" id="{CFF3EA13-2EAE-2740-A08F-4A35C399D96B}"/>
              </a:ext>
            </a:extLst>
          </p:cNvPr>
          <p:cNvSpPr txBox="1">
            <a:spLocks noChangeArrowheads="1"/>
          </p:cNvSpPr>
          <p:nvPr/>
        </p:nvSpPr>
        <p:spPr bwMode="auto">
          <a:xfrm>
            <a:off x="3700463" y="6429375"/>
            <a:ext cx="6334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200" b="1"/>
              <a:t>Source” Colvin, G. “China’s $43Billion Bid for Food Security” </a:t>
            </a:r>
            <a:r>
              <a:rPr lang="en-US" altLang="en-US" sz="1200" b="1" i="1"/>
              <a:t>Fortune </a:t>
            </a:r>
            <a:r>
              <a:rPr lang="en-US" altLang="en-US" sz="1200" b="1"/>
              <a:t> May 2017:</a:t>
            </a:r>
            <a:r>
              <a:rPr lang="en-US" altLang="en-US" sz="1200" b="1" i="1"/>
              <a:t> </a:t>
            </a:r>
            <a:r>
              <a:rPr lang="en-US" altLang="en-US" sz="1200" b="1"/>
              <a:t>79-86.</a:t>
            </a:r>
            <a:r>
              <a:rPr lang="en-US" altLang="en-US" sz="1200" b="1" i="1"/>
              <a:t> </a:t>
            </a:r>
            <a:endParaRPr lang="en-US" altLang="en-US" sz="1200" b="1"/>
          </a:p>
        </p:txBody>
      </p:sp>
      <p:pic>
        <p:nvPicPr>
          <p:cNvPr id="114698" name="Picture 4">
            <a:extLst>
              <a:ext uri="{FF2B5EF4-FFF2-40B4-BE49-F238E27FC236}">
                <a16:creationId xmlns:a16="http://schemas.microsoft.com/office/drawing/2014/main" id="{8B52DE3C-609D-5E46-986A-C46E977DD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9788" y="60182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a:extLst>
              <a:ext uri="{FF2B5EF4-FFF2-40B4-BE49-F238E27FC236}">
                <a16:creationId xmlns:a16="http://schemas.microsoft.com/office/drawing/2014/main" id="{12276E71-C836-4041-97DF-315A0CA23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5">
            <a:extLst>
              <a:ext uri="{FF2B5EF4-FFF2-40B4-BE49-F238E27FC236}">
                <a16:creationId xmlns:a16="http://schemas.microsoft.com/office/drawing/2014/main" id="{6FC924C4-AC46-274D-80D3-EEAA92BB0400}"/>
              </a:ext>
            </a:extLst>
          </p:cNvPr>
          <p:cNvSpPr txBox="1">
            <a:spLocks noChangeArrowheads="1"/>
          </p:cNvSpPr>
          <p:nvPr/>
        </p:nvSpPr>
        <p:spPr bwMode="auto">
          <a:xfrm>
            <a:off x="568325" y="368300"/>
            <a:ext cx="2332038" cy="1816100"/>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b="1">
                <a:solidFill>
                  <a:srgbClr val="22228B"/>
                </a:solidFill>
                <a:latin typeface="Chalkboard" panose="03050602040202020205" pitchFamily="66" charset="77"/>
              </a:rPr>
              <a:t>Where to get more information on issues?</a:t>
            </a:r>
          </a:p>
        </p:txBody>
      </p:sp>
      <p:pic>
        <p:nvPicPr>
          <p:cNvPr id="116739" name="Picture 1" descr="ucbiotech.tiff">
            <a:extLst>
              <a:ext uri="{FF2B5EF4-FFF2-40B4-BE49-F238E27FC236}">
                <a16:creationId xmlns:a16="http://schemas.microsoft.com/office/drawing/2014/main" id="{2D624A19-FAFC-854A-AC38-3FBA05CC42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1063" y="0"/>
            <a:ext cx="593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5">
            <a:extLst>
              <a:ext uri="{FF2B5EF4-FFF2-40B4-BE49-F238E27FC236}">
                <a16:creationId xmlns:a16="http://schemas.microsoft.com/office/drawing/2014/main" id="{A562D475-B88D-4540-8329-4B60355B529E}"/>
              </a:ext>
            </a:extLst>
          </p:cNvPr>
          <p:cNvSpPr txBox="1">
            <a:spLocks noChangeArrowheads="1"/>
          </p:cNvSpPr>
          <p:nvPr/>
        </p:nvSpPr>
        <p:spPr bwMode="auto">
          <a:xfrm>
            <a:off x="568325" y="2520950"/>
            <a:ext cx="2332038" cy="1385888"/>
          </a:xfrm>
          <a:prstGeom prst="rect">
            <a:avLst/>
          </a:prstGeom>
          <a:solidFill>
            <a:srgbClr val="FFFFFF"/>
          </a:solidFill>
          <a:ln w="28575">
            <a:solidFill>
              <a:srgbClr val="22228B"/>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b="1">
                <a:solidFill>
                  <a:srgbClr val="22228B"/>
                </a:solidFill>
                <a:latin typeface="Chalkboard" panose="03050602040202020205" pitchFamily="66" charset="77"/>
              </a:rPr>
              <a:t>Copies of my talks are here</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a:extLst>
              <a:ext uri="{FF2B5EF4-FFF2-40B4-BE49-F238E27FC236}">
                <a16:creationId xmlns:a16="http://schemas.microsoft.com/office/drawing/2014/main" id="{2153A9EF-07AA-A04B-813B-AC715BEE8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19"/>
            <a:ext cx="10621963" cy="6878638"/>
          </a:xfrm>
          <a:prstGeom prst="rect">
            <a:avLst/>
          </a:prstGeom>
          <a:noFill/>
          <a:extLst>
            <a:ext uri="{909E8E84-426E-40DD-AFC4-6F175D3DCCD1}">
              <a14:hiddenFill xmlns:a14="http://schemas.microsoft.com/office/drawing/2010/main">
                <a:solidFill>
                  <a:srgbClr val="FFFFFF"/>
                </a:solidFill>
              </a14:hiddenFill>
            </a:ext>
          </a:extLst>
        </p:spPr>
      </p:pic>
      <p:pic>
        <p:nvPicPr>
          <p:cNvPr id="434179" name="Picture 3">
            <a:extLst>
              <a:ext uri="{FF2B5EF4-FFF2-40B4-BE49-F238E27FC236}">
                <a16:creationId xmlns:a16="http://schemas.microsoft.com/office/drawing/2014/main" id="{867B6E60-735B-274C-9761-5285A341E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05500"/>
            <a:ext cx="327025" cy="736600"/>
          </a:xfrm>
          <a:prstGeom prst="rect">
            <a:avLst/>
          </a:prstGeom>
          <a:noFill/>
          <a:extLst>
            <a:ext uri="{909E8E84-426E-40DD-AFC4-6F175D3DCCD1}">
              <a14:hiddenFill xmlns:a14="http://schemas.microsoft.com/office/drawing/2010/main">
                <a:solidFill>
                  <a:srgbClr val="FFFFFF"/>
                </a:solidFill>
              </a14:hiddenFill>
            </a:ext>
          </a:extLst>
        </p:spPr>
      </p:pic>
      <p:sp>
        <p:nvSpPr>
          <p:cNvPr id="434180" name="Text Box 4">
            <a:extLst>
              <a:ext uri="{FF2B5EF4-FFF2-40B4-BE49-F238E27FC236}">
                <a16:creationId xmlns:a16="http://schemas.microsoft.com/office/drawing/2014/main" id="{8E8281E2-17A4-7749-B51B-63C55E334F10}"/>
              </a:ext>
            </a:extLst>
          </p:cNvPr>
          <p:cNvSpPr txBox="1">
            <a:spLocks noChangeArrowheads="1"/>
          </p:cNvSpPr>
          <p:nvPr/>
        </p:nvSpPr>
        <p:spPr bwMode="auto">
          <a:xfrm>
            <a:off x="4670425" y="1504950"/>
            <a:ext cx="1617663"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Dividing cell</a:t>
            </a:r>
          </a:p>
        </p:txBody>
      </p:sp>
      <p:sp>
        <p:nvSpPr>
          <p:cNvPr id="434181" name="Line 5">
            <a:extLst>
              <a:ext uri="{FF2B5EF4-FFF2-40B4-BE49-F238E27FC236}">
                <a16:creationId xmlns:a16="http://schemas.microsoft.com/office/drawing/2014/main" id="{A4D3DF96-A720-9742-AB87-00A14FF628C1}"/>
              </a:ext>
            </a:extLst>
          </p:cNvPr>
          <p:cNvSpPr>
            <a:spLocks noChangeShapeType="1"/>
          </p:cNvSpPr>
          <p:nvPr/>
        </p:nvSpPr>
        <p:spPr bwMode="auto">
          <a:xfrm flipH="1" flipV="1">
            <a:off x="6883400" y="2552700"/>
            <a:ext cx="4699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82" name="Text Box 6">
            <a:extLst>
              <a:ext uri="{FF2B5EF4-FFF2-40B4-BE49-F238E27FC236}">
                <a16:creationId xmlns:a16="http://schemas.microsoft.com/office/drawing/2014/main" id="{3586959D-BA95-5347-81FE-3BCBA0766158}"/>
              </a:ext>
            </a:extLst>
          </p:cNvPr>
          <p:cNvSpPr txBox="1">
            <a:spLocks noChangeArrowheads="1"/>
          </p:cNvSpPr>
          <p:nvPr/>
        </p:nvSpPr>
        <p:spPr bwMode="auto">
          <a:xfrm>
            <a:off x="7426325" y="2584450"/>
            <a:ext cx="1839913" cy="395288"/>
          </a:xfrm>
          <a:prstGeom prst="rect">
            <a:avLst/>
          </a:prstGeom>
          <a:solidFill>
            <a:schemeClr val="bg1"/>
          </a:solidFill>
          <a:ln w="28575">
            <a:solidFill>
              <a:schemeClr val="tx1"/>
            </a:solidFill>
            <a:miter lim="800000"/>
            <a:headEnd/>
            <a:tailEnd/>
          </a:ln>
          <a:effectLst/>
        </p:spPr>
        <p:txBody>
          <a:bodyPr wrap="none">
            <a:spAutoFit/>
          </a:bodyPr>
          <a:lstStyle/>
          <a:p>
            <a:r>
              <a:rPr lang="en-US" altLang="en-US" sz="1800" b="1">
                <a:latin typeface="Tahoma" panose="020B0604030504040204" pitchFamily="34" charset="0"/>
              </a:rPr>
              <a:t>Chromosomes</a:t>
            </a:r>
          </a:p>
        </p:txBody>
      </p:sp>
      <p:sp>
        <p:nvSpPr>
          <p:cNvPr id="434183" name="Line 7">
            <a:extLst>
              <a:ext uri="{FF2B5EF4-FFF2-40B4-BE49-F238E27FC236}">
                <a16:creationId xmlns:a16="http://schemas.microsoft.com/office/drawing/2014/main" id="{3BB5C831-784B-B949-B6CF-310A1127428F}"/>
              </a:ext>
            </a:extLst>
          </p:cNvPr>
          <p:cNvSpPr>
            <a:spLocks noChangeShapeType="1"/>
          </p:cNvSpPr>
          <p:nvPr/>
        </p:nvSpPr>
        <p:spPr bwMode="auto">
          <a:xfrm>
            <a:off x="5397500" y="1955800"/>
            <a:ext cx="152400" cy="635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21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D889A743-E285-E841-AD32-6D1A67EA585F}"/>
              </a:ext>
            </a:extLst>
          </p:cNvPr>
          <p:cNvSpPr>
            <a:spLocks noChangeArrowheads="1"/>
          </p:cNvSpPr>
          <p:nvPr/>
        </p:nvSpPr>
        <p:spPr bwMode="auto">
          <a:xfrm>
            <a:off x="0" y="0"/>
            <a:ext cx="10287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5203" name="Picture 3">
            <a:extLst>
              <a:ext uri="{FF2B5EF4-FFF2-40B4-BE49-F238E27FC236}">
                <a16:creationId xmlns:a16="http://schemas.microsoft.com/office/drawing/2014/main" id="{CD2A8A2B-0455-2945-9001-E720E4D01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435204" name="Picture 4">
            <a:extLst>
              <a:ext uri="{FF2B5EF4-FFF2-40B4-BE49-F238E27FC236}">
                <a16:creationId xmlns:a16="http://schemas.microsoft.com/office/drawing/2014/main" id="{57DFDC8C-8791-CF4C-82EA-349D5FEB4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685800"/>
            <a:ext cx="5953125" cy="6859588"/>
          </a:xfrm>
          <a:prstGeom prst="rect">
            <a:avLst/>
          </a:prstGeom>
          <a:noFill/>
          <a:extLst>
            <a:ext uri="{909E8E84-426E-40DD-AFC4-6F175D3DCCD1}">
              <a14:hiddenFill xmlns:a14="http://schemas.microsoft.com/office/drawing/2010/main">
                <a:solidFill>
                  <a:srgbClr val="FFFFFF"/>
                </a:solidFill>
              </a14:hiddenFill>
            </a:ext>
          </a:extLst>
        </p:spPr>
      </p:pic>
      <p:sp>
        <p:nvSpPr>
          <p:cNvPr id="435205" name="Text Box 5">
            <a:extLst>
              <a:ext uri="{FF2B5EF4-FFF2-40B4-BE49-F238E27FC236}">
                <a16:creationId xmlns:a16="http://schemas.microsoft.com/office/drawing/2014/main" id="{237CBC66-BA4C-F04C-B6BD-06533AB7141B}"/>
              </a:ext>
            </a:extLst>
          </p:cNvPr>
          <p:cNvSpPr txBox="1">
            <a:spLocks noChangeArrowheads="1"/>
          </p:cNvSpPr>
          <p:nvPr/>
        </p:nvSpPr>
        <p:spPr bwMode="auto">
          <a:xfrm>
            <a:off x="6334125" y="1784350"/>
            <a:ext cx="1722438" cy="395288"/>
          </a:xfrm>
          <a:prstGeom prst="rect">
            <a:avLst/>
          </a:prstGeom>
          <a:noFill/>
          <a:ln w="285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CC"/>
                </a:solidFill>
                <a:latin typeface="Tahoma" panose="020B0604030504040204" pitchFamily="34" charset="0"/>
              </a:rPr>
              <a:t>Chromosome</a:t>
            </a:r>
          </a:p>
        </p:txBody>
      </p:sp>
      <p:sp>
        <p:nvSpPr>
          <p:cNvPr id="435206" name="Line 6">
            <a:extLst>
              <a:ext uri="{FF2B5EF4-FFF2-40B4-BE49-F238E27FC236}">
                <a16:creationId xmlns:a16="http://schemas.microsoft.com/office/drawing/2014/main" id="{58714D74-95B2-944F-9C05-6CC86385F799}"/>
              </a:ext>
            </a:extLst>
          </p:cNvPr>
          <p:cNvSpPr>
            <a:spLocks noChangeShapeType="1"/>
          </p:cNvSpPr>
          <p:nvPr/>
        </p:nvSpPr>
        <p:spPr bwMode="auto">
          <a:xfrm flipH="1">
            <a:off x="6743700" y="2235200"/>
            <a:ext cx="419100" cy="50800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7" name="Text Box 7">
            <a:extLst>
              <a:ext uri="{FF2B5EF4-FFF2-40B4-BE49-F238E27FC236}">
                <a16:creationId xmlns:a16="http://schemas.microsoft.com/office/drawing/2014/main" id="{FDB3C0B7-E88A-F74E-A2C1-574995FB19D5}"/>
              </a:ext>
            </a:extLst>
          </p:cNvPr>
          <p:cNvSpPr txBox="1">
            <a:spLocks noChangeArrowheads="1"/>
          </p:cNvSpPr>
          <p:nvPr/>
        </p:nvSpPr>
        <p:spPr bwMode="auto">
          <a:xfrm>
            <a:off x="2616200" y="2336800"/>
            <a:ext cx="927100" cy="395288"/>
          </a:xfrm>
          <a:prstGeom prst="rect">
            <a:avLst/>
          </a:prstGeom>
          <a:noFill/>
          <a:ln w="285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FFCC"/>
                </a:solidFill>
                <a:latin typeface="Tahoma" panose="020B0604030504040204" pitchFamily="34" charset="0"/>
              </a:rPr>
              <a:t>Genes</a:t>
            </a:r>
          </a:p>
        </p:txBody>
      </p:sp>
      <p:sp>
        <p:nvSpPr>
          <p:cNvPr id="435208" name="Text Box 8">
            <a:extLst>
              <a:ext uri="{FF2B5EF4-FFF2-40B4-BE49-F238E27FC236}">
                <a16:creationId xmlns:a16="http://schemas.microsoft.com/office/drawing/2014/main" id="{2DD186F1-490D-C145-B9A3-1DD6C1A93E42}"/>
              </a:ext>
            </a:extLst>
          </p:cNvPr>
          <p:cNvSpPr txBox="1">
            <a:spLocks noChangeArrowheads="1"/>
          </p:cNvSpPr>
          <p:nvPr/>
        </p:nvSpPr>
        <p:spPr bwMode="auto">
          <a:xfrm>
            <a:off x="3657600" y="2603500"/>
            <a:ext cx="482600" cy="457200"/>
          </a:xfrm>
          <a:prstGeom prst="rect">
            <a:avLst/>
          </a:prstGeom>
          <a:solidFill>
            <a:srgbClr val="111111"/>
          </a:solidFill>
          <a:ln>
            <a:noFill/>
          </a:ln>
          <a:effectLst/>
          <a:extLs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09" name="Line 9">
            <a:extLst>
              <a:ext uri="{FF2B5EF4-FFF2-40B4-BE49-F238E27FC236}">
                <a16:creationId xmlns:a16="http://schemas.microsoft.com/office/drawing/2014/main" id="{84C5E671-04AD-7641-9045-9A0B8D73FFC8}"/>
              </a:ext>
            </a:extLst>
          </p:cNvPr>
          <p:cNvSpPr>
            <a:spLocks noChangeShapeType="1"/>
          </p:cNvSpPr>
          <p:nvPr/>
        </p:nvSpPr>
        <p:spPr bwMode="auto">
          <a:xfrm>
            <a:off x="3581400" y="2590800"/>
            <a:ext cx="482600" cy="6096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0" name="Text Box 10">
            <a:extLst>
              <a:ext uri="{FF2B5EF4-FFF2-40B4-BE49-F238E27FC236}">
                <a16:creationId xmlns:a16="http://schemas.microsoft.com/office/drawing/2014/main" id="{07E0A644-9BE0-6746-A9B5-B2CF45E49812}"/>
              </a:ext>
            </a:extLst>
          </p:cNvPr>
          <p:cNvSpPr txBox="1">
            <a:spLocks noChangeArrowheads="1"/>
          </p:cNvSpPr>
          <p:nvPr/>
        </p:nvSpPr>
        <p:spPr bwMode="auto">
          <a:xfrm>
            <a:off x="5867400" y="3086100"/>
            <a:ext cx="330200" cy="457200"/>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11" name="Text Box 11">
            <a:extLst>
              <a:ext uri="{FF2B5EF4-FFF2-40B4-BE49-F238E27FC236}">
                <a16:creationId xmlns:a16="http://schemas.microsoft.com/office/drawing/2014/main" id="{312D4A20-7052-6E4C-B557-9B0420AD63C7}"/>
              </a:ext>
            </a:extLst>
          </p:cNvPr>
          <p:cNvSpPr txBox="1">
            <a:spLocks noChangeArrowheads="1"/>
          </p:cNvSpPr>
          <p:nvPr/>
        </p:nvSpPr>
        <p:spPr bwMode="auto">
          <a:xfrm>
            <a:off x="6022975" y="4203700"/>
            <a:ext cx="184150" cy="457200"/>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35212" name="Text Box 12">
            <a:extLst>
              <a:ext uri="{FF2B5EF4-FFF2-40B4-BE49-F238E27FC236}">
                <a16:creationId xmlns:a16="http://schemas.microsoft.com/office/drawing/2014/main" id="{C634675D-309B-ED49-8C16-70B06233E0AA}"/>
              </a:ext>
            </a:extLst>
          </p:cNvPr>
          <p:cNvSpPr txBox="1">
            <a:spLocks noChangeArrowheads="1"/>
          </p:cNvSpPr>
          <p:nvPr/>
        </p:nvSpPr>
        <p:spPr bwMode="auto">
          <a:xfrm>
            <a:off x="2159000" y="-406400"/>
            <a:ext cx="6032500" cy="1004888"/>
          </a:xfrm>
          <a:prstGeom prst="rect">
            <a:avLst/>
          </a:prstGeom>
          <a:solidFill>
            <a:srgbClr val="1111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a:p>
            <a:pPr>
              <a:spcBef>
                <a:spcPct val="50000"/>
              </a:spcBef>
            </a:pPr>
            <a:endParaRPr lang="en-US" altLang="en-US"/>
          </a:p>
        </p:txBody>
      </p:sp>
    </p:spTree>
    <p:extLst>
      <p:ext uri="{BB962C8B-B14F-4D97-AF65-F5344CB8AC3E}">
        <p14:creationId xmlns:p14="http://schemas.microsoft.com/office/powerpoint/2010/main" val="10214461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C3039F01-F602-E84D-95CC-DF8BA11FF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100" y="5791200"/>
            <a:ext cx="290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6">
            <a:extLst>
              <a:ext uri="{FF2B5EF4-FFF2-40B4-BE49-F238E27FC236}">
                <a16:creationId xmlns:a16="http://schemas.microsoft.com/office/drawing/2014/main" id="{3F73C7ED-728A-9A4E-9988-0D5C34C014EC}"/>
              </a:ext>
            </a:extLst>
          </p:cNvPr>
          <p:cNvSpPr txBox="1">
            <a:spLocks noChangeArrowheads="1"/>
          </p:cNvSpPr>
          <p:nvPr/>
        </p:nvSpPr>
        <p:spPr bwMode="auto">
          <a:xfrm>
            <a:off x="2314575" y="5176838"/>
            <a:ext cx="2136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2060"/>
                </a:solidFill>
                <a:latin typeface="Tahoma" panose="020B0604030504040204" pitchFamily="34" charset="0"/>
              </a:rPr>
              <a:t>1700 books</a:t>
            </a:r>
          </a:p>
          <a:p>
            <a:pPr algn="ctr" eaLnBrk="1" hangingPunct="1">
              <a:spcBef>
                <a:spcPct val="0"/>
              </a:spcBef>
              <a:buFontTx/>
              <a:buNone/>
            </a:pPr>
            <a:r>
              <a:rPr lang="en-US" altLang="en-US" sz="1800" b="1">
                <a:solidFill>
                  <a:srgbClr val="002060"/>
                </a:solidFill>
                <a:latin typeface="Tahoma" panose="020B0604030504040204" pitchFamily="34" charset="0"/>
              </a:rPr>
              <a:t>1000 pages each</a:t>
            </a:r>
          </a:p>
        </p:txBody>
      </p:sp>
      <p:sp>
        <p:nvSpPr>
          <p:cNvPr id="28675" name="Text Box 7">
            <a:extLst>
              <a:ext uri="{FF2B5EF4-FFF2-40B4-BE49-F238E27FC236}">
                <a16:creationId xmlns:a16="http://schemas.microsoft.com/office/drawing/2014/main" id="{41E83FA2-28AD-764F-B9B9-CBE01AC137F3}"/>
              </a:ext>
            </a:extLst>
          </p:cNvPr>
          <p:cNvSpPr txBox="1">
            <a:spLocks noChangeArrowheads="1"/>
          </p:cNvSpPr>
          <p:nvPr/>
        </p:nvSpPr>
        <p:spPr bwMode="auto">
          <a:xfrm>
            <a:off x="5957888" y="5176838"/>
            <a:ext cx="2679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800" b="1">
                <a:solidFill>
                  <a:srgbClr val="002060"/>
                </a:solidFill>
                <a:latin typeface="Tahoma" panose="020B0604030504040204" pitchFamily="34" charset="0"/>
              </a:rPr>
              <a:t>1700 books</a:t>
            </a:r>
          </a:p>
          <a:p>
            <a:pPr algn="ctr" eaLnBrk="1" hangingPunct="1">
              <a:spcBef>
                <a:spcPct val="0"/>
              </a:spcBef>
              <a:buFontTx/>
              <a:buNone/>
            </a:pPr>
            <a:r>
              <a:rPr lang="en-US" altLang="en-US" sz="1800" b="1">
                <a:solidFill>
                  <a:srgbClr val="002060"/>
                </a:solidFill>
                <a:latin typeface="Tahoma" panose="020B0604030504040204" pitchFamily="34" charset="0"/>
              </a:rPr>
              <a:t>(or 1.7 million pages)</a:t>
            </a:r>
          </a:p>
        </p:txBody>
      </p:sp>
      <p:pic>
        <p:nvPicPr>
          <p:cNvPr id="28676" name="Picture 9" descr="Genome analogy_1_stack">
            <a:extLst>
              <a:ext uri="{FF2B5EF4-FFF2-40B4-BE49-F238E27FC236}">
                <a16:creationId xmlns:a16="http://schemas.microsoft.com/office/drawing/2014/main" id="{C52F769E-36D5-3C41-B1C3-E528DD29A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88" y="1257300"/>
            <a:ext cx="558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51" name="Line 11">
            <a:extLst>
              <a:ext uri="{FF2B5EF4-FFF2-40B4-BE49-F238E27FC236}">
                <a16:creationId xmlns:a16="http://schemas.microsoft.com/office/drawing/2014/main" id="{BAED26F2-0AF2-AD4E-9B46-A1A06B6B38CF}"/>
              </a:ext>
            </a:extLst>
          </p:cNvPr>
          <p:cNvSpPr>
            <a:spLocks noChangeShapeType="1"/>
          </p:cNvSpPr>
          <p:nvPr/>
        </p:nvSpPr>
        <p:spPr bwMode="auto">
          <a:xfrm>
            <a:off x="5265738" y="3868738"/>
            <a:ext cx="1289050" cy="0"/>
          </a:xfrm>
          <a:prstGeom prst="line">
            <a:avLst/>
          </a:prstGeom>
          <a:noFill/>
          <a:ln w="76200">
            <a:solidFill>
              <a:srgbClr val="002060"/>
            </a:solidFill>
            <a:round/>
            <a:headEnd/>
            <a:tailEnd type="triangle" w="lg" len="lg"/>
          </a:ln>
          <a:effectLst/>
          <a:extLst>
            <a:ext uri="{909E8E84-426E-40dd-AFC4-6F175D3DCCD1}"/>
            <a:ext uri="{AF507438-7753-43e0-B8FC-AC1667EBCBE1}"/>
          </a:extLst>
        </p:spPr>
        <p:txBody>
          <a:bodyPr wrap="none" anchor="ctr"/>
          <a:lstStyle/>
          <a:p>
            <a:pPr>
              <a:defRPr/>
            </a:pPr>
            <a:endParaRPr lang="en-US">
              <a:solidFill>
                <a:srgbClr val="22228B"/>
              </a:solidFill>
              <a:latin typeface="Arial" charset="0"/>
              <a:ea typeface="ＭＳ Ｐゴシック" charset="0"/>
            </a:endParaRPr>
          </a:p>
        </p:txBody>
      </p:sp>
      <p:sp>
        <p:nvSpPr>
          <p:cNvPr id="28681" name="Text Box 4">
            <a:extLst>
              <a:ext uri="{FF2B5EF4-FFF2-40B4-BE49-F238E27FC236}">
                <a16:creationId xmlns:a16="http://schemas.microsoft.com/office/drawing/2014/main" id="{B4CB2740-3452-D842-A622-05F5C45C5AF7}"/>
              </a:ext>
            </a:extLst>
          </p:cNvPr>
          <p:cNvSpPr txBox="1">
            <a:spLocks noChangeArrowheads="1"/>
          </p:cNvSpPr>
          <p:nvPr/>
        </p:nvSpPr>
        <p:spPr bwMode="auto">
          <a:xfrm>
            <a:off x="65726" y="101024"/>
            <a:ext cx="10172700" cy="523875"/>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dirty="0">
                <a:solidFill>
                  <a:srgbClr val="000066"/>
                </a:solidFill>
                <a:latin typeface="Chalkboard" panose="03050602040202020205" pitchFamily="66" charset="77"/>
              </a:rPr>
              <a:t>Genetic information in cell is responsible for traits</a:t>
            </a:r>
          </a:p>
        </p:txBody>
      </p:sp>
      <p:pic>
        <p:nvPicPr>
          <p:cNvPr id="28684" name="Picture 2">
            <a:extLst>
              <a:ext uri="{FF2B5EF4-FFF2-40B4-BE49-F238E27FC236}">
                <a16:creationId xmlns:a16="http://schemas.microsoft.com/office/drawing/2014/main" id="{9A42D39B-90D1-AC4D-9E15-4E18CE127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950" y="58039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
            <a:extLst>
              <a:ext uri="{FF2B5EF4-FFF2-40B4-BE49-F238E27FC236}">
                <a16:creationId xmlns:a16="http://schemas.microsoft.com/office/drawing/2014/main" id="{5AB0DD1A-F063-1F4B-91D4-E5C3048B10BB}"/>
              </a:ext>
            </a:extLst>
          </p:cNvPr>
          <p:cNvSpPr txBox="1">
            <a:spLocks noChangeArrowheads="1"/>
          </p:cNvSpPr>
          <p:nvPr/>
        </p:nvSpPr>
        <p:spPr bwMode="auto">
          <a:xfrm>
            <a:off x="978693" y="700920"/>
            <a:ext cx="8383515" cy="430887"/>
          </a:xfrm>
          <a:prstGeom prst="rect">
            <a:avLst/>
          </a:prstGeom>
          <a:solidFill>
            <a:srgbClr val="F2FFE9"/>
          </a:solidFill>
          <a:ln w="9525">
            <a:solidFill>
              <a:srgbClr val="000090"/>
            </a:solidFill>
            <a:miter lim="800000"/>
            <a:headEnd/>
            <a:tailEnd/>
          </a:ln>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2200" b="1" dirty="0">
                <a:solidFill>
                  <a:srgbClr val="000066"/>
                </a:solidFill>
                <a:latin typeface="Chalkboard" panose="03050602040202020205" pitchFamily="66" charset="77"/>
              </a:rPr>
              <a:t>Chemical units in DNA represented by alphabetic letters</a:t>
            </a:r>
          </a:p>
        </p:txBody>
      </p:sp>
      <p:cxnSp>
        <p:nvCxnSpPr>
          <p:cNvPr id="4" name="Straight Connector 3">
            <a:extLst>
              <a:ext uri="{FF2B5EF4-FFF2-40B4-BE49-F238E27FC236}">
                <a16:creationId xmlns:a16="http://schemas.microsoft.com/office/drawing/2014/main" id="{C5C13279-54E1-664F-8DE8-550AC9E64B26}"/>
              </a:ext>
            </a:extLst>
          </p:cNvPr>
          <p:cNvCxnSpPr/>
          <p:nvPr/>
        </p:nvCxnSpPr>
        <p:spPr bwMode="auto">
          <a:xfrm>
            <a:off x="7897091" y="1402773"/>
            <a:ext cx="0" cy="3584863"/>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53A11530-BC9A-704D-8C8C-3739FFF7E260}"/>
              </a:ext>
            </a:extLst>
          </p:cNvPr>
          <p:cNvCxnSpPr/>
          <p:nvPr/>
        </p:nvCxnSpPr>
        <p:spPr bwMode="auto">
          <a:xfrm>
            <a:off x="7741227" y="1413164"/>
            <a:ext cx="145473" cy="0"/>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4A6B324C-5D4C-6F4F-86C3-DB43F0E86510}"/>
              </a:ext>
            </a:extLst>
          </p:cNvPr>
          <p:cNvCxnSpPr/>
          <p:nvPr/>
        </p:nvCxnSpPr>
        <p:spPr bwMode="auto">
          <a:xfrm flipH="1">
            <a:off x="7741227" y="4987636"/>
            <a:ext cx="155864" cy="0"/>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FF1DFD12-3E09-BB44-A6BB-33513C26FE9F}"/>
              </a:ext>
            </a:extLst>
          </p:cNvPr>
          <p:cNvSpPr txBox="1"/>
          <p:nvPr/>
        </p:nvSpPr>
        <p:spPr>
          <a:xfrm rot="5400000">
            <a:off x="7053255" y="3314618"/>
            <a:ext cx="2047009" cy="369332"/>
          </a:xfrm>
          <a:prstGeom prst="rect">
            <a:avLst/>
          </a:prstGeom>
          <a:noFill/>
        </p:spPr>
        <p:txBody>
          <a:bodyPr wrap="square" rtlCol="0">
            <a:spAutoFit/>
          </a:bodyPr>
          <a:lstStyle/>
          <a:p>
            <a:r>
              <a:rPr lang="en-US" sz="1800" dirty="0">
                <a:latin typeface="Chalkboard" panose="03050602040202020205" pitchFamily="66" charset="77"/>
              </a:rPr>
              <a:t>Genome</a:t>
            </a:r>
          </a:p>
        </p:txBody>
      </p:sp>
      <p:pic>
        <p:nvPicPr>
          <p:cNvPr id="28679" name="Picture 2">
            <a:extLst>
              <a:ext uri="{FF2B5EF4-FFF2-40B4-BE49-F238E27FC236}">
                <a16:creationId xmlns:a16="http://schemas.microsoft.com/office/drawing/2014/main" id="{97A0D201-2795-6140-BB5D-85A3751C2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88" y="2598738"/>
            <a:ext cx="33020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567E166-EFE7-574E-B080-316C07333329}"/>
              </a:ext>
            </a:extLst>
          </p:cNvPr>
          <p:cNvGrpSpPr/>
          <p:nvPr/>
        </p:nvGrpSpPr>
        <p:grpSpPr>
          <a:xfrm>
            <a:off x="341313" y="1122757"/>
            <a:ext cx="9375775" cy="5552681"/>
            <a:chOff x="341313" y="1122757"/>
            <a:chExt cx="9375775" cy="5552681"/>
          </a:xfrm>
        </p:grpSpPr>
        <p:grpSp>
          <p:nvGrpSpPr>
            <p:cNvPr id="2" name="Group 1">
              <a:extLst>
                <a:ext uri="{FF2B5EF4-FFF2-40B4-BE49-F238E27FC236}">
                  <a16:creationId xmlns:a16="http://schemas.microsoft.com/office/drawing/2014/main" id="{DD81012B-F9C7-B947-AE9C-86E99D7D7B27}"/>
                </a:ext>
              </a:extLst>
            </p:cNvPr>
            <p:cNvGrpSpPr/>
            <p:nvPr/>
          </p:nvGrpSpPr>
          <p:grpSpPr>
            <a:xfrm>
              <a:off x="341313" y="1122757"/>
              <a:ext cx="9375775" cy="5552681"/>
              <a:chOff x="341313" y="1122757"/>
              <a:chExt cx="9375775" cy="5552681"/>
            </a:xfrm>
          </p:grpSpPr>
          <p:sp>
            <p:nvSpPr>
              <p:cNvPr id="28685" name="Text Box 5">
                <a:extLst>
                  <a:ext uri="{FF2B5EF4-FFF2-40B4-BE49-F238E27FC236}">
                    <a16:creationId xmlns:a16="http://schemas.microsoft.com/office/drawing/2014/main" id="{82F40BFF-16A3-F14D-9FA5-501B85FD70BD}"/>
                  </a:ext>
                </a:extLst>
              </p:cNvPr>
              <p:cNvSpPr txBox="1">
                <a:spLocks noChangeArrowheads="1"/>
              </p:cNvSpPr>
              <p:nvPr/>
            </p:nvSpPr>
            <p:spPr bwMode="auto">
              <a:xfrm>
                <a:off x="1458455" y="1122757"/>
                <a:ext cx="37124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dirty="0">
                    <a:solidFill>
                      <a:schemeClr val="accent6">
                        <a:lumMod val="50000"/>
                      </a:schemeClr>
                    </a:solidFill>
                    <a:latin typeface="Arial" panose="020B0604020202020204" pitchFamily="34" charset="0"/>
                  </a:rPr>
                  <a:t>...CTGA</a:t>
                </a:r>
                <a:r>
                  <a:rPr lang="en-US" altLang="en-US" sz="2200" b="1" dirty="0">
                    <a:solidFill>
                      <a:schemeClr val="accent6">
                        <a:lumMod val="50000"/>
                      </a:schemeClr>
                    </a:solidFill>
                    <a:latin typeface="Arial" panose="020B0604020202020204" pitchFamily="34" charset="0"/>
                  </a:rPr>
                  <a:t>C</a:t>
                </a:r>
                <a:r>
                  <a:rPr lang="en-US" altLang="en-US" sz="2200" dirty="0">
                    <a:solidFill>
                      <a:schemeClr val="accent6">
                        <a:lumMod val="50000"/>
                      </a:schemeClr>
                    </a:solidFill>
                    <a:latin typeface="Arial" panose="020B0604020202020204" pitchFamily="34" charset="0"/>
                  </a:rPr>
                  <a:t>CTAATGCC</a:t>
                </a:r>
                <a:r>
                  <a:rPr lang="en-US" altLang="en-US" sz="2200" b="1" dirty="0">
                    <a:solidFill>
                      <a:schemeClr val="accent6">
                        <a:lumMod val="50000"/>
                      </a:schemeClr>
                    </a:solidFill>
                    <a:latin typeface="Arial" panose="020B0604020202020204" pitchFamily="34" charset="0"/>
                  </a:rPr>
                  <a:t>G</a:t>
                </a:r>
                <a:r>
                  <a:rPr lang="en-US" altLang="en-US" sz="2200" dirty="0">
                    <a:solidFill>
                      <a:schemeClr val="accent6">
                        <a:lumMod val="50000"/>
                      </a:schemeClr>
                    </a:solidFill>
                    <a:latin typeface="Arial" panose="020B0604020202020204" pitchFamily="34" charset="0"/>
                  </a:rPr>
                  <a:t>TA...</a:t>
                </a:r>
              </a:p>
            </p:txBody>
          </p:sp>
          <p:grpSp>
            <p:nvGrpSpPr>
              <p:cNvPr id="12" name="Group 11">
                <a:extLst>
                  <a:ext uri="{FF2B5EF4-FFF2-40B4-BE49-F238E27FC236}">
                    <a16:creationId xmlns:a16="http://schemas.microsoft.com/office/drawing/2014/main" id="{8DC65A90-5977-8D4A-889D-D552233855A1}"/>
                  </a:ext>
                </a:extLst>
              </p:cNvPr>
              <p:cNvGrpSpPr/>
              <p:nvPr/>
            </p:nvGrpSpPr>
            <p:grpSpPr>
              <a:xfrm>
                <a:off x="341313" y="1550291"/>
                <a:ext cx="9375775" cy="5125147"/>
                <a:chOff x="341313" y="1550291"/>
                <a:chExt cx="9375775" cy="5125147"/>
              </a:xfrm>
            </p:grpSpPr>
            <p:sp>
              <p:nvSpPr>
                <p:cNvPr id="28682" name="Text Box 4">
                  <a:extLst>
                    <a:ext uri="{FF2B5EF4-FFF2-40B4-BE49-F238E27FC236}">
                      <a16:creationId xmlns:a16="http://schemas.microsoft.com/office/drawing/2014/main" id="{D24745E9-B7FC-024B-8F53-5FA33104304A}"/>
                    </a:ext>
                  </a:extLst>
                </p:cNvPr>
                <p:cNvSpPr txBox="1">
                  <a:spLocks noChangeArrowheads="1"/>
                </p:cNvSpPr>
                <p:nvPr/>
              </p:nvSpPr>
              <p:spPr bwMode="auto">
                <a:xfrm>
                  <a:off x="341313" y="5813425"/>
                  <a:ext cx="9375775" cy="862013"/>
                </a:xfrm>
                <a:prstGeom prst="rect">
                  <a:avLst/>
                </a:prstGeom>
                <a:solidFill>
                  <a:srgbClr val="F2FFE9"/>
                </a:solidFill>
                <a:ln w="9525">
                  <a:solidFill>
                    <a:srgbClr val="000066"/>
                  </a:solidFill>
                  <a:miter lim="800000"/>
                  <a:headEnd/>
                  <a:tailEnd/>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500" b="1">
                      <a:solidFill>
                        <a:srgbClr val="000090"/>
                      </a:solidFill>
                      <a:latin typeface="Chalkboard" panose="03050602040202020205" pitchFamily="66" charset="77"/>
                    </a:rPr>
                    <a:t> Sometimes mistakes happen when copying information in books (genomes) </a:t>
                  </a:r>
                  <a:r>
                    <a:rPr lang="en-US" altLang="en-US" sz="2500" b="1">
                      <a:solidFill>
                        <a:srgbClr val="000090"/>
                      </a:solidFill>
                      <a:latin typeface="Chalkboard" panose="03050602040202020205" pitchFamily="66" charset="77"/>
                      <a:sym typeface="Wingdings" pitchFamily="2" charset="2"/>
                    </a:rPr>
                    <a:t> creating changes, called </a:t>
                  </a:r>
                  <a:r>
                    <a:rPr lang="en-US" altLang="en-US" sz="2500" b="1" u="sng">
                      <a:solidFill>
                        <a:srgbClr val="000090"/>
                      </a:solidFill>
                      <a:latin typeface="Chalkboard" panose="03050602040202020205" pitchFamily="66" charset="77"/>
                      <a:sym typeface="Wingdings" pitchFamily="2" charset="2"/>
                    </a:rPr>
                    <a:t>mutations</a:t>
                  </a:r>
                  <a:endParaRPr lang="en-US" altLang="en-US" sz="2500" b="1" u="sng">
                    <a:solidFill>
                      <a:srgbClr val="000090"/>
                    </a:solidFill>
                    <a:latin typeface="Chalkboard" panose="03050602040202020205" pitchFamily="66" charset="77"/>
                  </a:endParaRPr>
                </a:p>
              </p:txBody>
            </p:sp>
            <p:grpSp>
              <p:nvGrpSpPr>
                <p:cNvPr id="11" name="Group 10">
                  <a:extLst>
                    <a:ext uri="{FF2B5EF4-FFF2-40B4-BE49-F238E27FC236}">
                      <a16:creationId xmlns:a16="http://schemas.microsoft.com/office/drawing/2014/main" id="{7FE1E75A-0A05-3E43-8EC1-031C783CF18D}"/>
                    </a:ext>
                  </a:extLst>
                </p:cNvPr>
                <p:cNvGrpSpPr/>
                <p:nvPr/>
              </p:nvGrpSpPr>
              <p:grpSpPr>
                <a:xfrm>
                  <a:off x="1500554" y="1550291"/>
                  <a:ext cx="3597652" cy="778237"/>
                  <a:chOff x="1500554" y="1550291"/>
                  <a:chExt cx="3597652" cy="778237"/>
                </a:xfrm>
              </p:grpSpPr>
              <p:sp>
                <p:nvSpPr>
                  <p:cNvPr id="28686" name="Line 10">
                    <a:extLst>
                      <a:ext uri="{FF2B5EF4-FFF2-40B4-BE49-F238E27FC236}">
                        <a16:creationId xmlns:a16="http://schemas.microsoft.com/office/drawing/2014/main" id="{EF82BF87-0C54-0746-AA84-682F5922EE59}"/>
                      </a:ext>
                    </a:extLst>
                  </p:cNvPr>
                  <p:cNvSpPr>
                    <a:spLocks noChangeShapeType="1"/>
                  </p:cNvSpPr>
                  <p:nvPr/>
                </p:nvSpPr>
                <p:spPr bwMode="auto">
                  <a:xfrm>
                    <a:off x="2685223" y="1550291"/>
                    <a:ext cx="12315" cy="331151"/>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200"/>
                  </a:p>
                </p:txBody>
              </p:sp>
              <p:sp>
                <p:nvSpPr>
                  <p:cNvPr id="28687" name="Text Box 5">
                    <a:extLst>
                      <a:ext uri="{FF2B5EF4-FFF2-40B4-BE49-F238E27FC236}">
                        <a16:creationId xmlns:a16="http://schemas.microsoft.com/office/drawing/2014/main" id="{D3AB6222-6C94-4F4C-B576-55834CF21A56}"/>
                      </a:ext>
                    </a:extLst>
                  </p:cNvPr>
                  <p:cNvSpPr txBox="1">
                    <a:spLocks noChangeArrowheads="1"/>
                  </p:cNvSpPr>
                  <p:nvPr/>
                </p:nvSpPr>
                <p:spPr bwMode="auto">
                  <a:xfrm>
                    <a:off x="1500554" y="1897641"/>
                    <a:ext cx="35976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200" dirty="0">
                        <a:solidFill>
                          <a:srgbClr val="000090"/>
                        </a:solidFill>
                        <a:latin typeface="Chalkboard" panose="03050602040202020205" pitchFamily="66" charset="77"/>
                      </a:rPr>
                      <a:t>...</a:t>
                    </a:r>
                    <a:r>
                      <a:rPr lang="en-US" altLang="en-US" sz="2200" dirty="0">
                        <a:solidFill>
                          <a:srgbClr val="002060"/>
                        </a:solidFill>
                        <a:latin typeface="Arial" panose="020B0604020202020204" pitchFamily="34" charset="0"/>
                        <a:cs typeface="Arial" panose="020B0604020202020204" pitchFamily="34" charset="0"/>
                      </a:rPr>
                      <a:t>CTGA</a:t>
                    </a:r>
                    <a:r>
                      <a:rPr lang="en-US" altLang="en-US" sz="2200" b="1" dirty="0">
                        <a:solidFill>
                          <a:srgbClr val="00FDFF"/>
                        </a:solidFill>
                        <a:latin typeface="Arial" panose="020B0604020202020204" pitchFamily="34" charset="0"/>
                        <a:cs typeface="Arial" panose="020B0604020202020204" pitchFamily="34" charset="0"/>
                      </a:rPr>
                      <a:t>A</a:t>
                    </a:r>
                    <a:r>
                      <a:rPr lang="en-US" altLang="en-US" sz="2200" dirty="0">
                        <a:solidFill>
                          <a:srgbClr val="002060"/>
                        </a:solidFill>
                        <a:latin typeface="Arial" panose="020B0604020202020204" pitchFamily="34" charset="0"/>
                        <a:cs typeface="Arial" panose="020B0604020202020204" pitchFamily="34" charset="0"/>
                      </a:rPr>
                      <a:t>CTAATGCC</a:t>
                    </a:r>
                    <a:r>
                      <a:rPr lang="en-US" altLang="en-US" sz="2200" b="1" dirty="0">
                        <a:solidFill>
                          <a:srgbClr val="00FDFF"/>
                        </a:solidFill>
                        <a:latin typeface="Arial" panose="020B0604020202020204" pitchFamily="34" charset="0"/>
                        <a:cs typeface="Arial" panose="020B0604020202020204" pitchFamily="34" charset="0"/>
                      </a:rPr>
                      <a:t>T</a:t>
                    </a:r>
                    <a:r>
                      <a:rPr lang="en-US" altLang="en-US" sz="2200" dirty="0">
                        <a:solidFill>
                          <a:srgbClr val="002060"/>
                        </a:solidFill>
                        <a:latin typeface="Arial" panose="020B0604020202020204" pitchFamily="34" charset="0"/>
                        <a:cs typeface="Arial" panose="020B0604020202020204" pitchFamily="34" charset="0"/>
                      </a:rPr>
                      <a:t>T</a:t>
                    </a:r>
                    <a:r>
                      <a:rPr lang="en-US" altLang="en-US" sz="2200" dirty="0">
                        <a:solidFill>
                          <a:schemeClr val="accent6">
                            <a:lumMod val="50000"/>
                          </a:schemeClr>
                        </a:solidFill>
                        <a:latin typeface="Arial" panose="020B0604020202020204" pitchFamily="34" charset="0"/>
                        <a:cs typeface="Arial" panose="020B0604020202020204" pitchFamily="34" charset="0"/>
                      </a:rPr>
                      <a:t>A</a:t>
                    </a:r>
                    <a:r>
                      <a:rPr lang="en-US" altLang="en-US" sz="2200" dirty="0">
                        <a:solidFill>
                          <a:srgbClr val="000090"/>
                        </a:solidFill>
                        <a:latin typeface="Chalkboard" panose="03050602040202020205" pitchFamily="66" charset="77"/>
                        <a:cs typeface="Arial" panose="020B0604020202020204" pitchFamily="34" charset="0"/>
                      </a:rPr>
                      <a:t>...</a:t>
                    </a:r>
                  </a:p>
                </p:txBody>
              </p:sp>
              <p:sp>
                <p:nvSpPr>
                  <p:cNvPr id="28688" name="Line 10">
                    <a:extLst>
                      <a:ext uri="{FF2B5EF4-FFF2-40B4-BE49-F238E27FC236}">
                        <a16:creationId xmlns:a16="http://schemas.microsoft.com/office/drawing/2014/main" id="{321A24C4-E489-DC4E-B704-381D37D8867F}"/>
                      </a:ext>
                    </a:extLst>
                  </p:cNvPr>
                  <p:cNvSpPr>
                    <a:spLocks noChangeShapeType="1"/>
                  </p:cNvSpPr>
                  <p:nvPr/>
                </p:nvSpPr>
                <p:spPr bwMode="auto">
                  <a:xfrm>
                    <a:off x="4342576" y="1556247"/>
                    <a:ext cx="12700" cy="330281"/>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200"/>
                  </a:p>
                </p:txBody>
              </p:sp>
            </p:grpSp>
          </p:grpSp>
        </p:grpSp>
        <p:sp>
          <p:nvSpPr>
            <p:cNvPr id="28677" name="Line 10">
              <a:extLst>
                <a:ext uri="{FF2B5EF4-FFF2-40B4-BE49-F238E27FC236}">
                  <a16:creationId xmlns:a16="http://schemas.microsoft.com/office/drawing/2014/main" id="{B5D2F7C7-D7D7-A344-B450-70044DC21339}"/>
                </a:ext>
              </a:extLst>
            </p:cNvPr>
            <p:cNvSpPr>
              <a:spLocks noChangeShapeType="1"/>
            </p:cNvSpPr>
            <p:nvPr/>
          </p:nvSpPr>
          <p:spPr bwMode="auto">
            <a:xfrm>
              <a:off x="3314700" y="2258864"/>
              <a:ext cx="1587" cy="506130"/>
            </a:xfrm>
            <a:prstGeom prst="line">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 (Mac OS 9):Microsoft Office 98:Templates:Blank Presentation</Template>
  <TotalTime>7019</TotalTime>
  <Words>3302</Words>
  <Application>Microsoft Macintosh PowerPoint</Application>
  <PresentationFormat>35mm Slides</PresentationFormat>
  <Paragraphs>443</Paragraphs>
  <Slides>62</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Arial</vt:lpstr>
      <vt:lpstr>Arial Black</vt:lpstr>
      <vt:lpstr>Arial Bold</vt:lpstr>
      <vt:lpstr>Calibri</vt:lpstr>
      <vt:lpstr>Chalkboard</vt:lpstr>
      <vt:lpstr>Helvetica</vt:lpstr>
      <vt:lpstr>Myriad Pro</vt:lpstr>
      <vt:lpstr>Open Sans</vt:lpstr>
      <vt:lpstr>Tahoma</vt:lpstr>
      <vt:lpstr>Times</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Glyphosate- Resistant Weeds – USA December 13, 2010 – adapted from: www.weedscience.org </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Peggy G. Lemaux</dc:creator>
  <cp:lastModifiedBy>Peggy Lemaux</cp:lastModifiedBy>
  <cp:revision>430</cp:revision>
  <dcterms:created xsi:type="dcterms:W3CDTF">2003-03-10T22:18:07Z</dcterms:created>
  <dcterms:modified xsi:type="dcterms:W3CDTF">2019-05-25T06:23:48Z</dcterms:modified>
</cp:coreProperties>
</file>