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1"/>
  </p:notesMasterIdLst>
  <p:sldIdLst>
    <p:sldId id="1074" r:id="rId2"/>
    <p:sldId id="1009" r:id="rId3"/>
    <p:sldId id="985" r:id="rId4"/>
    <p:sldId id="1075" r:id="rId5"/>
    <p:sldId id="1076" r:id="rId6"/>
    <p:sldId id="1011" r:id="rId7"/>
    <p:sldId id="1012" r:id="rId8"/>
    <p:sldId id="846" r:id="rId9"/>
    <p:sldId id="1013" r:id="rId10"/>
    <p:sldId id="1014" r:id="rId11"/>
    <p:sldId id="1015" r:id="rId12"/>
    <p:sldId id="1016" r:id="rId13"/>
    <p:sldId id="1017" r:id="rId14"/>
    <p:sldId id="1018" r:id="rId15"/>
    <p:sldId id="1019" r:id="rId16"/>
    <p:sldId id="1020" r:id="rId17"/>
    <p:sldId id="1021" r:id="rId18"/>
    <p:sldId id="1022" r:id="rId19"/>
    <p:sldId id="1023" r:id="rId20"/>
    <p:sldId id="927" r:id="rId21"/>
    <p:sldId id="1025" r:id="rId22"/>
    <p:sldId id="1026" r:id="rId23"/>
    <p:sldId id="869" r:id="rId24"/>
    <p:sldId id="1027" r:id="rId25"/>
    <p:sldId id="1028" r:id="rId26"/>
    <p:sldId id="1029" r:id="rId27"/>
    <p:sldId id="1030" r:id="rId28"/>
    <p:sldId id="1031" r:id="rId29"/>
    <p:sldId id="1032" r:id="rId30"/>
    <p:sldId id="812" r:id="rId31"/>
    <p:sldId id="865" r:id="rId32"/>
    <p:sldId id="1034" r:id="rId33"/>
    <p:sldId id="1035" r:id="rId34"/>
    <p:sldId id="969" r:id="rId35"/>
    <p:sldId id="1081" r:id="rId36"/>
    <p:sldId id="1083" r:id="rId37"/>
    <p:sldId id="1037" r:id="rId38"/>
    <p:sldId id="1040" r:id="rId39"/>
    <p:sldId id="1073" r:id="rId40"/>
    <p:sldId id="1043" r:id="rId41"/>
    <p:sldId id="1046" r:id="rId42"/>
    <p:sldId id="1047" r:id="rId43"/>
    <p:sldId id="1048" r:id="rId44"/>
    <p:sldId id="1051" r:id="rId45"/>
    <p:sldId id="1049" r:id="rId46"/>
    <p:sldId id="1077" r:id="rId47"/>
    <p:sldId id="1044" r:id="rId48"/>
    <p:sldId id="1050" r:id="rId49"/>
    <p:sldId id="1053" r:id="rId50"/>
    <p:sldId id="1052" r:id="rId51"/>
    <p:sldId id="1054" r:id="rId52"/>
    <p:sldId id="1056" r:id="rId53"/>
    <p:sldId id="1057" r:id="rId54"/>
    <p:sldId id="1058" r:id="rId55"/>
    <p:sldId id="1059" r:id="rId56"/>
    <p:sldId id="1060" r:id="rId57"/>
    <p:sldId id="1061" r:id="rId58"/>
    <p:sldId id="1062" r:id="rId59"/>
    <p:sldId id="1063" r:id="rId60"/>
    <p:sldId id="1064" r:id="rId61"/>
    <p:sldId id="1065" r:id="rId62"/>
    <p:sldId id="1066" r:id="rId63"/>
    <p:sldId id="1067" r:id="rId64"/>
    <p:sldId id="1068" r:id="rId65"/>
    <p:sldId id="1069" r:id="rId66"/>
    <p:sldId id="1070" r:id="rId67"/>
    <p:sldId id="1071" r:id="rId68"/>
    <p:sldId id="1072" r:id="rId69"/>
    <p:sldId id="1084" r:id="rId70"/>
  </p:sldIdLst>
  <p:sldSz cx="10287000" cy="6858000" type="35mm"/>
  <p:notesSz cx="6858000" cy="9144000"/>
  <p:defaultTextStyle>
    <a:defPPr>
      <a:defRPr lang="en-US"/>
    </a:defPPr>
    <a:lvl1pPr algn="ctr" rtl="0" eaLnBrk="0" fontAlgn="base" hangingPunct="0">
      <a:spcBef>
        <a:spcPct val="0"/>
      </a:spcBef>
      <a:spcAft>
        <a:spcPct val="0"/>
      </a:spcAft>
      <a:defRPr sz="4800" i="1" kern="1200">
        <a:solidFill>
          <a:schemeClr val="tx1"/>
        </a:solidFill>
        <a:latin typeface="Times" charset="0"/>
        <a:ea typeface="ＭＳ Ｐゴシック" charset="0"/>
        <a:cs typeface="ＭＳ Ｐゴシック" charset="0"/>
      </a:defRPr>
    </a:lvl1pPr>
    <a:lvl2pPr marL="457200" algn="ctr" rtl="0" eaLnBrk="0" fontAlgn="base" hangingPunct="0">
      <a:spcBef>
        <a:spcPct val="0"/>
      </a:spcBef>
      <a:spcAft>
        <a:spcPct val="0"/>
      </a:spcAft>
      <a:defRPr sz="4800" i="1" kern="1200">
        <a:solidFill>
          <a:schemeClr val="tx1"/>
        </a:solidFill>
        <a:latin typeface="Times" charset="0"/>
        <a:ea typeface="ＭＳ Ｐゴシック" charset="0"/>
        <a:cs typeface="ＭＳ Ｐゴシック" charset="0"/>
      </a:defRPr>
    </a:lvl2pPr>
    <a:lvl3pPr marL="914400" algn="ctr" rtl="0" eaLnBrk="0" fontAlgn="base" hangingPunct="0">
      <a:spcBef>
        <a:spcPct val="0"/>
      </a:spcBef>
      <a:spcAft>
        <a:spcPct val="0"/>
      </a:spcAft>
      <a:defRPr sz="4800" i="1" kern="1200">
        <a:solidFill>
          <a:schemeClr val="tx1"/>
        </a:solidFill>
        <a:latin typeface="Times" charset="0"/>
        <a:ea typeface="ＭＳ Ｐゴシック" charset="0"/>
        <a:cs typeface="ＭＳ Ｐゴシック" charset="0"/>
      </a:defRPr>
    </a:lvl3pPr>
    <a:lvl4pPr marL="1371600" algn="ctr" rtl="0" eaLnBrk="0" fontAlgn="base" hangingPunct="0">
      <a:spcBef>
        <a:spcPct val="0"/>
      </a:spcBef>
      <a:spcAft>
        <a:spcPct val="0"/>
      </a:spcAft>
      <a:defRPr sz="4800" i="1" kern="1200">
        <a:solidFill>
          <a:schemeClr val="tx1"/>
        </a:solidFill>
        <a:latin typeface="Times" charset="0"/>
        <a:ea typeface="ＭＳ Ｐゴシック" charset="0"/>
        <a:cs typeface="ＭＳ Ｐゴシック" charset="0"/>
      </a:defRPr>
    </a:lvl4pPr>
    <a:lvl5pPr marL="1828800" algn="ctr" rtl="0" eaLnBrk="0" fontAlgn="base" hangingPunct="0">
      <a:spcBef>
        <a:spcPct val="0"/>
      </a:spcBef>
      <a:spcAft>
        <a:spcPct val="0"/>
      </a:spcAft>
      <a:defRPr sz="4800" i="1" kern="1200">
        <a:solidFill>
          <a:schemeClr val="tx1"/>
        </a:solidFill>
        <a:latin typeface="Times" charset="0"/>
        <a:ea typeface="ＭＳ Ｐゴシック" charset="0"/>
        <a:cs typeface="ＭＳ Ｐゴシック" charset="0"/>
      </a:defRPr>
    </a:lvl5pPr>
    <a:lvl6pPr marL="2286000" algn="l" defTabSz="457200" rtl="0" eaLnBrk="1" latinLnBrk="0" hangingPunct="1">
      <a:defRPr sz="4800" i="1" kern="1200">
        <a:solidFill>
          <a:schemeClr val="tx1"/>
        </a:solidFill>
        <a:latin typeface="Times" charset="0"/>
        <a:ea typeface="ＭＳ Ｐゴシック" charset="0"/>
        <a:cs typeface="ＭＳ Ｐゴシック" charset="0"/>
      </a:defRPr>
    </a:lvl6pPr>
    <a:lvl7pPr marL="2743200" algn="l" defTabSz="457200" rtl="0" eaLnBrk="1" latinLnBrk="0" hangingPunct="1">
      <a:defRPr sz="4800" i="1" kern="1200">
        <a:solidFill>
          <a:schemeClr val="tx1"/>
        </a:solidFill>
        <a:latin typeface="Times" charset="0"/>
        <a:ea typeface="ＭＳ Ｐゴシック" charset="0"/>
        <a:cs typeface="ＭＳ Ｐゴシック" charset="0"/>
      </a:defRPr>
    </a:lvl7pPr>
    <a:lvl8pPr marL="3200400" algn="l" defTabSz="457200" rtl="0" eaLnBrk="1" latinLnBrk="0" hangingPunct="1">
      <a:defRPr sz="4800" i="1" kern="1200">
        <a:solidFill>
          <a:schemeClr val="tx1"/>
        </a:solidFill>
        <a:latin typeface="Times" charset="0"/>
        <a:ea typeface="ＭＳ Ｐゴシック" charset="0"/>
        <a:cs typeface="ＭＳ Ｐゴシック" charset="0"/>
      </a:defRPr>
    </a:lvl8pPr>
    <a:lvl9pPr marL="3657600" algn="l" defTabSz="457200" rtl="0" eaLnBrk="1" latinLnBrk="0" hangingPunct="1">
      <a:defRPr sz="4800" i="1"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1900"/>
    <a:srgbClr val="3E1C00"/>
    <a:srgbClr val="4642C1"/>
    <a:srgbClr val="F94B09"/>
    <a:srgbClr val="F5790C"/>
    <a:srgbClr val="F4130B"/>
    <a:srgbClr val="2F0F0C"/>
    <a:srgbClr val="173F08"/>
    <a:srgbClr val="8EA5D2"/>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9" d="100"/>
          <a:sy n="129" d="100"/>
        </p:scale>
        <p:origin x="-2072" y="-96"/>
      </p:cViewPr>
      <p:guideLst>
        <p:guide orient="horz" pos="2160"/>
        <p:guide pos="32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50" d="100"/>
        <a:sy n="50" d="100"/>
      </p:scale>
      <p:origin x="0" y="1488"/>
    </p:cViewPr>
  </p:sorterViewPr>
  <p:notesViewPr>
    <p:cSldViewPr snapToGrid="0">
      <p:cViewPr varScale="1">
        <p:scale>
          <a:sx n="109" d="100"/>
          <a:sy n="109" d="100"/>
        </p:scale>
        <p:origin x="-212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i="0" smtClean="0">
                <a:cs typeface="+mn-cs"/>
              </a:defRPr>
            </a:lvl1pPr>
          </a:lstStyle>
          <a:p>
            <a:pPr>
              <a:defRPr/>
            </a:pPr>
            <a:endParaRPr lang="en-US"/>
          </a:p>
        </p:txBody>
      </p:sp>
      <p:sp>
        <p:nvSpPr>
          <p:cNvPr id="6758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i="0" smtClean="0">
                <a:cs typeface="+mn-cs"/>
              </a:defRPr>
            </a:lvl1pPr>
          </a:lstStyle>
          <a:p>
            <a:pPr>
              <a:defRPr/>
            </a:pPr>
            <a:endParaRPr lang="en-US"/>
          </a:p>
        </p:txBody>
      </p:sp>
      <p:sp>
        <p:nvSpPr>
          <p:cNvPr id="67588" name="Rectangle 4"/>
          <p:cNvSpPr>
            <a:spLocks noGrp="1" noRot="1" noChangeAspect="1" noChangeArrowheads="1" noTextEdit="1"/>
          </p:cNvSpPr>
          <p:nvPr>
            <p:ph type="sldImg" idx="2"/>
          </p:nvPr>
        </p:nvSpPr>
        <p:spPr bwMode="auto">
          <a:xfrm>
            <a:off x="857250" y="685800"/>
            <a:ext cx="51435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758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759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i="0" smtClean="0">
                <a:cs typeface="+mn-cs"/>
              </a:defRPr>
            </a:lvl1pPr>
          </a:lstStyle>
          <a:p>
            <a:pPr>
              <a:defRPr/>
            </a:pPr>
            <a:endParaRPr lang="en-US"/>
          </a:p>
        </p:txBody>
      </p:sp>
      <p:sp>
        <p:nvSpPr>
          <p:cNvPr id="6759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i="0" smtClean="0">
                <a:cs typeface="+mn-cs"/>
              </a:defRPr>
            </a:lvl1pPr>
          </a:lstStyle>
          <a:p>
            <a:pPr>
              <a:defRPr/>
            </a:pPr>
            <a:fld id="{9999C86D-0F91-EF43-ABF3-4D1C7AB65C9A}" type="slidenum">
              <a:rPr lang="en-US"/>
              <a:pPr>
                <a:defRPr/>
              </a:pPr>
              <a:t>‹#›</a:t>
            </a:fld>
            <a:endParaRPr lang="en-US"/>
          </a:p>
        </p:txBody>
      </p:sp>
    </p:spTree>
    <p:extLst>
      <p:ext uri="{BB962C8B-B14F-4D97-AF65-F5344CB8AC3E}">
        <p14:creationId xmlns:p14="http://schemas.microsoft.com/office/powerpoint/2010/main" val="13704232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61AEE3F3-4AFE-004F-9451-1A8565D32FCF}"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A2A3869-B031-A74A-B865-2B00D6FA72FC}" type="slidenum">
              <a:rPr lang="en-US" sz="1200"/>
              <a:pPr/>
              <a:t>27</a:t>
            </a:fld>
            <a:endParaRPr lang="en-US" sz="1200"/>
          </a:p>
        </p:txBody>
      </p:sp>
      <p:sp>
        <p:nvSpPr>
          <p:cNvPr id="6451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B19C25DA-CDC7-8047-8F89-8D3A67951306}" type="slidenum">
              <a:rPr lang="en-US" sz="1200"/>
              <a:pPr algn="r"/>
              <a:t>27</a:t>
            </a:fld>
            <a:endParaRPr lang="en-US"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charset="0"/>
              </a:rPr>
              <a:t>June 17, 2011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B4825D0-CDF7-9A41-9B4E-3A0ABC7AAB65}" type="slidenum">
              <a:rPr lang="en-US" sz="1200"/>
              <a:pPr/>
              <a:t>28</a:t>
            </a:fld>
            <a:endParaRPr lang="en-US" sz="1200"/>
          </a:p>
        </p:txBody>
      </p:sp>
      <p:sp>
        <p:nvSpPr>
          <p:cNvPr id="665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fld id="{58CB714F-0A35-974B-9A69-12C850AC3FE1}" type="slidenum">
              <a:rPr lang="en-US" sz="1200">
                <a:cs typeface="Arial" charset="0"/>
              </a:rPr>
              <a:pPr algn="r" eaLnBrk="1" hangingPunct="1"/>
              <a:t>28</a:t>
            </a:fld>
            <a:endParaRPr lang="en-US" sz="1200">
              <a:cs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defTabSz="457200">
              <a:spcBef>
                <a:spcPct val="0"/>
              </a:spcBef>
            </a:pPr>
            <a:r>
              <a:rPr lang="en-US">
                <a:latin typeface="Times" charset="0"/>
              </a:rPr>
              <a:t>April 22, 2011</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51E8A6B-1170-C84B-9C30-453F0B3236E7}" type="slidenum">
              <a:rPr lang="en-US" sz="1200"/>
              <a:pPr/>
              <a:t>29</a:t>
            </a:fld>
            <a:endParaRPr lang="en-US" sz="120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A0594C-7AC4-094C-B5E3-C1C53654DDF7}" type="slidenum">
              <a:rPr lang="en-US"/>
              <a:pPr>
                <a:defRPr/>
              </a:pPr>
              <a:t>31</a:t>
            </a:fld>
            <a:endParaRPr lang="en-US"/>
          </a:p>
        </p:txBody>
      </p:sp>
      <p:sp>
        <p:nvSpPr>
          <p:cNvPr id="818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8179"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EFC8EF0-DC18-E14D-B179-3B77EF264923}" type="slidenum">
              <a:rPr lang="en-US" sz="1200"/>
              <a:pPr/>
              <a:t>32</a:t>
            </a:fld>
            <a:endParaRPr lang="en-US" sz="120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a:xfrm>
            <a:off x="862013" y="687388"/>
            <a:ext cx="5138737" cy="3425825"/>
          </a:xfrm>
          <a:ln/>
        </p:spPr>
      </p:sp>
      <p:sp>
        <p:nvSpPr>
          <p:cNvPr id="1105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en-US">
                <a:latin typeface="Times" charset="0"/>
                <a:ea typeface="ＭＳ Ｐゴシック" charset="0"/>
                <a:cs typeface="ＭＳ Ｐゴシック" charset="0"/>
              </a:rPr>
              <a:t>6/8/10</a:t>
            </a:r>
          </a:p>
          <a:p>
            <a:endParaRPr lang="en-US">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a:xfrm>
            <a:off x="862013" y="687388"/>
            <a:ext cx="5138737" cy="3425825"/>
          </a:xfrm>
          <a:ln/>
        </p:spPr>
      </p:sp>
      <p:sp>
        <p:nvSpPr>
          <p:cNvPr id="1146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en-US">
                <a:latin typeface="Times" charset="0"/>
                <a:ea typeface="ＭＳ Ｐゴシック" charset="0"/>
                <a:cs typeface="ＭＳ Ｐゴシック" charset="0"/>
              </a:rPr>
              <a:t>6/8/10</a:t>
            </a:r>
          </a:p>
          <a:p>
            <a:endParaRPr lang="en-US">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D179D77-6C05-DE4E-83FE-7CD62CA3DB12}" type="slidenum">
              <a:rPr lang="en-US" sz="1200"/>
              <a:pPr/>
              <a:t>37</a:t>
            </a:fld>
            <a:endParaRPr lang="en-US" sz="120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7F4E8A1-12C6-5945-9556-EDE8F9725465}" type="slidenum">
              <a:rPr lang="en-US" sz="1200"/>
              <a:pPr/>
              <a:t>38</a:t>
            </a:fld>
            <a:endParaRPr lang="en-US" sz="120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7F4E8A1-12C6-5945-9556-EDE8F9725465}" type="slidenum">
              <a:rPr lang="en-US" sz="1200"/>
              <a:pPr/>
              <a:t>39</a:t>
            </a:fld>
            <a:endParaRPr lang="en-US" sz="120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52ADA55-E09F-074A-A510-9B99FAAA0415}" type="slidenum">
              <a:rPr lang="en-US" sz="1200"/>
              <a:pPr/>
              <a:t>6</a:t>
            </a:fld>
            <a:endParaRPr lang="en-US" sz="120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0F8F19F-FF2D-3041-8308-81A720D0CCA7}" type="slidenum">
              <a:rPr lang="en-US" sz="1200"/>
              <a:pPr/>
              <a:t>40</a:t>
            </a:fld>
            <a:endParaRPr lang="en-US" sz="120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6FBAB8C-19B7-BE4E-B7E1-08FC24C15621}" type="slidenum">
              <a:rPr lang="en-US" sz="1200"/>
              <a:pPr/>
              <a:t>41</a:t>
            </a:fld>
            <a:endParaRPr lang="en-US" sz="120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1258722-1CCA-9A41-AAA0-70A45368692E}" type="slidenum">
              <a:rPr lang="en-US" sz="1200"/>
              <a:pPr/>
              <a:t>43</a:t>
            </a:fld>
            <a:endParaRPr lang="en-US" sz="120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2503B60-AA63-E046-B05C-C5B5859A85D4}" type="slidenum">
              <a:rPr lang="en-US" sz="1200"/>
              <a:pPr/>
              <a:t>44</a:t>
            </a:fld>
            <a:endParaRPr lang="en-US" sz="12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9AEF7D3-4FE1-984E-BC85-85041E312B5B}" type="slidenum">
              <a:rPr lang="en-US" sz="1200"/>
              <a:pPr/>
              <a:t>45</a:t>
            </a:fld>
            <a:endParaRPr lang="en-US" sz="120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1B8F156-004D-8440-B976-7597A08F88F1}" type="slidenum">
              <a:rPr lang="en-US" sz="1200"/>
              <a:pPr/>
              <a:t>48</a:t>
            </a:fld>
            <a:endParaRPr lang="en-US" sz="1200"/>
          </a:p>
        </p:txBody>
      </p:sp>
      <p:sp>
        <p:nvSpPr>
          <p:cNvPr id="104450" name="Rectangle 2"/>
          <p:cNvSpPr>
            <a:spLocks noGrp="1" noRot="1" noChangeAspect="1" noChangeArrowheads="1"/>
          </p:cNvSpPr>
          <p:nvPr>
            <p:ph type="sldImg"/>
          </p:nvPr>
        </p:nvSpPr>
        <p:spPr>
          <a:solidFill>
            <a:srgbClr val="FFFFFF"/>
          </a:solidFill>
          <a:ln/>
        </p:spPr>
      </p:sp>
      <p:sp>
        <p:nvSpPr>
          <p:cNvPr id="1044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charset="0"/>
              </a:rPr>
              <a:t>June 4, 2012</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B4F98DF-4B6D-C241-A98F-7746AE0F9A4E}" type="slidenum">
              <a:rPr lang="en-US" sz="1200"/>
              <a:pPr/>
              <a:t>49</a:t>
            </a:fld>
            <a:endParaRPr lang="en-US" sz="120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0ED1616-2A42-5C48-998C-2DFCA75BB349}" type="slidenum">
              <a:rPr lang="en-US" sz="1200"/>
              <a:pPr/>
              <a:t>50</a:t>
            </a:fld>
            <a:endParaRPr lang="en-US" sz="1200"/>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3B1DE8A-E47C-4641-9137-E03FA27AD218}" type="slidenum">
              <a:rPr lang="en-US" sz="1200"/>
              <a:pPr/>
              <a:t>51</a:t>
            </a:fld>
            <a:endParaRPr lang="en-US" sz="1200"/>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15CD19A-3084-744A-ABC0-D8641C56D36D}" type="slidenum">
              <a:rPr lang="en-US" sz="1200"/>
              <a:pPr/>
              <a:t>52</a:t>
            </a:fld>
            <a:endParaRPr lang="en-US" sz="1200"/>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FF623FF-48CC-F04E-AB70-EBD858C00533}" type="slidenum">
              <a:rPr lang="en-US" sz="1200"/>
              <a:pPr/>
              <a:t>7</a:t>
            </a:fld>
            <a:endParaRPr lang="en-US" sz="120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54BFBE1-7FB3-D04E-A7DE-C3140F49083B}" type="slidenum">
              <a:rPr lang="en-US" sz="1200"/>
              <a:pPr/>
              <a:t>53</a:t>
            </a:fld>
            <a:endParaRPr lang="en-US" sz="120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D0410B8-36EA-AA4D-B3B2-61072CB776A5}" type="slidenum">
              <a:rPr lang="en-US" sz="1200"/>
              <a:pPr/>
              <a:t>55</a:t>
            </a:fld>
            <a:endParaRPr lang="en-US" sz="120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rPr>
              <a:t>August 14, 2012</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D5AD762-1FD5-674D-BF40-991596DDBE9B}" type="slidenum">
              <a:rPr lang="en-US" sz="1200"/>
              <a:pPr/>
              <a:t>59</a:t>
            </a:fld>
            <a:endParaRPr lang="en-US" sz="1200"/>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rPr>
              <a:t>December 4, 2012</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9E211B1-D215-944C-B67E-C7EDBBBD9AB7}" type="slidenum">
              <a:rPr lang="en-US" sz="1200"/>
              <a:pPr/>
              <a:t>60</a:t>
            </a:fld>
            <a:endParaRPr lang="en-US" sz="1200"/>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rPr>
              <a:t>January 17, 2013</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D81740A7-EB79-584D-8742-3FF4559285A7}" type="slidenum">
              <a:rPr lang="en-US" sz="1200"/>
              <a:pPr algn="r"/>
              <a:t>64</a:t>
            </a:fld>
            <a:endParaRPr lang="en-US" sz="1200"/>
          </a:p>
        </p:txBody>
      </p:sp>
      <p:sp>
        <p:nvSpPr>
          <p:cNvPr id="223234" name="Rectangle 2"/>
          <p:cNvSpPr>
            <a:spLocks noGrp="1" noRot="1" noChangeAspect="1" noChangeArrowheads="1" noTextEdit="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charset="0"/>
              </a:rPr>
              <a:t>February 16, 2012</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3979F317-1B20-E448-AEB6-F5182B21D8E1}" type="slidenum">
              <a:rPr lang="en-US" sz="1200"/>
              <a:pPr algn="r"/>
              <a:t>65</a:t>
            </a:fld>
            <a:endParaRPr lang="en-US" sz="1200"/>
          </a:p>
        </p:txBody>
      </p:sp>
      <p:sp>
        <p:nvSpPr>
          <p:cNvPr id="225282" name="Rectangle 2"/>
          <p:cNvSpPr>
            <a:spLocks noGrp="1" noRot="1" noChangeAspect="1" noChangeArrowheads="1" noTextEdit="1"/>
          </p:cNvSpPr>
          <p:nvPr>
            <p:ph type="sldImg"/>
          </p:nvPr>
        </p:nvSpPr>
        <p:spPr>
          <a:solidFill>
            <a:srgbClr val="FFFFFF"/>
          </a:solidFill>
          <a:ln/>
        </p:spPr>
      </p:sp>
      <p:sp>
        <p:nvSpPr>
          <p:cNvPr id="2252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charset="0"/>
              </a:rPr>
              <a:t>February 16, 2012</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9DBA356D-C165-9D46-80F3-749A9CE7212B}" type="slidenum">
              <a:rPr lang="en-US" sz="1200"/>
              <a:pPr algn="r"/>
              <a:t>66</a:t>
            </a:fld>
            <a:endParaRPr lang="en-US" sz="1200"/>
          </a:p>
        </p:txBody>
      </p:sp>
      <p:sp>
        <p:nvSpPr>
          <p:cNvPr id="227330" name="Rectangle 2"/>
          <p:cNvSpPr>
            <a:spLocks noGrp="1" noRot="1" noChangeAspect="1" noChangeArrowheads="1" noTextEdit="1"/>
          </p:cNvSpPr>
          <p:nvPr>
            <p:ph type="sldImg"/>
          </p:nvPr>
        </p:nvSpPr>
        <p:spPr>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charset="0"/>
              </a:rPr>
              <a:t>February 16, 2012</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C1D13143-6824-C445-A388-85D28B625788}" type="slidenum">
              <a:rPr lang="en-US" sz="1200"/>
              <a:pPr algn="r"/>
              <a:t>67</a:t>
            </a:fld>
            <a:endParaRPr lang="en-US" sz="1200"/>
          </a:p>
        </p:txBody>
      </p:sp>
      <p:sp>
        <p:nvSpPr>
          <p:cNvPr id="229378" name="Rectangle 2"/>
          <p:cNvSpPr>
            <a:spLocks noGrp="1" noRot="1" noChangeAspect="1" noChangeArrowheads="1" noTextEdit="1"/>
          </p:cNvSpPr>
          <p:nvPr>
            <p:ph type="sldImg"/>
          </p:nvPr>
        </p:nvSpPr>
        <p:spPr>
          <a:solidFill>
            <a:srgbClr val="FFFFFF"/>
          </a:solidFill>
          <a:ln/>
        </p:spPr>
      </p:sp>
      <p:sp>
        <p:nvSpPr>
          <p:cNvPr id="2293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charset="0"/>
              </a:rPr>
              <a:t>February 16, 2012</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6C8E3BF2-60CB-1944-A085-E0E84908720E}" type="slidenum">
              <a:rPr lang="en-US" sz="1200"/>
              <a:pPr algn="r"/>
              <a:t>68</a:t>
            </a:fld>
            <a:endParaRPr lang="en-US" sz="1200"/>
          </a:p>
        </p:txBody>
      </p:sp>
      <p:sp>
        <p:nvSpPr>
          <p:cNvPr id="231426" name="Rectangle 2"/>
          <p:cNvSpPr>
            <a:spLocks noGrp="1" noRot="1" noChangeAspect="1" noChangeArrowheads="1" noTextEdit="1"/>
          </p:cNvSpPr>
          <p:nvPr>
            <p:ph type="sldImg"/>
          </p:nvPr>
        </p:nvSpPr>
        <p:spPr>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charset="0"/>
              </a:rPr>
              <a:t>February 16, 2012</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61AEE3F3-4AFE-004F-9451-1A8565D32FCF}" type="slidenum">
              <a:rPr lang="en-US" smtClean="0"/>
              <a:pPr>
                <a:defRPr/>
              </a:pPr>
              <a:t>69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EF6A7AC-121D-DA45-BCA6-52F8199426CD}" type="slidenum">
              <a:rPr lang="en-US" sz="1200"/>
              <a:pPr/>
              <a:t>9</a:t>
            </a:fld>
            <a:endParaRPr lang="en-US" sz="120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8E97A00-90D3-A645-BA02-D55B942B92C6}" type="slidenum">
              <a:rPr lang="en-US" sz="1200"/>
              <a:pPr/>
              <a:t>13</a:t>
            </a:fld>
            <a:endParaRPr lang="en-US" sz="1200"/>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902D1863-B7EA-8C4D-AEC2-975DE12DCD11}" type="slidenum">
              <a:rPr lang="en-US" sz="1200">
                <a:latin typeface="Arial" charset="0"/>
              </a:rPr>
              <a:pPr eaLnBrk="1" hangingPunct="1"/>
              <a:t>19</a:t>
            </a:fld>
            <a:endParaRPr lang="en-US" sz="1200">
              <a:latin typeface="Arial"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March 18, 2013</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B8243DD-B564-A144-98AF-B7F2D8231A56}" type="slidenum">
              <a:rPr lang="en-US" sz="1200"/>
              <a:pPr/>
              <a:t>24</a:t>
            </a:fld>
            <a:endParaRPr lang="en-US" sz="120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1D64F11-899B-7240-B9CE-213F28DACE96}" type="slidenum">
              <a:rPr lang="en-US" sz="1200"/>
              <a:pPr/>
              <a:t>25</a:t>
            </a:fld>
            <a:endParaRPr lang="en-US"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761F166-4760-6542-8B5E-AD1E572D642A}" type="slidenum">
              <a:rPr lang="en-US" sz="1200"/>
              <a:pPr/>
              <a:t>26</a:t>
            </a:fld>
            <a:endParaRPr lang="en-US" sz="120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1F633C-1C71-9B4C-BCFA-1C16307D2FD1}" type="slidenum">
              <a:rPr lang="en-US"/>
              <a:pPr>
                <a:defRPr/>
              </a:pPr>
              <a:t>‹#›</a:t>
            </a:fld>
            <a:endParaRPr lang="en-US"/>
          </a:p>
        </p:txBody>
      </p:sp>
    </p:spTree>
    <p:extLst>
      <p:ext uri="{BB962C8B-B14F-4D97-AF65-F5344CB8AC3E}">
        <p14:creationId xmlns:p14="http://schemas.microsoft.com/office/powerpoint/2010/main" val="3760008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8078C8-BEB7-E84A-ABFF-3539F4816CA5}" type="slidenum">
              <a:rPr lang="en-US"/>
              <a:pPr>
                <a:defRPr/>
              </a:pPr>
              <a:t>‹#›</a:t>
            </a:fld>
            <a:endParaRPr lang="en-US"/>
          </a:p>
        </p:txBody>
      </p:sp>
    </p:spTree>
    <p:extLst>
      <p:ext uri="{BB962C8B-B14F-4D97-AF65-F5344CB8AC3E}">
        <p14:creationId xmlns:p14="http://schemas.microsoft.com/office/powerpoint/2010/main" val="770483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7"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6C1404-50BB-1A42-AB27-8203878FC6C9}" type="slidenum">
              <a:rPr lang="en-US"/>
              <a:pPr>
                <a:defRPr/>
              </a:pPr>
              <a:t>‹#›</a:t>
            </a:fld>
            <a:endParaRPr lang="en-US"/>
          </a:p>
        </p:txBody>
      </p:sp>
    </p:spTree>
    <p:extLst>
      <p:ext uri="{BB962C8B-B14F-4D97-AF65-F5344CB8AC3E}">
        <p14:creationId xmlns:p14="http://schemas.microsoft.com/office/powerpoint/2010/main" val="934481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1525"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19700" y="19812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19700" y="41148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1B3D50C-34AB-D446-BA4C-25F9241EFAED}" type="slidenum">
              <a:rPr lang="en-US"/>
              <a:pPr>
                <a:defRPr/>
              </a:pPr>
              <a:t>‹#›</a:t>
            </a:fld>
            <a:endParaRPr lang="en-US"/>
          </a:p>
        </p:txBody>
      </p:sp>
    </p:spTree>
    <p:extLst>
      <p:ext uri="{BB962C8B-B14F-4D97-AF65-F5344CB8AC3E}">
        <p14:creationId xmlns:p14="http://schemas.microsoft.com/office/powerpoint/2010/main" val="1250624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11A3B2-8554-6D4D-9E3C-F252B307DF96}" type="slidenum">
              <a:rPr lang="en-US"/>
              <a:pPr>
                <a:defRPr/>
              </a:pPr>
              <a:t>‹#›</a:t>
            </a:fld>
            <a:endParaRPr lang="en-US"/>
          </a:p>
        </p:txBody>
      </p:sp>
    </p:spTree>
    <p:extLst>
      <p:ext uri="{BB962C8B-B14F-4D97-AF65-F5344CB8AC3E}">
        <p14:creationId xmlns:p14="http://schemas.microsoft.com/office/powerpoint/2010/main" val="1275908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185DA1-DE06-0A46-8F55-B7B12D74874F}" type="slidenum">
              <a:rPr lang="en-US"/>
              <a:pPr>
                <a:defRPr/>
              </a:pPr>
              <a:t>‹#›</a:t>
            </a:fld>
            <a:endParaRPr lang="en-US"/>
          </a:p>
        </p:txBody>
      </p:sp>
    </p:spTree>
    <p:extLst>
      <p:ext uri="{BB962C8B-B14F-4D97-AF65-F5344CB8AC3E}">
        <p14:creationId xmlns:p14="http://schemas.microsoft.com/office/powerpoint/2010/main" val="2812131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12BE37-1902-D746-86C1-EBB61F8A2541}" type="slidenum">
              <a:rPr lang="en-US"/>
              <a:pPr>
                <a:defRPr/>
              </a:pPr>
              <a:t>‹#›</a:t>
            </a:fld>
            <a:endParaRPr lang="en-US"/>
          </a:p>
        </p:txBody>
      </p:sp>
    </p:spTree>
    <p:extLst>
      <p:ext uri="{BB962C8B-B14F-4D97-AF65-F5344CB8AC3E}">
        <p14:creationId xmlns:p14="http://schemas.microsoft.com/office/powerpoint/2010/main" val="1319468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818BF9-CC1B-F44A-A2D6-4D83829D0805}" type="slidenum">
              <a:rPr lang="en-US"/>
              <a:pPr>
                <a:defRPr/>
              </a:pPr>
              <a:t>‹#›</a:t>
            </a:fld>
            <a:endParaRPr lang="en-US"/>
          </a:p>
        </p:txBody>
      </p:sp>
    </p:spTree>
    <p:extLst>
      <p:ext uri="{BB962C8B-B14F-4D97-AF65-F5344CB8AC3E}">
        <p14:creationId xmlns:p14="http://schemas.microsoft.com/office/powerpoint/2010/main" val="629671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1CD59C4-41A2-C64A-AD1B-1E7A0ACF2FF4}" type="slidenum">
              <a:rPr lang="en-US"/>
              <a:pPr>
                <a:defRPr/>
              </a:pPr>
              <a:t>‹#›</a:t>
            </a:fld>
            <a:endParaRPr lang="en-US"/>
          </a:p>
        </p:txBody>
      </p:sp>
    </p:spTree>
    <p:extLst>
      <p:ext uri="{BB962C8B-B14F-4D97-AF65-F5344CB8AC3E}">
        <p14:creationId xmlns:p14="http://schemas.microsoft.com/office/powerpoint/2010/main" val="2765004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C86465E-4BB7-4A4C-A3C4-0B4C20E2F9A5}" type="slidenum">
              <a:rPr lang="en-US"/>
              <a:pPr>
                <a:defRPr/>
              </a:pPr>
              <a:t>‹#›</a:t>
            </a:fld>
            <a:endParaRPr lang="en-US"/>
          </a:p>
        </p:txBody>
      </p:sp>
    </p:spTree>
    <p:extLst>
      <p:ext uri="{BB962C8B-B14F-4D97-AF65-F5344CB8AC3E}">
        <p14:creationId xmlns:p14="http://schemas.microsoft.com/office/powerpoint/2010/main" val="251752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F248E0-C1FD-DF4C-B407-89937A1BBDEE}" type="slidenum">
              <a:rPr lang="en-US"/>
              <a:pPr>
                <a:defRPr/>
              </a:pPr>
              <a:t>‹#›</a:t>
            </a:fld>
            <a:endParaRPr lang="en-US"/>
          </a:p>
        </p:txBody>
      </p:sp>
    </p:spTree>
    <p:extLst>
      <p:ext uri="{BB962C8B-B14F-4D97-AF65-F5344CB8AC3E}">
        <p14:creationId xmlns:p14="http://schemas.microsoft.com/office/powerpoint/2010/main" val="3156588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A18406-A833-4345-93FE-143491C35EBB}" type="slidenum">
              <a:rPr lang="en-US"/>
              <a:pPr>
                <a:defRPr/>
              </a:pPr>
              <a:t>‹#›</a:t>
            </a:fld>
            <a:endParaRPr lang="en-US"/>
          </a:p>
        </p:txBody>
      </p:sp>
    </p:spTree>
    <p:extLst>
      <p:ext uri="{BB962C8B-B14F-4D97-AF65-F5344CB8AC3E}">
        <p14:creationId xmlns:p14="http://schemas.microsoft.com/office/powerpoint/2010/main" val="12912785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EA5D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i="0" smtClean="0">
                <a:cs typeface="+mn-cs"/>
              </a:defRPr>
            </a:lvl1pPr>
          </a:lstStyle>
          <a:p>
            <a:pPr>
              <a:defRPr/>
            </a:pPr>
            <a:endParaRPr lang="en-US"/>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i="0" smtClean="0">
                <a:cs typeface="+mn-cs"/>
              </a:defRPr>
            </a:lvl1pPr>
          </a:lstStyle>
          <a:p>
            <a:pPr>
              <a:defRPr/>
            </a:pPr>
            <a:endParaRPr lang="en-US"/>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i="0" smtClean="0">
                <a:cs typeface="+mn-cs"/>
              </a:defRPr>
            </a:lvl1pPr>
          </a:lstStyle>
          <a:p>
            <a:pPr>
              <a:defRPr/>
            </a:pPr>
            <a:fld id="{223AF58E-8DAA-7549-BD3B-937BBF9906E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png"/><Relationship Id="rId8" Type="http://schemas.openxmlformats.org/officeDocument/2006/relationships/image" Target="../media/image6.jpeg"/><Relationship Id="rId9"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wmf"/><Relationship Id="rId4" Type="http://schemas.openxmlformats.org/officeDocument/2006/relationships/image" Target="../media/image18.wmf"/><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18.wmf"/><Relationship Id="rId4" Type="http://schemas.openxmlformats.org/officeDocument/2006/relationships/image" Target="../media/image19.wmf"/><Relationship Id="rId5" Type="http://schemas.openxmlformats.org/officeDocument/2006/relationships/image" Target="../media/image20.wmf"/><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22.wmf"/><Relationship Id="rId4" Type="http://schemas.openxmlformats.org/officeDocument/2006/relationships/image" Target="../media/image18.wmf"/><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wmf"/><Relationship Id="rId4" Type="http://schemas.openxmlformats.org/officeDocument/2006/relationships/image" Target="../media/image3.jpeg"/><Relationship Id="rId5" Type="http://schemas.openxmlformats.org/officeDocument/2006/relationships/image" Target="../media/image26.wmf"/><Relationship Id="rId1" Type="http://schemas.openxmlformats.org/officeDocument/2006/relationships/slideLayout" Target="../slideLayouts/slideLayout7.xml"/><Relationship Id="rId2" Type="http://schemas.openxmlformats.org/officeDocument/2006/relationships/image" Target="../media/image18.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g"/><Relationship Id="rId7" Type="http://schemas.openxmlformats.org/officeDocument/2006/relationships/image" Target="../media/image30.jpeg"/><Relationship Id="rId8" Type="http://schemas.openxmlformats.org/officeDocument/2006/relationships/image" Target="../media/image31.jpg"/><Relationship Id="rId9"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png"/><Relationship Id="rId8"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 Id="rId3" Type="http://schemas.openxmlformats.org/officeDocument/2006/relationships/image" Target="../media/image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 Id="rId3"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 Id="rId3"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9.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9.w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 Id="rId3" Type="http://schemas.openxmlformats.org/officeDocument/2006/relationships/image" Target="../media/image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 Id="rId3"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63.jpe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 Id="rId3" Type="http://schemas.openxmlformats.org/officeDocument/2006/relationships/image" Target="../media/image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65.jpe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66.jpe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eg"/><Relationship Id="rId3" Type="http://schemas.openxmlformats.org/officeDocument/2006/relationships/image" Target="../media/image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6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69.jpeg"/><Relationship Id="rId5" Type="http://schemas.openxmlformats.org/officeDocument/2006/relationships/hyperlink" Target="http://ucbiotech.org" TargetMode="External"/><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0.jpe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1.jpe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2.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3.jpe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png"/><Relationship Id="rId8" Type="http://schemas.openxmlformats.org/officeDocument/2006/relationships/image" Target="../media/image6.jpeg"/><Relationship Id="rId9"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DSCN00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3322638"/>
            <a:ext cx="4760913"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 Box 3"/>
          <p:cNvSpPr txBox="1">
            <a:spLocks noChangeArrowheads="1"/>
          </p:cNvSpPr>
          <p:nvPr/>
        </p:nvSpPr>
        <p:spPr bwMode="auto">
          <a:xfrm>
            <a:off x="1200150" y="32385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i="1">
                <a:solidFill>
                  <a:schemeClr val="tx1"/>
                </a:solidFill>
                <a:latin typeface="Times" charset="0"/>
                <a:ea typeface="ＭＳ Ｐゴシック" charset="0"/>
                <a:cs typeface="ＭＳ Ｐゴシック" charset="0"/>
              </a:defRPr>
            </a:lvl1pPr>
            <a:lvl2pPr marL="742950" indent="-285750">
              <a:defRPr sz="4800" i="1">
                <a:solidFill>
                  <a:schemeClr val="tx1"/>
                </a:solidFill>
                <a:latin typeface="Times" charset="0"/>
                <a:ea typeface="ＭＳ Ｐゴシック" charset="0"/>
              </a:defRPr>
            </a:lvl2pPr>
            <a:lvl3pPr marL="1143000" indent="-228600">
              <a:defRPr sz="4800" i="1">
                <a:solidFill>
                  <a:schemeClr val="tx1"/>
                </a:solidFill>
                <a:latin typeface="Times" charset="0"/>
                <a:ea typeface="ＭＳ Ｐゴシック" charset="0"/>
              </a:defRPr>
            </a:lvl3pPr>
            <a:lvl4pPr marL="1600200" indent="-228600">
              <a:defRPr sz="4800" i="1">
                <a:solidFill>
                  <a:schemeClr val="tx1"/>
                </a:solidFill>
                <a:latin typeface="Times" charset="0"/>
                <a:ea typeface="ＭＳ Ｐゴシック" charset="0"/>
              </a:defRPr>
            </a:lvl4pPr>
            <a:lvl5pPr marL="2057400" indent="-228600">
              <a:defRPr sz="4800"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4800"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4800"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4800"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4800" i="1">
                <a:solidFill>
                  <a:schemeClr val="tx1"/>
                </a:solidFill>
                <a:latin typeface="Times" charset="0"/>
                <a:ea typeface="ＭＳ Ｐゴシック" charset="0"/>
              </a:defRPr>
            </a:lvl9pPr>
          </a:lstStyle>
          <a:p>
            <a:pPr eaLnBrk="1" hangingPunct="1"/>
            <a:endParaRPr lang="en-US" sz="2400">
              <a:latin typeface="Times New Roman" charset="0"/>
            </a:endParaRPr>
          </a:p>
        </p:txBody>
      </p:sp>
      <p:pic>
        <p:nvPicPr>
          <p:cNvPr id="15365" name="Picture 13" descr="_DSC23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51769" flipH="1">
            <a:off x="4306887" y="831851"/>
            <a:ext cx="3744913"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5513" y="597217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WordArt 8" descr="Narrow vertical"/>
          <p:cNvSpPr>
            <a:spLocks noChangeArrowheads="1" noChangeShapeType="1" noTextEdit="1"/>
          </p:cNvSpPr>
          <p:nvPr/>
        </p:nvSpPr>
        <p:spPr bwMode="auto">
          <a:xfrm>
            <a:off x="401638" y="347663"/>
            <a:ext cx="9305925" cy="1089025"/>
          </a:xfrm>
          <a:prstGeom prst="rect">
            <a:avLst/>
          </a:prstGeom>
        </p:spPr>
        <p:txBody>
          <a:bodyPr wrap="none" fromWordArt="1">
            <a:prstTxWarp prst="textCurveUp">
              <a:avLst>
                <a:gd name="adj" fmla="val 40356"/>
              </a:avLst>
            </a:prstTxWarp>
          </a:bodyPr>
          <a:lstStyle/>
          <a:p>
            <a:endParaRPr lang="en-US" sz="40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9999"/>
                  </a:srgbClr>
                </a:outerShdw>
              </a:effectLst>
              <a:latin typeface="Arial Black"/>
              <a:ea typeface="Arial Black"/>
              <a:cs typeface="Arial Black"/>
            </a:endParaRPr>
          </a:p>
          <a:p>
            <a:endParaRPr lang="en-US" sz="40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9999"/>
                  </a:srgbClr>
                </a:outerShdw>
              </a:effectLst>
              <a:latin typeface="Arial Black"/>
              <a:ea typeface="Arial Black"/>
              <a:cs typeface="Arial Black"/>
            </a:endParaRPr>
          </a:p>
        </p:txBody>
      </p:sp>
      <p:pic>
        <p:nvPicPr>
          <p:cNvPr id="15368" name="Picture 14" descr="green-ice--we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5538" y="114300"/>
            <a:ext cx="2684462"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338" y="158750"/>
            <a:ext cx="285750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6" descr="96c078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0388" y="131763"/>
            <a:ext cx="1843087"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WordArt 12" descr="Narrow vertical"/>
          <p:cNvSpPr>
            <a:spLocks noChangeArrowheads="1" noChangeShapeType="1" noTextEdit="1"/>
          </p:cNvSpPr>
          <p:nvPr/>
        </p:nvSpPr>
        <p:spPr bwMode="auto">
          <a:xfrm>
            <a:off x="842963" y="642938"/>
            <a:ext cx="8667750" cy="19288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urveUp">
              <a:avLst>
                <a:gd name="adj" fmla="val 40356"/>
              </a:avLst>
            </a:prstTxWarp>
          </a:bodyPr>
          <a:lstStyle/>
          <a:p>
            <a:r>
              <a:rPr lang="en-US" sz="4400" b="1" kern="10">
                <a:solidFill>
                  <a:srgbClr val="FFEE6D"/>
                </a:solidFill>
                <a:latin typeface="Helvetica"/>
                <a:ea typeface="Helvetica"/>
                <a:cs typeface="Helvetica"/>
              </a:rPr>
              <a:t>Genetically Engineered Foods </a:t>
            </a:r>
          </a:p>
          <a:p>
            <a:r>
              <a:rPr lang="en-US" sz="4400" b="1" kern="10">
                <a:solidFill>
                  <a:srgbClr val="FFEE6D"/>
                </a:solidFill>
                <a:latin typeface="Helvetica"/>
                <a:ea typeface="Helvetica"/>
                <a:cs typeface="Helvetica"/>
              </a:rPr>
              <a:t>What Do I  Need to Know?</a:t>
            </a:r>
          </a:p>
        </p:txBody>
      </p:sp>
      <p:pic>
        <p:nvPicPr>
          <p:cNvPr id="13" name="Picture 4" descr="flower fruit veggie coll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26567" y="3980924"/>
            <a:ext cx="4657725"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8309" name="Text Box 5"/>
          <p:cNvSpPr txBox="1">
            <a:spLocks noChangeArrowheads="1"/>
          </p:cNvSpPr>
          <p:nvPr/>
        </p:nvSpPr>
        <p:spPr bwMode="auto">
          <a:xfrm>
            <a:off x="4300538" y="4127505"/>
            <a:ext cx="5580062" cy="120015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1800" b="1" dirty="0" smtClean="0">
                <a:solidFill>
                  <a:srgbClr val="FFEE6D"/>
                </a:solidFill>
                <a:effectLst>
                  <a:outerShdw blurRad="38100" dist="38100" dir="2700000" algn="tl">
                    <a:srgbClr val="000000"/>
                  </a:outerShdw>
                </a:effectLst>
                <a:latin typeface="Tahoma"/>
                <a:cs typeface="Tahoma"/>
              </a:rPr>
              <a:t>Peggy G. Lemaux</a:t>
            </a:r>
          </a:p>
          <a:p>
            <a:pPr>
              <a:defRPr/>
            </a:pPr>
            <a:r>
              <a:rPr lang="en-US" sz="1800" b="1" dirty="0" smtClean="0">
                <a:solidFill>
                  <a:srgbClr val="FFEE6D"/>
                </a:solidFill>
                <a:effectLst>
                  <a:outerShdw blurRad="38100" dist="38100" dir="2700000" algn="tl">
                    <a:srgbClr val="000000"/>
                  </a:outerShdw>
                </a:effectLst>
                <a:latin typeface="Tahoma"/>
                <a:cs typeface="Tahoma"/>
              </a:rPr>
              <a:t>University of California, Berkeley</a:t>
            </a:r>
          </a:p>
          <a:p>
            <a:pPr>
              <a:defRPr/>
            </a:pPr>
            <a:r>
              <a:rPr lang="en-US" sz="1800" b="1" dirty="0" smtClean="0">
                <a:solidFill>
                  <a:srgbClr val="FFEE6D"/>
                </a:solidFill>
                <a:effectLst>
                  <a:outerShdw blurRad="38100" dist="38100" dir="2700000" algn="tl">
                    <a:srgbClr val="000000"/>
                  </a:outerShdw>
                </a:effectLst>
                <a:latin typeface="Tahoma"/>
                <a:cs typeface="Tahoma"/>
              </a:rPr>
              <a:t>http://</a:t>
            </a:r>
            <a:r>
              <a:rPr lang="en-US" sz="1800" b="1" dirty="0" err="1" smtClean="0">
                <a:solidFill>
                  <a:srgbClr val="FFEE6D"/>
                </a:solidFill>
                <a:effectLst>
                  <a:outerShdw blurRad="38100" dist="38100" dir="2700000" algn="tl">
                    <a:srgbClr val="000000"/>
                  </a:outerShdw>
                </a:effectLst>
                <a:latin typeface="Tahoma"/>
                <a:cs typeface="Tahoma"/>
              </a:rPr>
              <a:t>ucbiotech.org</a:t>
            </a:r>
            <a:endParaRPr lang="en-US" sz="1800" b="1" dirty="0" smtClean="0">
              <a:solidFill>
                <a:srgbClr val="FFEE6D"/>
              </a:solidFill>
              <a:effectLst>
                <a:outerShdw blurRad="38100" dist="38100" dir="2700000" algn="tl">
                  <a:srgbClr val="000000"/>
                </a:outerShdw>
              </a:effectLst>
              <a:latin typeface="Tahoma"/>
              <a:cs typeface="Tahoma"/>
            </a:endParaRPr>
          </a:p>
          <a:p>
            <a:pPr>
              <a:defRPr/>
            </a:pPr>
            <a:r>
              <a:rPr lang="en-US" sz="1800" b="1" dirty="0" smtClean="0">
                <a:solidFill>
                  <a:srgbClr val="FFEE6D"/>
                </a:solidFill>
                <a:effectLst>
                  <a:outerShdw blurRad="38100" dist="38100" dir="2700000" algn="tl">
                    <a:srgbClr val="000000"/>
                  </a:outerShdw>
                </a:effectLst>
                <a:latin typeface="Tahoma"/>
                <a:cs typeface="Tahoma"/>
              </a:rPr>
              <a:t>http://</a:t>
            </a:r>
            <a:r>
              <a:rPr lang="en-US" sz="1800" b="1" dirty="0" err="1" smtClean="0">
                <a:solidFill>
                  <a:srgbClr val="FFEE6D"/>
                </a:solidFill>
                <a:effectLst>
                  <a:outerShdw blurRad="38100" dist="38100" dir="2700000" algn="tl">
                    <a:srgbClr val="000000"/>
                  </a:outerShdw>
                </a:effectLst>
                <a:latin typeface="Tahoma"/>
                <a:cs typeface="Tahoma"/>
              </a:rPr>
              <a:t>pmb.berkeley.edu</a:t>
            </a:r>
            <a:r>
              <a:rPr lang="en-US" sz="1800" b="1" dirty="0" smtClean="0">
                <a:solidFill>
                  <a:srgbClr val="FFEE6D"/>
                </a:solidFill>
                <a:effectLst>
                  <a:outerShdw blurRad="38100" dist="38100" dir="2700000" algn="tl">
                    <a:srgbClr val="000000"/>
                  </a:outerShdw>
                </a:effectLst>
                <a:latin typeface="Tahoma"/>
                <a:cs typeface="Tahoma"/>
              </a:rPr>
              <a:t>/profile/plemaux#a1</a:t>
            </a:r>
          </a:p>
        </p:txBody>
      </p:sp>
    </p:spTree>
    <p:extLst>
      <p:ext uri="{BB962C8B-B14F-4D97-AF65-F5344CB8AC3E}">
        <p14:creationId xmlns:p14="http://schemas.microsoft.com/office/powerpoint/2010/main" val="180353311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8409" y="1882775"/>
            <a:ext cx="7604181" cy="4856182"/>
            <a:chOff x="1569982" y="1882775"/>
            <a:chExt cx="7604181" cy="4856182"/>
          </a:xfrm>
        </p:grpSpPr>
        <p:pic>
          <p:nvPicPr>
            <p:cNvPr id="3072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88" y="1882775"/>
              <a:ext cx="2547937"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9438" y="1919288"/>
              <a:ext cx="250507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7"/>
            <p:cNvSpPr txBox="1">
              <a:spLocks noChangeArrowheads="1"/>
            </p:cNvSpPr>
            <p:nvPr/>
          </p:nvSpPr>
          <p:spPr bwMode="auto">
            <a:xfrm>
              <a:off x="1569982" y="5784850"/>
              <a:ext cx="34259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i="1" dirty="0" err="1">
                  <a:solidFill>
                    <a:srgbClr val="000066"/>
                  </a:solidFill>
                </a:rPr>
                <a:t>Triticum</a:t>
              </a:r>
              <a:r>
                <a:rPr lang="en-US" i="1" dirty="0">
                  <a:solidFill>
                    <a:srgbClr val="000066"/>
                  </a:solidFill>
                </a:rPr>
                <a:t> </a:t>
              </a:r>
              <a:r>
                <a:rPr lang="en-US" i="1" dirty="0" err="1">
                  <a:solidFill>
                    <a:srgbClr val="000066"/>
                  </a:solidFill>
                </a:rPr>
                <a:t>monococcum</a:t>
              </a:r>
              <a:r>
                <a:rPr lang="en-US" i="1" dirty="0">
                  <a:solidFill>
                    <a:srgbClr val="000066"/>
                  </a:solidFill>
                </a:rPr>
                <a:t/>
              </a:r>
              <a:br>
                <a:rPr lang="en-US" i="1" dirty="0">
                  <a:solidFill>
                    <a:srgbClr val="000066"/>
                  </a:solidFill>
                </a:rPr>
              </a:br>
              <a:r>
                <a:rPr lang="en-US" sz="3200" b="1" dirty="0">
                  <a:solidFill>
                    <a:srgbClr val="000066"/>
                  </a:solidFill>
                  <a:latin typeface="Tahoma" charset="0"/>
                </a:rPr>
                <a:t>Ancient variety</a:t>
              </a:r>
              <a:endParaRPr lang="en-US" sz="3200" i="1" dirty="0">
                <a:solidFill>
                  <a:srgbClr val="000066"/>
                </a:solidFill>
                <a:latin typeface="Tahoma" charset="0"/>
              </a:endParaRPr>
            </a:p>
          </p:txBody>
        </p:sp>
        <p:sp>
          <p:nvSpPr>
            <p:cNvPr id="30725" name="Text Box 8"/>
            <p:cNvSpPr txBox="1">
              <a:spLocks noChangeArrowheads="1"/>
            </p:cNvSpPr>
            <p:nvPr/>
          </p:nvSpPr>
          <p:spPr bwMode="auto">
            <a:xfrm>
              <a:off x="4881563" y="5792788"/>
              <a:ext cx="4292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i="1">
                  <a:solidFill>
                    <a:srgbClr val="000066"/>
                  </a:solidFill>
                </a:rPr>
                <a:t>Triticum aestivum</a:t>
              </a:r>
            </a:p>
            <a:p>
              <a:pPr algn="ctr"/>
              <a:r>
                <a:rPr lang="en-US" sz="3000" b="1">
                  <a:solidFill>
                    <a:srgbClr val="000066"/>
                  </a:solidFill>
                  <a:latin typeface="Tahoma" charset="0"/>
                </a:rPr>
                <a:t>Modern bread variety</a:t>
              </a:r>
              <a:endParaRPr lang="en-US" sz="3000" i="1">
                <a:solidFill>
                  <a:srgbClr val="000066"/>
                </a:solidFill>
                <a:latin typeface="Tahoma" charset="0"/>
              </a:endParaRPr>
            </a:p>
          </p:txBody>
        </p:sp>
      </p:grpSp>
      <p:pic>
        <p:nvPicPr>
          <p:cNvPr id="3072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5513" y="597217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694268" y="103722"/>
            <a:ext cx="9177866" cy="1569660"/>
          </a:xfrm>
          <a:prstGeom prst="rect">
            <a:avLst/>
          </a:prstGeom>
          <a:solidFill>
            <a:schemeClr val="bg1"/>
          </a:solidFill>
          <a:ln w="19050" cmpd="sng">
            <a:solidFill>
              <a:srgbClr val="22228B"/>
            </a:solidFill>
            <a:miter lim="800000"/>
            <a:headEnd/>
            <a:tailEnd/>
          </a:ln>
          <a:effectLst/>
          <a:extLst/>
        </p:spPr>
        <p:txBody>
          <a:bodyPr wrap="square">
            <a:spAutoFit/>
          </a:bodyPr>
          <a:lstStyle/>
          <a:p>
            <a:pPr>
              <a:spcBef>
                <a:spcPct val="50000"/>
              </a:spcBef>
              <a:defRPr/>
            </a:pPr>
            <a:r>
              <a:rPr lang="en-US" sz="3200" b="1" i="0" dirty="0">
                <a:solidFill>
                  <a:schemeClr val="accent6">
                    <a:lumMod val="75000"/>
                  </a:schemeClr>
                </a:solidFill>
                <a:latin typeface="Tahoma" charset="0"/>
                <a:cs typeface="+mn-cs"/>
              </a:rPr>
              <a:t>How can you </a:t>
            </a:r>
            <a:r>
              <a:rPr lang="en-US" sz="3200" b="1" i="0" dirty="0" smtClean="0">
                <a:solidFill>
                  <a:schemeClr val="accent6">
                    <a:lumMod val="75000"/>
                  </a:schemeClr>
                </a:solidFill>
                <a:latin typeface="Tahoma" charset="0"/>
                <a:cs typeface="+mn-cs"/>
              </a:rPr>
              <a:t>use </a:t>
            </a:r>
            <a:r>
              <a:rPr lang="en-US" sz="3200" b="1" i="0" dirty="0">
                <a:solidFill>
                  <a:schemeClr val="accent6">
                    <a:lumMod val="75000"/>
                  </a:schemeClr>
                </a:solidFill>
                <a:latin typeface="Tahoma" charset="0"/>
                <a:cs typeface="+mn-cs"/>
              </a:rPr>
              <a:t>genetics to create </a:t>
            </a:r>
            <a:r>
              <a:rPr lang="en-US" sz="3200" b="1" i="0" dirty="0" smtClean="0">
                <a:solidFill>
                  <a:schemeClr val="accent6">
                    <a:lumMod val="75000"/>
                  </a:schemeClr>
                </a:solidFill>
                <a:latin typeface="Tahoma" charset="0"/>
                <a:cs typeface="+mn-cs"/>
              </a:rPr>
              <a:t>a new wheat </a:t>
            </a:r>
            <a:r>
              <a:rPr lang="en-US" sz="3200" b="1" i="0" dirty="0">
                <a:solidFill>
                  <a:schemeClr val="accent6">
                    <a:lumMod val="75000"/>
                  </a:schemeClr>
                </a:solidFill>
                <a:latin typeface="Tahoma" charset="0"/>
                <a:cs typeface="+mn-cs"/>
              </a:rPr>
              <a:t>– </a:t>
            </a:r>
            <a:r>
              <a:rPr lang="en-US" sz="3200" b="1" i="0" dirty="0" smtClean="0">
                <a:solidFill>
                  <a:schemeClr val="accent6">
                    <a:lumMod val="75000"/>
                  </a:schemeClr>
                </a:solidFill>
                <a:latin typeface="Tahoma" charset="0"/>
                <a:cs typeface="+mn-cs"/>
              </a:rPr>
              <a:t>with </a:t>
            </a:r>
            <a:r>
              <a:rPr lang="en-US" sz="3200" b="1" i="0" dirty="0">
                <a:solidFill>
                  <a:schemeClr val="accent6">
                    <a:lumMod val="75000"/>
                  </a:schemeClr>
                </a:solidFill>
                <a:latin typeface="Tahoma" charset="0"/>
                <a:cs typeface="+mn-cs"/>
              </a:rPr>
              <a:t>better nutritional </a:t>
            </a:r>
            <a:r>
              <a:rPr lang="en-US" sz="3200" b="1" i="0" dirty="0" smtClean="0">
                <a:solidFill>
                  <a:schemeClr val="accent6">
                    <a:lumMod val="75000"/>
                  </a:schemeClr>
                </a:solidFill>
                <a:latin typeface="Tahoma" charset="0"/>
                <a:cs typeface="+mn-cs"/>
              </a:rPr>
              <a:t>qualities – </a:t>
            </a:r>
          </a:p>
          <a:p>
            <a:pPr>
              <a:spcBef>
                <a:spcPts val="0"/>
              </a:spcBef>
              <a:defRPr/>
            </a:pPr>
            <a:r>
              <a:rPr lang="en-US" sz="3200" b="1" i="0" dirty="0" smtClean="0">
                <a:solidFill>
                  <a:schemeClr val="accent6">
                    <a:lumMod val="75000"/>
                  </a:schemeClr>
                </a:solidFill>
                <a:latin typeface="Tahoma" charset="0"/>
                <a:cs typeface="+mn-cs"/>
              </a:rPr>
              <a:t>using </a:t>
            </a:r>
            <a:r>
              <a:rPr lang="en-US" sz="3200" b="1" i="0" dirty="0">
                <a:solidFill>
                  <a:schemeClr val="accent6">
                    <a:lumMod val="75000"/>
                  </a:schemeClr>
                </a:solidFill>
                <a:latin typeface="Tahoma" charset="0"/>
                <a:cs typeface="+mn-cs"/>
              </a:rPr>
              <a:t>an </a:t>
            </a:r>
            <a:r>
              <a:rPr lang="en-US" sz="3200" b="1" i="0" dirty="0" smtClean="0">
                <a:solidFill>
                  <a:schemeClr val="accent6">
                    <a:lumMod val="75000"/>
                  </a:schemeClr>
                </a:solidFill>
                <a:latin typeface="Tahoma" charset="0"/>
                <a:cs typeface="+mn-cs"/>
              </a:rPr>
              <a:t>ancient variety</a:t>
            </a:r>
            <a:r>
              <a:rPr lang="en-US" sz="3200" b="1" i="0" dirty="0">
                <a:solidFill>
                  <a:schemeClr val="accent6">
                    <a:lumMod val="75000"/>
                  </a:schemeClr>
                </a:solidFill>
                <a:latin typeface="Tahoma" charset="0"/>
                <a:cs typeface="+mn-cs"/>
              </a:rPr>
              <a:t>?</a:t>
            </a:r>
          </a:p>
        </p:txBody>
      </p:sp>
      <p:sp>
        <p:nvSpPr>
          <p:cNvPr id="9" name="Text Box 7"/>
          <p:cNvSpPr txBox="1">
            <a:spLocks noChangeArrowheads="1"/>
          </p:cNvSpPr>
          <p:nvPr/>
        </p:nvSpPr>
        <p:spPr bwMode="auto">
          <a:xfrm>
            <a:off x="6993464" y="2681771"/>
            <a:ext cx="3149600" cy="1692771"/>
          </a:xfrm>
          <a:prstGeom prst="rect">
            <a:avLst/>
          </a:prstGeom>
          <a:solidFill>
            <a:srgbClr val="FFFFFF"/>
          </a:solidFill>
          <a:ln w="28575" cmpd="sng">
            <a:solidFill>
              <a:schemeClr val="accent6">
                <a:lumMod val="75000"/>
              </a:schemeClr>
            </a:solidFill>
            <a:miter lim="800000"/>
            <a:headEnd/>
            <a:tailEnd/>
          </a:ln>
          <a:effectLst/>
          <a:extLst/>
        </p:spPr>
        <p:txBody>
          <a:bodyPr wrap="square">
            <a:spAutoFit/>
          </a:bodyPr>
          <a:lstStyle/>
          <a:p>
            <a:pPr eaLnBrk="1" hangingPunct="1">
              <a:spcBef>
                <a:spcPct val="50000"/>
              </a:spcBef>
              <a:defRPr/>
            </a:pPr>
            <a:r>
              <a:rPr lang="en-US" sz="2600" b="1" i="0" dirty="0">
                <a:solidFill>
                  <a:srgbClr val="22228B"/>
                </a:solidFill>
                <a:latin typeface="Tahoma" charset="0"/>
                <a:cs typeface="+mn-cs"/>
              </a:rPr>
              <a:t>What happens </a:t>
            </a:r>
            <a:r>
              <a:rPr lang="en-US" sz="2600" b="1" i="0" dirty="0" smtClean="0">
                <a:solidFill>
                  <a:srgbClr val="22228B"/>
                </a:solidFill>
                <a:latin typeface="Tahoma" charset="0"/>
                <a:cs typeface="+mn-cs"/>
              </a:rPr>
              <a:t>to the </a:t>
            </a:r>
            <a:r>
              <a:rPr lang="en-US" sz="2600" b="1" i="0" dirty="0">
                <a:solidFill>
                  <a:srgbClr val="22228B"/>
                </a:solidFill>
                <a:latin typeface="Tahoma" charset="0"/>
                <a:cs typeface="+mn-cs"/>
              </a:rPr>
              <a:t>genetic information </a:t>
            </a:r>
            <a:r>
              <a:rPr lang="en-US" sz="2600" b="1" i="0" dirty="0" smtClean="0">
                <a:solidFill>
                  <a:srgbClr val="22228B"/>
                </a:solidFill>
                <a:latin typeface="Tahoma" charset="0"/>
                <a:cs typeface="+mn-cs"/>
              </a:rPr>
              <a:t>from the </a:t>
            </a:r>
            <a:r>
              <a:rPr lang="en-US" sz="2600" b="1" i="0" dirty="0">
                <a:solidFill>
                  <a:srgbClr val="22228B"/>
                </a:solidFill>
                <a:latin typeface="Tahoma" charset="0"/>
                <a:cs typeface="+mn-cs"/>
              </a:rPr>
              <a:t>two parents?</a:t>
            </a:r>
          </a:p>
        </p:txBody>
      </p:sp>
    </p:spTree>
    <p:extLst>
      <p:ext uri="{BB962C8B-B14F-4D97-AF65-F5344CB8AC3E}">
        <p14:creationId xmlns:p14="http://schemas.microsoft.com/office/powerpoint/2010/main" val="2567134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6925" y="57912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 Box 3"/>
          <p:cNvSpPr txBox="1">
            <a:spLocks noChangeArrowheads="1"/>
          </p:cNvSpPr>
          <p:nvPr/>
        </p:nvSpPr>
        <p:spPr bwMode="auto">
          <a:xfrm>
            <a:off x="271463" y="1049338"/>
            <a:ext cx="8729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b="1">
                <a:solidFill>
                  <a:srgbClr val="000066"/>
                </a:solidFill>
                <a:latin typeface="Arial" charset="0"/>
              </a:rPr>
              <a:t>Chemical units represented by alphabetic letters</a:t>
            </a:r>
          </a:p>
        </p:txBody>
      </p:sp>
      <p:sp>
        <p:nvSpPr>
          <p:cNvPr id="31747" name="Text Box 4"/>
          <p:cNvSpPr txBox="1">
            <a:spLocks noChangeArrowheads="1"/>
          </p:cNvSpPr>
          <p:nvPr/>
        </p:nvSpPr>
        <p:spPr bwMode="auto">
          <a:xfrm>
            <a:off x="0" y="228600"/>
            <a:ext cx="1028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4000" b="1">
                <a:solidFill>
                  <a:srgbClr val="000066"/>
                </a:solidFill>
                <a:latin typeface="Arial" charset="0"/>
              </a:rPr>
              <a:t>Information in the wheat genome</a:t>
            </a:r>
          </a:p>
        </p:txBody>
      </p:sp>
      <p:sp>
        <p:nvSpPr>
          <p:cNvPr id="31748" name="Text Box 5"/>
          <p:cNvSpPr txBox="1">
            <a:spLocks noChangeArrowheads="1"/>
          </p:cNvSpPr>
          <p:nvPr/>
        </p:nvSpPr>
        <p:spPr bwMode="auto">
          <a:xfrm>
            <a:off x="857250" y="1752600"/>
            <a:ext cx="4032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a:solidFill>
                  <a:srgbClr val="000066"/>
                </a:solidFill>
                <a:latin typeface="Arial" charset="0"/>
              </a:rPr>
              <a:t>...CTGACCTAATGCCGTA...</a:t>
            </a:r>
          </a:p>
        </p:txBody>
      </p:sp>
      <p:sp>
        <p:nvSpPr>
          <p:cNvPr id="31749" name="Text Box 6"/>
          <p:cNvSpPr txBox="1">
            <a:spLocks noChangeArrowheads="1"/>
          </p:cNvSpPr>
          <p:nvPr/>
        </p:nvSpPr>
        <p:spPr bwMode="auto">
          <a:xfrm>
            <a:off x="1847850" y="5562600"/>
            <a:ext cx="2630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b="1">
                <a:solidFill>
                  <a:srgbClr val="000066"/>
                </a:solidFill>
                <a:latin typeface="Arial" charset="0"/>
              </a:rPr>
              <a:t>1700 books</a:t>
            </a:r>
          </a:p>
          <a:p>
            <a:pPr algn="ctr" eaLnBrk="1" hangingPunct="1"/>
            <a:r>
              <a:rPr lang="en-US" b="1">
                <a:solidFill>
                  <a:srgbClr val="000066"/>
                </a:solidFill>
                <a:latin typeface="Arial" charset="0"/>
              </a:rPr>
              <a:t>1000 pages each</a:t>
            </a:r>
          </a:p>
        </p:txBody>
      </p:sp>
      <p:sp>
        <p:nvSpPr>
          <p:cNvPr id="31750" name="Text Box 7"/>
          <p:cNvSpPr txBox="1">
            <a:spLocks noChangeArrowheads="1"/>
          </p:cNvSpPr>
          <p:nvPr/>
        </p:nvSpPr>
        <p:spPr bwMode="auto">
          <a:xfrm>
            <a:off x="5953125" y="5562600"/>
            <a:ext cx="32289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b="1">
                <a:solidFill>
                  <a:srgbClr val="000066"/>
                </a:solidFill>
                <a:latin typeface="Arial" charset="0"/>
              </a:rPr>
              <a:t>1700 books</a:t>
            </a:r>
          </a:p>
          <a:p>
            <a:pPr algn="ctr" eaLnBrk="1" hangingPunct="1"/>
            <a:r>
              <a:rPr lang="en-US" b="1">
                <a:solidFill>
                  <a:srgbClr val="000066"/>
                </a:solidFill>
                <a:latin typeface="Arial" charset="0"/>
              </a:rPr>
              <a:t>(or 1.7 million pages)</a:t>
            </a:r>
          </a:p>
        </p:txBody>
      </p:sp>
      <p:pic>
        <p:nvPicPr>
          <p:cNvPr id="31751" name="Picture 8" descr="Genome analogy_1_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213" y="2498725"/>
            <a:ext cx="3622675"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9" descr="Genome analogy_1_st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1063" y="1671638"/>
            <a:ext cx="62865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Line 10"/>
          <p:cNvSpPr>
            <a:spLocks noChangeShapeType="1"/>
          </p:cNvSpPr>
          <p:nvPr/>
        </p:nvSpPr>
        <p:spPr bwMode="auto">
          <a:xfrm>
            <a:off x="3087688" y="2200275"/>
            <a:ext cx="0" cy="512763"/>
          </a:xfrm>
          <a:prstGeom prst="line">
            <a:avLst/>
          </a:prstGeom>
          <a:noFill/>
          <a:ln w="57150">
            <a:solidFill>
              <a:schemeClr val="accent6">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4" name="Line 11"/>
          <p:cNvSpPr>
            <a:spLocks noChangeShapeType="1"/>
          </p:cNvSpPr>
          <p:nvPr/>
        </p:nvSpPr>
        <p:spPr bwMode="auto">
          <a:xfrm>
            <a:off x="5281613" y="3883025"/>
            <a:ext cx="1449387" cy="0"/>
          </a:xfrm>
          <a:prstGeom prst="line">
            <a:avLst/>
          </a:prstGeom>
          <a:noFill/>
          <a:ln w="76200">
            <a:solidFill>
              <a:schemeClr val="accent6">
                <a:lumMod val="50000"/>
              </a:schemeClr>
            </a:solidFill>
            <a:round/>
            <a:headEnd/>
            <a:tailEnd type="triangle" w="lg" len="lg"/>
          </a:ln>
          <a:extLst>
            <a:ext uri="{909E8E84-426E-40dd-AFC4-6F175D3DCCD1}">
              <a14:hiddenFill xmlns:a14="http://schemas.microsoft.com/office/drawing/2010/main">
                <a:noFill/>
              </a14:hiddenFill>
            </a:ext>
          </a:extLst>
        </p:spPr>
        <p:txBody>
          <a:bodyPr wrap="none" anchor="ctr"/>
          <a:lstStyle/>
          <a:p>
            <a:pPr>
              <a:defRPr/>
            </a:pPr>
            <a:endParaRPr lang="en-US"/>
          </a:p>
        </p:txBody>
      </p:sp>
    </p:spTree>
    <p:extLst>
      <p:ext uri="{BB962C8B-B14F-4D97-AF65-F5344CB8AC3E}">
        <p14:creationId xmlns:p14="http://schemas.microsoft.com/office/powerpoint/2010/main" val="3372740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8043863" y="2705100"/>
            <a:ext cx="19716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2000" b="1">
                <a:solidFill>
                  <a:srgbClr val="000066"/>
                </a:solidFill>
                <a:latin typeface="Arial" charset="0"/>
              </a:rPr>
              <a:t>Random retention of information from each parent</a:t>
            </a:r>
          </a:p>
        </p:txBody>
      </p:sp>
      <p:sp>
        <p:nvSpPr>
          <p:cNvPr id="21507" name="Text Box 3"/>
          <p:cNvSpPr txBox="1">
            <a:spLocks noChangeArrowheads="1"/>
          </p:cNvSpPr>
          <p:nvPr/>
        </p:nvSpPr>
        <p:spPr bwMode="auto">
          <a:xfrm>
            <a:off x="6932613" y="5626100"/>
            <a:ext cx="27193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2000" b="1">
                <a:solidFill>
                  <a:srgbClr val="000066"/>
                </a:solidFill>
                <a:latin typeface="Arial" charset="0"/>
              </a:rPr>
              <a:t>1700 books</a:t>
            </a:r>
          </a:p>
          <a:p>
            <a:pPr algn="ctr" eaLnBrk="1" hangingPunct="1"/>
            <a:r>
              <a:rPr lang="en-US" sz="2000" b="1">
                <a:solidFill>
                  <a:srgbClr val="000066"/>
                </a:solidFill>
                <a:latin typeface="Arial" charset="0"/>
              </a:rPr>
              <a:t>(or 1.7 million pages)</a:t>
            </a:r>
          </a:p>
        </p:txBody>
      </p:sp>
      <p:sp>
        <p:nvSpPr>
          <p:cNvPr id="32771" name="Text Box 4"/>
          <p:cNvSpPr txBox="1">
            <a:spLocks noChangeArrowheads="1"/>
          </p:cNvSpPr>
          <p:nvPr/>
        </p:nvSpPr>
        <p:spPr bwMode="auto">
          <a:xfrm>
            <a:off x="3375025" y="5641975"/>
            <a:ext cx="27193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2000" b="1">
                <a:solidFill>
                  <a:srgbClr val="000066"/>
                </a:solidFill>
                <a:latin typeface="Arial" charset="0"/>
              </a:rPr>
              <a:t>1700 books</a:t>
            </a:r>
          </a:p>
          <a:p>
            <a:pPr algn="ctr" eaLnBrk="1" hangingPunct="1"/>
            <a:r>
              <a:rPr lang="en-US" sz="2000" b="1">
                <a:solidFill>
                  <a:srgbClr val="000066"/>
                </a:solidFill>
                <a:latin typeface="Arial" charset="0"/>
              </a:rPr>
              <a:t>(or 1.7 million pages)</a:t>
            </a:r>
          </a:p>
        </p:txBody>
      </p:sp>
      <p:sp>
        <p:nvSpPr>
          <p:cNvPr id="32772" name="Text Box 5"/>
          <p:cNvSpPr txBox="1">
            <a:spLocks noChangeArrowheads="1"/>
          </p:cNvSpPr>
          <p:nvPr/>
        </p:nvSpPr>
        <p:spPr bwMode="auto">
          <a:xfrm>
            <a:off x="249238" y="5638800"/>
            <a:ext cx="27193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2000" b="1">
                <a:solidFill>
                  <a:srgbClr val="000066"/>
                </a:solidFill>
                <a:latin typeface="Arial" charset="0"/>
              </a:rPr>
              <a:t>1700 books</a:t>
            </a:r>
          </a:p>
          <a:p>
            <a:pPr algn="ctr" eaLnBrk="1" hangingPunct="1"/>
            <a:r>
              <a:rPr lang="en-US" sz="2000" b="1">
                <a:solidFill>
                  <a:srgbClr val="000066"/>
                </a:solidFill>
                <a:latin typeface="Arial" charset="0"/>
              </a:rPr>
              <a:t>(or 1.7 million pages)</a:t>
            </a:r>
          </a:p>
        </p:txBody>
      </p:sp>
      <p:sp>
        <p:nvSpPr>
          <p:cNvPr id="32773" name="Text Box 6"/>
          <p:cNvSpPr txBox="1">
            <a:spLocks noChangeArrowheads="1"/>
          </p:cNvSpPr>
          <p:nvPr/>
        </p:nvSpPr>
        <p:spPr bwMode="auto">
          <a:xfrm>
            <a:off x="0" y="442913"/>
            <a:ext cx="1028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4000" b="1">
                <a:solidFill>
                  <a:srgbClr val="000066"/>
                </a:solidFill>
                <a:latin typeface="Arial" charset="0"/>
              </a:rPr>
              <a:t>Hybridization or cross breeding of wheat</a:t>
            </a:r>
          </a:p>
        </p:txBody>
      </p:sp>
      <p:pic>
        <p:nvPicPr>
          <p:cNvPr id="3277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6950" y="60198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Line 8"/>
          <p:cNvSpPr>
            <a:spLocks noChangeShapeType="1"/>
          </p:cNvSpPr>
          <p:nvPr/>
        </p:nvSpPr>
        <p:spPr bwMode="auto">
          <a:xfrm>
            <a:off x="5303838" y="3429000"/>
            <a:ext cx="1450975" cy="0"/>
          </a:xfrm>
          <a:prstGeom prst="line">
            <a:avLst/>
          </a:prstGeom>
          <a:noFill/>
          <a:ln w="76200">
            <a:solidFill>
              <a:srgbClr val="16165D"/>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32776" name="Text Box 9"/>
          <p:cNvSpPr txBox="1">
            <a:spLocks noChangeArrowheads="1"/>
          </p:cNvSpPr>
          <p:nvPr/>
        </p:nvSpPr>
        <p:spPr bwMode="auto">
          <a:xfrm>
            <a:off x="2516188" y="2749550"/>
            <a:ext cx="76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8000" b="1">
                <a:solidFill>
                  <a:srgbClr val="000066"/>
                </a:solidFill>
                <a:latin typeface="Arial" charset="0"/>
              </a:rPr>
              <a:t>x</a:t>
            </a:r>
          </a:p>
        </p:txBody>
      </p:sp>
      <p:pic>
        <p:nvPicPr>
          <p:cNvPr id="32777" name="Picture 10" descr="Genome analogy_1_st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663" y="1587500"/>
            <a:ext cx="62865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1" descr="Genome analogy_2_black_st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2438" y="1587500"/>
            <a:ext cx="63341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Genome analogy_2_comb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8213" y="1485900"/>
            <a:ext cx="6318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4497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0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075" y="104775"/>
            <a:ext cx="7939088" cy="663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1875" y="607377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4"/>
          <p:cNvSpPr txBox="1">
            <a:spLocks noChangeArrowheads="1"/>
          </p:cNvSpPr>
          <p:nvPr/>
        </p:nvSpPr>
        <p:spPr bwMode="auto">
          <a:xfrm>
            <a:off x="2439988" y="1622425"/>
            <a:ext cx="3776662" cy="850900"/>
          </a:xfrm>
          <a:prstGeom prst="rect">
            <a:avLst/>
          </a:prstGeom>
          <a:solidFill>
            <a:srgbClr val="EFF7FF"/>
          </a:solidFill>
          <a:ln w="28575">
            <a:solidFill>
              <a:srgbClr val="000066"/>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b="1">
                <a:solidFill>
                  <a:srgbClr val="000066"/>
                </a:solidFill>
                <a:latin typeface="Tahoma" charset="0"/>
              </a:rPr>
              <a:t>Yield Increase by year in U.S.</a:t>
            </a:r>
          </a:p>
        </p:txBody>
      </p:sp>
      <p:sp>
        <p:nvSpPr>
          <p:cNvPr id="33796" name="Line 5"/>
          <p:cNvSpPr>
            <a:spLocks noChangeShapeType="1"/>
          </p:cNvSpPr>
          <p:nvPr/>
        </p:nvSpPr>
        <p:spPr bwMode="auto">
          <a:xfrm>
            <a:off x="5143500" y="2844800"/>
            <a:ext cx="0" cy="584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797" name="Line 6"/>
          <p:cNvSpPr>
            <a:spLocks noChangeShapeType="1"/>
          </p:cNvSpPr>
          <p:nvPr/>
        </p:nvSpPr>
        <p:spPr bwMode="auto">
          <a:xfrm flipH="1">
            <a:off x="7548563" y="58738"/>
            <a:ext cx="14287" cy="62706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717849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2"/>
          <p:cNvSpPr txBox="1">
            <a:spLocks noChangeArrowheads="1"/>
          </p:cNvSpPr>
          <p:nvPr/>
        </p:nvSpPr>
        <p:spPr bwMode="auto">
          <a:xfrm>
            <a:off x="6461125" y="5334000"/>
            <a:ext cx="27193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2000" b="1">
                <a:solidFill>
                  <a:srgbClr val="000066"/>
                </a:solidFill>
                <a:latin typeface="Arial" charset="0"/>
              </a:rPr>
              <a:t>1700 books</a:t>
            </a:r>
          </a:p>
          <a:p>
            <a:pPr algn="ctr" eaLnBrk="1" hangingPunct="1"/>
            <a:r>
              <a:rPr lang="en-US" sz="2000" b="1">
                <a:solidFill>
                  <a:srgbClr val="000066"/>
                </a:solidFill>
                <a:latin typeface="Arial" charset="0"/>
              </a:rPr>
              <a:t>(or 1.7 million pages)</a:t>
            </a:r>
          </a:p>
        </p:txBody>
      </p:sp>
      <p:sp>
        <p:nvSpPr>
          <p:cNvPr id="39938" name="Text Box 3"/>
          <p:cNvSpPr txBox="1">
            <a:spLocks noChangeArrowheads="1"/>
          </p:cNvSpPr>
          <p:nvPr/>
        </p:nvSpPr>
        <p:spPr bwMode="auto">
          <a:xfrm>
            <a:off x="257175" y="1524000"/>
            <a:ext cx="4032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a:solidFill>
                  <a:srgbClr val="000066"/>
                </a:solidFill>
                <a:latin typeface="Arial" charset="0"/>
              </a:rPr>
              <a:t>...CTGACCTAATGCCGTA...</a:t>
            </a:r>
          </a:p>
        </p:txBody>
      </p:sp>
      <p:sp>
        <p:nvSpPr>
          <p:cNvPr id="39939" name="Text Box 4"/>
          <p:cNvSpPr txBox="1">
            <a:spLocks noChangeArrowheads="1"/>
          </p:cNvSpPr>
          <p:nvPr/>
        </p:nvSpPr>
        <p:spPr bwMode="auto">
          <a:xfrm>
            <a:off x="585788" y="228600"/>
            <a:ext cx="9037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4000" b="1">
                <a:solidFill>
                  <a:srgbClr val="000066"/>
                </a:solidFill>
                <a:latin typeface="Arial" charset="0"/>
              </a:rPr>
              <a:t>Table of contents for genes in wheat</a:t>
            </a:r>
          </a:p>
        </p:txBody>
      </p:sp>
      <p:sp>
        <p:nvSpPr>
          <p:cNvPr id="39940" name="Text Box 5"/>
          <p:cNvSpPr txBox="1">
            <a:spLocks noChangeArrowheads="1"/>
          </p:cNvSpPr>
          <p:nvPr/>
        </p:nvSpPr>
        <p:spPr bwMode="auto">
          <a:xfrm>
            <a:off x="8315325" y="2211388"/>
            <a:ext cx="17113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b="1">
                <a:solidFill>
                  <a:srgbClr val="000066"/>
                </a:solidFill>
                <a:latin typeface="Arial" charset="0"/>
              </a:rPr>
              <a:t>Used for Marker-Assisted Selection</a:t>
            </a:r>
          </a:p>
        </p:txBody>
      </p:sp>
      <p:sp>
        <p:nvSpPr>
          <p:cNvPr id="39941" name="Text Box 6"/>
          <p:cNvSpPr txBox="1">
            <a:spLocks noChangeArrowheads="1"/>
          </p:cNvSpPr>
          <p:nvPr/>
        </p:nvSpPr>
        <p:spPr bwMode="auto">
          <a:xfrm>
            <a:off x="1223963" y="5257800"/>
            <a:ext cx="2462212" cy="608013"/>
          </a:xfrm>
          <a:prstGeom prst="rect">
            <a:avLst/>
          </a:prstGeom>
          <a:solidFill>
            <a:schemeClr val="bg1"/>
          </a:solidFill>
          <a:ln w="28575">
            <a:solidFill>
              <a:srgbClr val="000066"/>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3200" b="1">
                <a:solidFill>
                  <a:srgbClr val="000066"/>
                </a:solidFill>
                <a:latin typeface="Arial" charset="0"/>
              </a:rPr>
              <a:t>Genomics</a:t>
            </a:r>
          </a:p>
        </p:txBody>
      </p:sp>
      <p:pic>
        <p:nvPicPr>
          <p:cNvPr id="3994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6925" y="57912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Line 8"/>
          <p:cNvSpPr>
            <a:spLocks noChangeShapeType="1"/>
          </p:cNvSpPr>
          <p:nvPr/>
        </p:nvSpPr>
        <p:spPr bwMode="auto">
          <a:xfrm>
            <a:off x="2438400" y="1911350"/>
            <a:ext cx="0" cy="512763"/>
          </a:xfrm>
          <a:prstGeom prst="line">
            <a:avLst/>
          </a:prstGeom>
          <a:noFill/>
          <a:ln w="57150">
            <a:solidFill>
              <a:srgbClr val="16165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39944" name="Picture 9" descr="Genome analogy_3_T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63" y="2244725"/>
            <a:ext cx="35369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10" descr="Genome analogy_1_st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0775" y="1306513"/>
            <a:ext cx="62865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Line 11"/>
          <p:cNvSpPr>
            <a:spLocks noChangeShapeType="1"/>
          </p:cNvSpPr>
          <p:nvPr/>
        </p:nvSpPr>
        <p:spPr bwMode="auto">
          <a:xfrm flipV="1">
            <a:off x="4094163" y="1652588"/>
            <a:ext cx="3219450" cy="1220787"/>
          </a:xfrm>
          <a:prstGeom prst="line">
            <a:avLst/>
          </a:prstGeom>
          <a:noFill/>
          <a:ln w="19050">
            <a:solidFill>
              <a:srgbClr val="16165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47" name="Line 12"/>
          <p:cNvSpPr>
            <a:spLocks noChangeShapeType="1"/>
          </p:cNvSpPr>
          <p:nvPr/>
        </p:nvSpPr>
        <p:spPr bwMode="auto">
          <a:xfrm flipV="1">
            <a:off x="4094163" y="1974850"/>
            <a:ext cx="3219450" cy="1058863"/>
          </a:xfrm>
          <a:prstGeom prst="line">
            <a:avLst/>
          </a:prstGeom>
          <a:noFill/>
          <a:ln w="19050">
            <a:solidFill>
              <a:srgbClr val="16165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48" name="Line 13"/>
          <p:cNvSpPr>
            <a:spLocks noChangeShapeType="1"/>
          </p:cNvSpPr>
          <p:nvPr/>
        </p:nvSpPr>
        <p:spPr bwMode="auto">
          <a:xfrm flipV="1">
            <a:off x="4103688" y="2308225"/>
            <a:ext cx="3209925" cy="896938"/>
          </a:xfrm>
          <a:prstGeom prst="line">
            <a:avLst/>
          </a:prstGeom>
          <a:noFill/>
          <a:ln w="19050">
            <a:solidFill>
              <a:srgbClr val="16165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49" name="Line 14"/>
          <p:cNvSpPr>
            <a:spLocks noChangeShapeType="1"/>
          </p:cNvSpPr>
          <p:nvPr/>
        </p:nvSpPr>
        <p:spPr bwMode="auto">
          <a:xfrm flipV="1">
            <a:off x="4094163" y="2690813"/>
            <a:ext cx="3219450" cy="714375"/>
          </a:xfrm>
          <a:prstGeom prst="line">
            <a:avLst/>
          </a:prstGeom>
          <a:noFill/>
          <a:ln w="19050">
            <a:solidFill>
              <a:srgbClr val="16165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50" name="Line 15"/>
          <p:cNvSpPr>
            <a:spLocks noChangeShapeType="1"/>
          </p:cNvSpPr>
          <p:nvPr/>
        </p:nvSpPr>
        <p:spPr bwMode="auto">
          <a:xfrm flipV="1">
            <a:off x="4103688" y="3094038"/>
            <a:ext cx="3209925" cy="504825"/>
          </a:xfrm>
          <a:prstGeom prst="line">
            <a:avLst/>
          </a:prstGeom>
          <a:noFill/>
          <a:ln w="19050">
            <a:solidFill>
              <a:srgbClr val="16165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51" name="Line 16"/>
          <p:cNvSpPr>
            <a:spLocks noChangeShapeType="1"/>
          </p:cNvSpPr>
          <p:nvPr/>
        </p:nvSpPr>
        <p:spPr bwMode="auto">
          <a:xfrm flipV="1">
            <a:off x="4094163" y="3527425"/>
            <a:ext cx="3219450" cy="242888"/>
          </a:xfrm>
          <a:prstGeom prst="line">
            <a:avLst/>
          </a:prstGeom>
          <a:noFill/>
          <a:ln w="19050">
            <a:solidFill>
              <a:srgbClr val="16165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52" name="Line 17"/>
          <p:cNvSpPr>
            <a:spLocks noChangeShapeType="1"/>
          </p:cNvSpPr>
          <p:nvPr/>
        </p:nvSpPr>
        <p:spPr bwMode="auto">
          <a:xfrm>
            <a:off x="4103688" y="3960813"/>
            <a:ext cx="3209925" cy="303212"/>
          </a:xfrm>
          <a:prstGeom prst="line">
            <a:avLst/>
          </a:prstGeom>
          <a:noFill/>
          <a:ln w="19050">
            <a:solidFill>
              <a:srgbClr val="16165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53" name="Line 18"/>
          <p:cNvSpPr>
            <a:spLocks noChangeShapeType="1"/>
          </p:cNvSpPr>
          <p:nvPr/>
        </p:nvSpPr>
        <p:spPr bwMode="auto">
          <a:xfrm>
            <a:off x="4105275" y="4152900"/>
            <a:ext cx="3208338" cy="635000"/>
          </a:xfrm>
          <a:prstGeom prst="line">
            <a:avLst/>
          </a:prstGeom>
          <a:noFill/>
          <a:ln w="19050">
            <a:solidFill>
              <a:srgbClr val="16165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578724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5"/>
          <p:cNvSpPr txBox="1">
            <a:spLocks noChangeArrowheads="1"/>
          </p:cNvSpPr>
          <p:nvPr/>
        </p:nvSpPr>
        <p:spPr bwMode="auto">
          <a:xfrm>
            <a:off x="498475" y="4900613"/>
            <a:ext cx="9288463" cy="974725"/>
          </a:xfrm>
          <a:prstGeom prst="rect">
            <a:avLst/>
          </a:prstGeom>
          <a:solidFill>
            <a:schemeClr val="bg1"/>
          </a:solidFill>
          <a:ln w="28575">
            <a:solidFill>
              <a:srgbClr val="000066"/>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2800" b="1">
                <a:solidFill>
                  <a:srgbClr val="000066"/>
                </a:solidFill>
                <a:latin typeface="Tahoma" charset="0"/>
              </a:rPr>
              <a:t>Marker-assisted selection used to protect rice against bacterial blight and blast disease</a:t>
            </a:r>
          </a:p>
        </p:txBody>
      </p:sp>
      <p:pic>
        <p:nvPicPr>
          <p:cNvPr id="4096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25" y="5992813"/>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0763" y="185738"/>
            <a:ext cx="5705475" cy="4532312"/>
          </a:xfrm>
          <a:prstGeom prst="rect">
            <a:avLst/>
          </a:prstGeom>
          <a:noFill/>
          <a:ln w="2857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166813" y="5926138"/>
            <a:ext cx="7934325" cy="893762"/>
          </a:xfrm>
          <a:prstGeom prst="rect">
            <a:avLst/>
          </a:prstGeom>
          <a:solidFill>
            <a:schemeClr val="bg1"/>
          </a:solidFill>
          <a:ln w="28575">
            <a:solidFill>
              <a:srgbClr val="000066"/>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2600" b="1">
                <a:solidFill>
                  <a:srgbClr val="000066"/>
                </a:solidFill>
                <a:latin typeface="Tahoma" charset="0"/>
              </a:rPr>
              <a:t>Protection limited to diversity in crop and compatible relatives</a:t>
            </a:r>
          </a:p>
        </p:txBody>
      </p:sp>
    </p:spTree>
    <p:extLst>
      <p:ext uri="{BB962C8B-B14F-4D97-AF65-F5344CB8AC3E}">
        <p14:creationId xmlns:p14="http://schemas.microsoft.com/office/powerpoint/2010/main" val="366269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3" y="0"/>
            <a:ext cx="11058526" cy="737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Text Box 3"/>
          <p:cNvSpPr txBox="1">
            <a:spLocks noChangeArrowheads="1"/>
          </p:cNvSpPr>
          <p:nvPr/>
        </p:nvSpPr>
        <p:spPr bwMode="auto">
          <a:xfrm>
            <a:off x="1495425" y="1874838"/>
            <a:ext cx="6661150" cy="1401762"/>
          </a:xfrm>
          <a:prstGeom prst="rect">
            <a:avLst/>
          </a:prstGeom>
          <a:solidFill>
            <a:srgbClr val="FFFFC9"/>
          </a:solidFill>
          <a:ln w="28575">
            <a:solidFill>
              <a:srgbClr val="000066"/>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sz="2800" b="1">
                <a:solidFill>
                  <a:srgbClr val="000066"/>
                </a:solidFill>
                <a:latin typeface="Tahoma" charset="0"/>
              </a:rPr>
              <a:t>But there are other ways to create new varieties using the modern tools of genetics</a:t>
            </a:r>
          </a:p>
        </p:txBody>
      </p:sp>
      <p:pic>
        <p:nvPicPr>
          <p:cNvPr id="440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6625" y="5992813"/>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1453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2"/>
          <p:cNvSpPr txBox="1">
            <a:spLocks noChangeArrowheads="1"/>
          </p:cNvSpPr>
          <p:nvPr/>
        </p:nvSpPr>
        <p:spPr bwMode="auto">
          <a:xfrm>
            <a:off x="6461125" y="5715000"/>
            <a:ext cx="27193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2000" b="1">
                <a:solidFill>
                  <a:srgbClr val="000066"/>
                </a:solidFill>
                <a:latin typeface="Arial" charset="0"/>
              </a:rPr>
              <a:t>1700 books</a:t>
            </a:r>
          </a:p>
          <a:p>
            <a:pPr algn="ctr" eaLnBrk="1" hangingPunct="1"/>
            <a:r>
              <a:rPr lang="en-US" sz="2000" b="1">
                <a:solidFill>
                  <a:srgbClr val="000066"/>
                </a:solidFill>
                <a:latin typeface="Arial" charset="0"/>
              </a:rPr>
              <a:t>(or 1.7 million pages)</a:t>
            </a:r>
          </a:p>
        </p:txBody>
      </p:sp>
      <p:sp>
        <p:nvSpPr>
          <p:cNvPr id="45058" name="Text Box 3"/>
          <p:cNvSpPr txBox="1">
            <a:spLocks noChangeArrowheads="1"/>
          </p:cNvSpPr>
          <p:nvPr/>
        </p:nvSpPr>
        <p:spPr bwMode="auto">
          <a:xfrm>
            <a:off x="0" y="228600"/>
            <a:ext cx="1028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defRPr/>
            </a:pPr>
            <a:r>
              <a:rPr lang="en-US" sz="4000" b="1" dirty="0" smtClean="0">
                <a:solidFill>
                  <a:schemeClr val="accent6">
                    <a:lumMod val="50000"/>
                  </a:schemeClr>
                </a:solidFill>
                <a:latin typeface="Arial" charset="0"/>
              </a:rPr>
              <a:t>Genetic Engineering Methods</a:t>
            </a:r>
          </a:p>
        </p:txBody>
      </p:sp>
      <p:sp>
        <p:nvSpPr>
          <p:cNvPr id="45059" name="Text Box 4"/>
          <p:cNvSpPr txBox="1">
            <a:spLocks noChangeArrowheads="1"/>
          </p:cNvSpPr>
          <p:nvPr/>
        </p:nvSpPr>
        <p:spPr bwMode="auto">
          <a:xfrm>
            <a:off x="77788" y="5699125"/>
            <a:ext cx="27193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2000" b="1">
                <a:solidFill>
                  <a:srgbClr val="000066"/>
                </a:solidFill>
                <a:latin typeface="Arial" charset="0"/>
              </a:rPr>
              <a:t>1700 books</a:t>
            </a:r>
          </a:p>
          <a:p>
            <a:pPr algn="ctr" eaLnBrk="1" hangingPunct="1"/>
            <a:r>
              <a:rPr lang="en-US" sz="2000" b="1">
                <a:solidFill>
                  <a:srgbClr val="000066"/>
                </a:solidFill>
                <a:latin typeface="Arial" charset="0"/>
              </a:rPr>
              <a:t>(or 1.7 million pages)</a:t>
            </a:r>
          </a:p>
        </p:txBody>
      </p:sp>
      <p:sp>
        <p:nvSpPr>
          <p:cNvPr id="45060" name="Text Box 5"/>
          <p:cNvSpPr txBox="1">
            <a:spLocks noChangeArrowheads="1"/>
          </p:cNvSpPr>
          <p:nvPr/>
        </p:nvSpPr>
        <p:spPr bwMode="auto">
          <a:xfrm>
            <a:off x="2486025" y="4816475"/>
            <a:ext cx="35718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b="1">
                <a:solidFill>
                  <a:srgbClr val="000066"/>
                </a:solidFill>
                <a:latin typeface="Arial" charset="0"/>
              </a:rPr>
              <a:t>One-half page equivalent to a gene</a:t>
            </a:r>
          </a:p>
        </p:txBody>
      </p:sp>
      <p:sp>
        <p:nvSpPr>
          <p:cNvPr id="45061" name="Text Box 7"/>
          <p:cNvSpPr txBox="1">
            <a:spLocks noChangeArrowheads="1"/>
          </p:cNvSpPr>
          <p:nvPr/>
        </p:nvSpPr>
        <p:spPr bwMode="auto">
          <a:xfrm>
            <a:off x="8486775" y="3733800"/>
            <a:ext cx="17954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b="1">
                <a:solidFill>
                  <a:srgbClr val="000066"/>
                </a:solidFill>
                <a:latin typeface="Arial" charset="0"/>
              </a:rPr>
              <a:t>Inserted gene(s)</a:t>
            </a:r>
          </a:p>
        </p:txBody>
      </p:sp>
      <p:grpSp>
        <p:nvGrpSpPr>
          <p:cNvPr id="2" name="Group 1"/>
          <p:cNvGrpSpPr>
            <a:grpSpLocks/>
          </p:cNvGrpSpPr>
          <p:nvPr/>
        </p:nvGrpSpPr>
        <p:grpSpPr bwMode="auto">
          <a:xfrm>
            <a:off x="8491538" y="1447800"/>
            <a:ext cx="1795462" cy="2101850"/>
            <a:chOff x="8491538" y="1447800"/>
            <a:chExt cx="1795462" cy="2102557"/>
          </a:xfrm>
        </p:grpSpPr>
        <p:sp>
          <p:nvSpPr>
            <p:cNvPr id="45072" name="Text Box 6"/>
            <p:cNvSpPr txBox="1">
              <a:spLocks noChangeArrowheads="1"/>
            </p:cNvSpPr>
            <p:nvPr/>
          </p:nvSpPr>
          <p:spPr bwMode="auto">
            <a:xfrm>
              <a:off x="8491538" y="1447800"/>
              <a:ext cx="1795462"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b="1">
                  <a:solidFill>
                    <a:srgbClr val="000066"/>
                  </a:solidFill>
                  <a:latin typeface="Arial" charset="0"/>
                </a:rPr>
                <a:t>Inserts randomly in genome</a:t>
              </a:r>
            </a:p>
          </p:txBody>
        </p:sp>
        <p:sp>
          <p:nvSpPr>
            <p:cNvPr id="45073" name="Line 8"/>
            <p:cNvSpPr>
              <a:spLocks noChangeShapeType="1"/>
            </p:cNvSpPr>
            <p:nvPr/>
          </p:nvSpPr>
          <p:spPr bwMode="auto">
            <a:xfrm flipV="1">
              <a:off x="9344025" y="2864557"/>
              <a:ext cx="0" cy="685800"/>
            </a:xfrm>
            <a:prstGeom prst="line">
              <a:avLst/>
            </a:prstGeom>
            <a:noFill/>
            <a:ln w="57150">
              <a:solidFill>
                <a:srgbClr val="16165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5063" name="Group 9"/>
          <p:cNvGrpSpPr>
            <a:grpSpLocks/>
          </p:cNvGrpSpPr>
          <p:nvPr/>
        </p:nvGrpSpPr>
        <p:grpSpPr bwMode="auto">
          <a:xfrm>
            <a:off x="8086725" y="4556125"/>
            <a:ext cx="1228725" cy="660400"/>
            <a:chOff x="4608" y="2834"/>
            <a:chExt cx="624" cy="384"/>
          </a:xfrm>
        </p:grpSpPr>
        <p:sp>
          <p:nvSpPr>
            <p:cNvPr id="45070" name="Line 10"/>
            <p:cNvSpPr>
              <a:spLocks noChangeShapeType="1"/>
            </p:cNvSpPr>
            <p:nvPr/>
          </p:nvSpPr>
          <p:spPr bwMode="auto">
            <a:xfrm rot="16200000" flipV="1">
              <a:off x="4852" y="2972"/>
              <a:ext cx="0" cy="488"/>
            </a:xfrm>
            <a:prstGeom prst="line">
              <a:avLst/>
            </a:prstGeom>
            <a:noFill/>
            <a:ln w="57150">
              <a:solidFill>
                <a:srgbClr val="16165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71" name="Line 11"/>
            <p:cNvSpPr>
              <a:spLocks noChangeShapeType="1"/>
            </p:cNvSpPr>
            <p:nvPr/>
          </p:nvSpPr>
          <p:spPr bwMode="auto">
            <a:xfrm flipH="1">
              <a:off x="5088" y="2834"/>
              <a:ext cx="144" cy="384"/>
            </a:xfrm>
            <a:prstGeom prst="line">
              <a:avLst/>
            </a:prstGeom>
            <a:noFill/>
            <a:ln w="57150">
              <a:solidFill>
                <a:srgbClr val="16165D"/>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5064" name="Line 12"/>
          <p:cNvSpPr>
            <a:spLocks noChangeShapeType="1"/>
          </p:cNvSpPr>
          <p:nvPr/>
        </p:nvSpPr>
        <p:spPr bwMode="auto">
          <a:xfrm flipV="1">
            <a:off x="6022975" y="3389313"/>
            <a:ext cx="1233488" cy="19050"/>
          </a:xfrm>
          <a:prstGeom prst="line">
            <a:avLst/>
          </a:prstGeom>
          <a:noFill/>
          <a:ln w="76200">
            <a:solidFill>
              <a:srgbClr val="16165D"/>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45065" name="Text Box 13"/>
          <p:cNvSpPr txBox="1">
            <a:spLocks noChangeArrowheads="1"/>
          </p:cNvSpPr>
          <p:nvPr/>
        </p:nvSpPr>
        <p:spPr bwMode="auto">
          <a:xfrm>
            <a:off x="1651000" y="2633663"/>
            <a:ext cx="7842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8000" b="1">
                <a:solidFill>
                  <a:srgbClr val="000066"/>
                </a:solidFill>
                <a:latin typeface="Arial" charset="0"/>
              </a:rPr>
              <a:t>+</a:t>
            </a:r>
          </a:p>
        </p:txBody>
      </p:sp>
      <p:pic>
        <p:nvPicPr>
          <p:cNvPr id="45066" name="Picture 14" descr="Genome analogy_1_st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1171575"/>
            <a:ext cx="738188"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5" descr="Genome analogy_4_half_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4950" y="2362200"/>
            <a:ext cx="30480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5" y="58039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17" descr="Genome analogy_4_stack_one_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1713" y="1171575"/>
            <a:ext cx="7334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8929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7"/>
          <p:cNvSpPr txBox="1">
            <a:spLocks noChangeArrowheads="1"/>
          </p:cNvSpPr>
          <p:nvPr/>
        </p:nvSpPr>
        <p:spPr bwMode="auto">
          <a:xfrm>
            <a:off x="512763" y="179388"/>
            <a:ext cx="92598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b="1" i="1">
                <a:solidFill>
                  <a:srgbClr val="000066"/>
                </a:solidFill>
                <a:latin typeface="Tahoma" charset="0"/>
              </a:rPr>
              <a:t>     Classical </a:t>
            </a:r>
            <a:r>
              <a:rPr lang="en-US" sz="3200" b="1">
                <a:solidFill>
                  <a:srgbClr val="000066"/>
                </a:solidFill>
                <a:latin typeface="Tahoma" charset="0"/>
              </a:rPr>
              <a:t>					</a:t>
            </a:r>
            <a:r>
              <a:rPr lang="en-US" sz="3200" b="1" i="1">
                <a:solidFill>
                  <a:srgbClr val="000066"/>
                </a:solidFill>
                <a:latin typeface="Tahoma" charset="0"/>
              </a:rPr>
              <a:t>Genetic </a:t>
            </a:r>
          </a:p>
          <a:p>
            <a:r>
              <a:rPr lang="en-US" sz="3200" b="1" i="1">
                <a:solidFill>
                  <a:srgbClr val="000066"/>
                </a:solidFill>
                <a:latin typeface="Tahoma" charset="0"/>
              </a:rPr>
              <a:t>     Breeding</a:t>
            </a:r>
            <a:r>
              <a:rPr lang="en-US" sz="3200" b="1">
                <a:solidFill>
                  <a:srgbClr val="000066"/>
                </a:solidFill>
                <a:latin typeface="Tahoma" charset="0"/>
              </a:rPr>
              <a:t>	       </a:t>
            </a:r>
            <a:r>
              <a:rPr lang="en-US" b="1">
                <a:solidFill>
                  <a:srgbClr val="000066"/>
                </a:solidFill>
                <a:latin typeface="Tahoma" charset="0"/>
              </a:rPr>
              <a:t>compared to</a:t>
            </a:r>
            <a:r>
              <a:rPr lang="en-US" sz="3200" b="1">
                <a:solidFill>
                  <a:srgbClr val="000066"/>
                </a:solidFill>
                <a:latin typeface="Tahoma" charset="0"/>
              </a:rPr>
              <a:t>  	</a:t>
            </a:r>
            <a:r>
              <a:rPr lang="en-US" sz="3200" b="1" i="1">
                <a:solidFill>
                  <a:srgbClr val="000066"/>
                </a:solidFill>
                <a:latin typeface="Tahoma" charset="0"/>
              </a:rPr>
              <a:t>Engineering</a:t>
            </a:r>
          </a:p>
        </p:txBody>
      </p:sp>
      <p:sp>
        <p:nvSpPr>
          <p:cNvPr id="46082" name="Rectangle 8"/>
          <p:cNvSpPr>
            <a:spLocks noChangeArrowheads="1"/>
          </p:cNvSpPr>
          <p:nvPr/>
        </p:nvSpPr>
        <p:spPr bwMode="auto">
          <a:xfrm>
            <a:off x="277813" y="1519238"/>
            <a:ext cx="4686300" cy="47625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1">
              <a:solidFill>
                <a:srgbClr val="000066"/>
              </a:solidFill>
            </a:endParaRPr>
          </a:p>
        </p:txBody>
      </p:sp>
      <p:sp>
        <p:nvSpPr>
          <p:cNvPr id="46083" name="Rectangle 9"/>
          <p:cNvSpPr>
            <a:spLocks noChangeArrowheads="1"/>
          </p:cNvSpPr>
          <p:nvPr/>
        </p:nvSpPr>
        <p:spPr bwMode="auto">
          <a:xfrm>
            <a:off x="5260975" y="1466850"/>
            <a:ext cx="4826000" cy="47625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66"/>
              </a:solidFill>
            </a:endParaRPr>
          </a:p>
        </p:txBody>
      </p:sp>
      <p:sp>
        <p:nvSpPr>
          <p:cNvPr id="46084" name="Text Box 12"/>
          <p:cNvSpPr txBox="1">
            <a:spLocks noChangeArrowheads="1"/>
          </p:cNvSpPr>
          <p:nvPr/>
        </p:nvSpPr>
        <p:spPr bwMode="auto">
          <a:xfrm>
            <a:off x="368300" y="1831975"/>
            <a:ext cx="4475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latin typeface="Tahoma" charset="0"/>
              </a:rPr>
              <a:t>Uses plant machinery in plant</a:t>
            </a:r>
          </a:p>
        </p:txBody>
      </p:sp>
      <p:sp>
        <p:nvSpPr>
          <p:cNvPr id="46085" name="Text Box 13"/>
          <p:cNvSpPr txBox="1">
            <a:spLocks noChangeArrowheads="1"/>
          </p:cNvSpPr>
          <p:nvPr/>
        </p:nvSpPr>
        <p:spPr bwMode="auto">
          <a:xfrm>
            <a:off x="5219700" y="1841500"/>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latin typeface="Tahoma" charset="0"/>
              </a:rPr>
              <a:t>Uses plant machinery in laboratory</a:t>
            </a:r>
          </a:p>
        </p:txBody>
      </p:sp>
      <p:grpSp>
        <p:nvGrpSpPr>
          <p:cNvPr id="46086" name="Group 26"/>
          <p:cNvGrpSpPr>
            <a:grpSpLocks/>
          </p:cNvGrpSpPr>
          <p:nvPr/>
        </p:nvGrpSpPr>
        <p:grpSpPr bwMode="auto">
          <a:xfrm>
            <a:off x="368300" y="1831975"/>
            <a:ext cx="9728200" cy="466725"/>
            <a:chOff x="232" y="1154"/>
            <a:chExt cx="6128" cy="294"/>
          </a:xfrm>
        </p:grpSpPr>
        <p:sp>
          <p:nvSpPr>
            <p:cNvPr id="46097" name="Text Box 14"/>
            <p:cNvSpPr txBox="1">
              <a:spLocks noChangeArrowheads="1"/>
            </p:cNvSpPr>
            <p:nvPr/>
          </p:nvSpPr>
          <p:spPr bwMode="auto">
            <a:xfrm>
              <a:off x="232" y="1154"/>
              <a:ext cx="281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solidFill>
                    <a:srgbClr val="000066"/>
                  </a:solidFill>
                  <a:latin typeface="Tahoma" charset="0"/>
                </a:rPr>
                <a:t>Uses plant machinery in plant</a:t>
              </a:r>
            </a:p>
          </p:txBody>
        </p:sp>
        <p:sp>
          <p:nvSpPr>
            <p:cNvPr id="46098" name="Text Box 15"/>
            <p:cNvSpPr txBox="1">
              <a:spLocks noChangeArrowheads="1"/>
            </p:cNvSpPr>
            <p:nvPr/>
          </p:nvSpPr>
          <p:spPr bwMode="auto">
            <a:xfrm>
              <a:off x="3288" y="1160"/>
              <a:ext cx="30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solidFill>
                    <a:srgbClr val="000066"/>
                  </a:solidFill>
                  <a:latin typeface="Tahoma" charset="0"/>
                </a:rPr>
                <a:t>Uses plant machinery in laboratory</a:t>
              </a:r>
            </a:p>
          </p:txBody>
        </p:sp>
      </p:grpSp>
      <p:grpSp>
        <p:nvGrpSpPr>
          <p:cNvPr id="3" name="Group 29"/>
          <p:cNvGrpSpPr>
            <a:grpSpLocks/>
          </p:cNvGrpSpPr>
          <p:nvPr/>
        </p:nvGrpSpPr>
        <p:grpSpPr bwMode="auto">
          <a:xfrm>
            <a:off x="319088" y="2605088"/>
            <a:ext cx="9385300" cy="839787"/>
            <a:chOff x="201" y="1677"/>
            <a:chExt cx="5912" cy="529"/>
          </a:xfrm>
        </p:grpSpPr>
        <p:sp>
          <p:nvSpPr>
            <p:cNvPr id="46095" name="Text Box 18"/>
            <p:cNvSpPr txBox="1">
              <a:spLocks noChangeArrowheads="1"/>
            </p:cNvSpPr>
            <p:nvPr/>
          </p:nvSpPr>
          <p:spPr bwMode="auto">
            <a:xfrm>
              <a:off x="201" y="1683"/>
              <a:ext cx="2819"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solidFill>
                    <a:srgbClr val="000066"/>
                  </a:solidFill>
                  <a:latin typeface="Tahoma" charset="0"/>
                </a:rPr>
                <a:t>Gene exchange is random involving whole genome</a:t>
              </a:r>
            </a:p>
          </p:txBody>
        </p:sp>
        <p:sp>
          <p:nvSpPr>
            <p:cNvPr id="46096" name="Text Box 21"/>
            <p:cNvSpPr txBox="1">
              <a:spLocks noChangeArrowheads="1"/>
            </p:cNvSpPr>
            <p:nvPr/>
          </p:nvSpPr>
          <p:spPr bwMode="auto">
            <a:xfrm>
              <a:off x="3294" y="1677"/>
              <a:ext cx="2819"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solidFill>
                    <a:srgbClr val="000066"/>
                  </a:solidFill>
                  <a:latin typeface="Tahoma" charset="0"/>
                </a:rPr>
                <a:t>Gene exchange is specific involving single or few genes</a:t>
              </a:r>
            </a:p>
          </p:txBody>
        </p:sp>
      </p:grpSp>
      <p:grpSp>
        <p:nvGrpSpPr>
          <p:cNvPr id="4" name="Group 32"/>
          <p:cNvGrpSpPr>
            <a:grpSpLocks/>
          </p:cNvGrpSpPr>
          <p:nvPr/>
        </p:nvGrpSpPr>
        <p:grpSpPr bwMode="auto">
          <a:xfrm>
            <a:off x="385763" y="3857625"/>
            <a:ext cx="9315450" cy="846138"/>
            <a:chOff x="243" y="2475"/>
            <a:chExt cx="5868" cy="533"/>
          </a:xfrm>
        </p:grpSpPr>
        <p:sp>
          <p:nvSpPr>
            <p:cNvPr id="46093" name="Text Box 19"/>
            <p:cNvSpPr txBox="1">
              <a:spLocks noChangeArrowheads="1"/>
            </p:cNvSpPr>
            <p:nvPr/>
          </p:nvSpPr>
          <p:spPr bwMode="auto">
            <a:xfrm>
              <a:off x="243" y="2485"/>
              <a:ext cx="2819"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dirty="0">
                  <a:solidFill>
                    <a:srgbClr val="000066"/>
                  </a:solidFill>
                  <a:latin typeface="Tahoma" charset="0"/>
                </a:rPr>
                <a:t>When/where gene expressed not controlled by breeder</a:t>
              </a:r>
            </a:p>
          </p:txBody>
        </p:sp>
        <p:sp>
          <p:nvSpPr>
            <p:cNvPr id="46094" name="Text Box 22"/>
            <p:cNvSpPr txBox="1">
              <a:spLocks noChangeArrowheads="1"/>
            </p:cNvSpPr>
            <p:nvPr/>
          </p:nvSpPr>
          <p:spPr bwMode="auto">
            <a:xfrm>
              <a:off x="3292" y="2475"/>
              <a:ext cx="2819"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solidFill>
                    <a:srgbClr val="000066"/>
                  </a:solidFill>
                  <a:latin typeface="Tahoma" charset="0"/>
                </a:rPr>
                <a:t>When/where gene expressed controlled precisely</a:t>
              </a:r>
            </a:p>
          </p:txBody>
        </p:sp>
      </p:grpSp>
      <p:grpSp>
        <p:nvGrpSpPr>
          <p:cNvPr id="5" name="Group 35"/>
          <p:cNvGrpSpPr>
            <a:grpSpLocks/>
          </p:cNvGrpSpPr>
          <p:nvPr/>
        </p:nvGrpSpPr>
        <p:grpSpPr bwMode="auto">
          <a:xfrm>
            <a:off x="357188" y="4973638"/>
            <a:ext cx="9371012" cy="1200150"/>
            <a:chOff x="213" y="3249"/>
            <a:chExt cx="5903" cy="756"/>
          </a:xfrm>
        </p:grpSpPr>
        <p:sp>
          <p:nvSpPr>
            <p:cNvPr id="46091" name="Text Box 20"/>
            <p:cNvSpPr txBox="1">
              <a:spLocks noChangeArrowheads="1"/>
            </p:cNvSpPr>
            <p:nvPr/>
          </p:nvSpPr>
          <p:spPr bwMode="auto">
            <a:xfrm>
              <a:off x="213" y="3249"/>
              <a:ext cx="2855"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solidFill>
                    <a:srgbClr val="000066"/>
                  </a:solidFill>
                  <a:latin typeface="Tahoma" charset="0"/>
                </a:rPr>
                <a:t>Source of gene primarily within genera – not between kingdoms like plants &amp; bacteria</a:t>
              </a:r>
            </a:p>
          </p:txBody>
        </p:sp>
        <p:sp>
          <p:nvSpPr>
            <p:cNvPr id="46092" name="Text Box 23"/>
            <p:cNvSpPr txBox="1">
              <a:spLocks noChangeArrowheads="1"/>
            </p:cNvSpPr>
            <p:nvPr/>
          </p:nvSpPr>
          <p:spPr bwMode="auto">
            <a:xfrm>
              <a:off x="3297" y="3256"/>
              <a:ext cx="2819"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solidFill>
                    <a:srgbClr val="000066"/>
                  </a:solidFill>
                  <a:latin typeface="Tahoma" charset="0"/>
                </a:rPr>
                <a:t>Source of gene from any organism</a:t>
              </a:r>
            </a:p>
          </p:txBody>
        </p:sp>
      </p:grpSp>
      <p:pic>
        <p:nvPicPr>
          <p:cNvPr id="46090"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6925" y="57912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989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6625" y="5776913"/>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68" name="Group 14"/>
          <p:cNvGrpSpPr>
            <a:grpSpLocks/>
          </p:cNvGrpSpPr>
          <p:nvPr/>
        </p:nvGrpSpPr>
        <p:grpSpPr bwMode="auto">
          <a:xfrm>
            <a:off x="5046663" y="2301875"/>
            <a:ext cx="2800350" cy="2249488"/>
            <a:chOff x="3073400" y="2292505"/>
            <a:chExt cx="2489200" cy="2249405"/>
          </a:xfrm>
        </p:grpSpPr>
        <p:grpSp>
          <p:nvGrpSpPr>
            <p:cNvPr id="7" name="Group 6"/>
            <p:cNvGrpSpPr/>
            <p:nvPr/>
          </p:nvGrpSpPr>
          <p:grpSpPr>
            <a:xfrm>
              <a:off x="3078163" y="2292505"/>
              <a:ext cx="2484437" cy="2247745"/>
              <a:chOff x="3078163" y="2292505"/>
              <a:chExt cx="2484437" cy="2247745"/>
            </a:xfrm>
            <a:solidFill>
              <a:schemeClr val="accent4">
                <a:lumMod val="85000"/>
                <a:lumOff val="15000"/>
              </a:schemeClr>
            </a:solidFill>
          </p:grpSpPr>
          <p:pic>
            <p:nvPicPr>
              <p:cNvPr id="1435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8163" y="2297113"/>
                <a:ext cx="2484437" cy="22431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360" name="Text Box 9"/>
              <p:cNvSpPr txBox="1">
                <a:spLocks noChangeArrowheads="1"/>
              </p:cNvSpPr>
              <p:nvPr/>
            </p:nvSpPr>
            <p:spPr bwMode="auto">
              <a:xfrm>
                <a:off x="3266506" y="2292505"/>
                <a:ext cx="2107751" cy="646331"/>
              </a:xfrm>
              <a:prstGeom prst="rect">
                <a:avLst/>
              </a:prstGeom>
              <a:grp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b="1" i="1" dirty="0" smtClean="0">
                    <a:solidFill>
                      <a:schemeClr val="bg1"/>
                    </a:solidFill>
                    <a:effectLst>
                      <a:outerShdw blurRad="50800" dist="38100" dir="2700000" algn="tl" rotWithShape="0">
                        <a:prstClr val="black">
                          <a:alpha val="40000"/>
                        </a:prstClr>
                      </a:outerShdw>
                    </a:effectLst>
                    <a:latin typeface="Myriad Pro"/>
                    <a:cs typeface="Myriad Pro"/>
                  </a:rPr>
                  <a:t>GE Canola</a:t>
                </a:r>
                <a:endParaRPr lang="en-US" sz="800" b="1" i="1" dirty="0" smtClean="0">
                  <a:solidFill>
                    <a:schemeClr val="bg1"/>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600" dirty="0" smtClean="0">
                    <a:solidFill>
                      <a:schemeClr val="bg1"/>
                    </a:solidFill>
                    <a:effectLst>
                      <a:outerShdw blurRad="50800" dist="38100" dir="2700000" algn="tl" rotWithShape="0">
                        <a:prstClr val="black">
                          <a:alpha val="40000"/>
                        </a:prstClr>
                      </a:outerShdw>
                    </a:effectLst>
                    <a:latin typeface="Myriad Pro"/>
                    <a:cs typeface="Myriad Pro"/>
                  </a:rPr>
                  <a:t>88% of 2010 acreage</a:t>
                </a:r>
              </a:p>
            </p:txBody>
          </p:sp>
        </p:grpSp>
        <p:sp>
          <p:nvSpPr>
            <p:cNvPr id="62487" name="TextBox 9"/>
            <p:cNvSpPr txBox="1">
              <a:spLocks noChangeArrowheads="1"/>
            </p:cNvSpPr>
            <p:nvPr/>
          </p:nvSpPr>
          <p:spPr bwMode="auto">
            <a:xfrm>
              <a:off x="3073400" y="4326466"/>
              <a:ext cx="2489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800" i="1">
                  <a:solidFill>
                    <a:srgbClr val="D9D9D9"/>
                  </a:solidFill>
                  <a:latin typeface="Myriad Pro" charset="0"/>
                  <a:cs typeface="Myriad Pro" charset="0"/>
                </a:rPr>
                <a:t>Source: ISAAA, 2011</a:t>
              </a:r>
            </a:p>
          </p:txBody>
        </p:sp>
      </p:grpSp>
      <p:grpSp>
        <p:nvGrpSpPr>
          <p:cNvPr id="62469" name="Group 15"/>
          <p:cNvGrpSpPr>
            <a:grpSpLocks/>
          </p:cNvGrpSpPr>
          <p:nvPr/>
        </p:nvGrpSpPr>
        <p:grpSpPr bwMode="auto">
          <a:xfrm>
            <a:off x="3565525" y="0"/>
            <a:ext cx="3025775" cy="2254250"/>
            <a:chOff x="5655734" y="2289189"/>
            <a:chExt cx="2689930" cy="2254173"/>
          </a:xfrm>
        </p:grpSpPr>
        <p:grpSp>
          <p:nvGrpSpPr>
            <p:cNvPr id="6" name="Group 5"/>
            <p:cNvGrpSpPr/>
            <p:nvPr/>
          </p:nvGrpSpPr>
          <p:grpSpPr>
            <a:xfrm>
              <a:off x="5661025" y="2289189"/>
              <a:ext cx="2684639" cy="2254173"/>
              <a:chOff x="5661025" y="2289189"/>
              <a:chExt cx="2684639" cy="2254173"/>
            </a:xfrm>
            <a:solidFill>
              <a:schemeClr val="accent4">
                <a:lumMod val="85000"/>
                <a:lumOff val="15000"/>
              </a:schemeClr>
            </a:solidFill>
          </p:grpSpPr>
          <p:pic>
            <p:nvPicPr>
              <p:cNvPr id="13"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1025" y="2293938"/>
                <a:ext cx="2684639" cy="22494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Text Box 15"/>
              <p:cNvSpPr txBox="1">
                <a:spLocks noChangeArrowheads="1"/>
              </p:cNvSpPr>
              <p:nvPr/>
            </p:nvSpPr>
            <p:spPr bwMode="auto">
              <a:xfrm>
                <a:off x="5974644" y="2289189"/>
                <a:ext cx="2057400" cy="723275"/>
              </a:xfrm>
              <a:prstGeom prst="rect">
                <a:avLst/>
              </a:prstGeom>
              <a:grp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b="1" i="1" dirty="0" smtClean="0">
                    <a:solidFill>
                      <a:srgbClr val="FFFFFF"/>
                    </a:solidFill>
                    <a:effectLst>
                      <a:outerShdw blurRad="50800" dist="38100" dir="2700000" algn="tl" rotWithShape="0">
                        <a:prstClr val="black">
                          <a:alpha val="40000"/>
                        </a:prstClr>
                      </a:outerShdw>
                    </a:effectLst>
                    <a:latin typeface="Myriad Pro"/>
                    <a:cs typeface="Myriad Pro"/>
                  </a:rPr>
                  <a:t>GE Soybean</a:t>
                </a:r>
                <a:endParaRPr lang="en-US" sz="800" b="1" i="1" dirty="0" smtClean="0">
                  <a:solidFill>
                    <a:srgbClr val="FFFFFF"/>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600" dirty="0" smtClean="0">
                    <a:solidFill>
                      <a:schemeClr val="bg1"/>
                    </a:solidFill>
                    <a:effectLst>
                      <a:outerShdw blurRad="50800" dist="38100" dir="2700000" algn="tl" rotWithShape="0">
                        <a:prstClr val="black">
                          <a:alpha val="40000"/>
                        </a:prstClr>
                      </a:outerShdw>
                    </a:effectLst>
                    <a:latin typeface="Myriad Pro"/>
                    <a:cs typeface="Myriad Pro"/>
                  </a:rPr>
                  <a:t>93% of 2012 acreage</a:t>
                </a:r>
              </a:p>
              <a:p>
                <a:pPr algn="ctr">
                  <a:defRPr/>
                </a:pPr>
                <a:r>
                  <a:rPr lang="en-US" sz="500" dirty="0" smtClean="0">
                    <a:solidFill>
                      <a:schemeClr val="bg1"/>
                    </a:solidFill>
                    <a:latin typeface="Myriad Pro"/>
                    <a:cs typeface="Myriad Pro"/>
                  </a:rPr>
                  <a:t>(Herbicide resistant: 93%)</a:t>
                </a:r>
              </a:p>
            </p:txBody>
          </p:sp>
        </p:grpSp>
        <p:sp>
          <p:nvSpPr>
            <p:cNvPr id="11" name="TextBox 10"/>
            <p:cNvSpPr txBox="1"/>
            <p:nvPr/>
          </p:nvSpPr>
          <p:spPr>
            <a:xfrm>
              <a:off x="5655734" y="4325882"/>
              <a:ext cx="2688519" cy="215893"/>
            </a:xfrm>
            <a:prstGeom prst="rect">
              <a:avLst/>
            </a:prstGeom>
            <a:noFill/>
          </p:spPr>
          <p:txBody>
            <a:bodyPr>
              <a:spAutoFit/>
            </a:bodyPr>
            <a:lstStyle/>
            <a:p>
              <a:pPr algn="ctr">
                <a:defRPr/>
              </a:pPr>
              <a:r>
                <a:rPr lang="en-US" sz="800" i="1" kern="0" dirty="0">
                  <a:solidFill>
                    <a:srgbClr val="D9D9D9"/>
                  </a:solidFill>
                  <a:latin typeface="Myriad Pro"/>
                  <a:cs typeface="Myriad Pro"/>
                </a:rPr>
                <a:t>Source:  USDA-ERS, 2012</a:t>
              </a:r>
            </a:p>
          </p:txBody>
        </p:sp>
      </p:grpSp>
      <p:grpSp>
        <p:nvGrpSpPr>
          <p:cNvPr id="62470" name="Group 13"/>
          <p:cNvGrpSpPr>
            <a:grpSpLocks/>
          </p:cNvGrpSpPr>
          <p:nvPr/>
        </p:nvGrpSpPr>
        <p:grpSpPr bwMode="auto">
          <a:xfrm>
            <a:off x="882650" y="2299942"/>
            <a:ext cx="4310724" cy="2297456"/>
            <a:chOff x="322186" y="2239146"/>
            <a:chExt cx="3833491" cy="2298662"/>
          </a:xfrm>
        </p:grpSpPr>
        <p:grpSp>
          <p:nvGrpSpPr>
            <p:cNvPr id="8" name="Group 7"/>
            <p:cNvGrpSpPr/>
            <p:nvPr/>
          </p:nvGrpSpPr>
          <p:grpSpPr>
            <a:xfrm>
              <a:off x="1464293" y="2239146"/>
              <a:ext cx="2691384" cy="2249424"/>
              <a:chOff x="1464293" y="2239146"/>
              <a:chExt cx="2691384" cy="2249424"/>
            </a:xfrm>
            <a:solidFill>
              <a:schemeClr val="accent4">
                <a:lumMod val="85000"/>
                <a:lumOff val="15000"/>
              </a:schemeClr>
            </a:solidFill>
          </p:grpSpPr>
          <p:pic>
            <p:nvPicPr>
              <p:cNvPr id="3" name="Picture 2" descr="cotton20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4293" y="2239146"/>
                <a:ext cx="2691384" cy="2249424"/>
              </a:xfrm>
              <a:prstGeom prst="rect">
                <a:avLst/>
              </a:prstGeom>
              <a:grpFill/>
            </p:spPr>
          </p:pic>
          <p:sp>
            <p:nvSpPr>
              <p:cNvPr id="14358" name="Text Box 12"/>
              <p:cNvSpPr txBox="1">
                <a:spLocks noChangeArrowheads="1"/>
              </p:cNvSpPr>
              <p:nvPr/>
            </p:nvSpPr>
            <p:spPr bwMode="auto">
              <a:xfrm>
                <a:off x="1735710" y="2287141"/>
                <a:ext cx="2103372" cy="723275"/>
              </a:xfrm>
              <a:prstGeom prst="rect">
                <a:avLst/>
              </a:prstGeom>
              <a:grp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b="1" i="1" dirty="0" smtClean="0">
                    <a:solidFill>
                      <a:srgbClr val="FFFFFF"/>
                    </a:solidFill>
                    <a:effectLst>
                      <a:outerShdw blurRad="50800" dist="38100" dir="2700000" algn="tl" rotWithShape="0">
                        <a:prstClr val="black">
                          <a:alpha val="40000"/>
                        </a:prstClr>
                      </a:outerShdw>
                    </a:effectLst>
                    <a:latin typeface="Myriad Pro"/>
                    <a:cs typeface="Myriad Pro"/>
                  </a:rPr>
                  <a:t>GE Cotton</a:t>
                </a:r>
                <a:endParaRPr lang="en-US" sz="800" b="1" i="1" dirty="0" smtClean="0">
                  <a:solidFill>
                    <a:srgbClr val="FFFFFF"/>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600" dirty="0" smtClean="0">
                    <a:solidFill>
                      <a:schemeClr val="bg1"/>
                    </a:solidFill>
                    <a:effectLst>
                      <a:outerShdw blurRad="50800" dist="38100" dir="2700000" algn="tl" rotWithShape="0">
                        <a:prstClr val="black">
                          <a:alpha val="40000"/>
                        </a:prstClr>
                      </a:outerShdw>
                    </a:effectLst>
                    <a:latin typeface="Myriad Pro"/>
                    <a:cs typeface="Myriad Pro"/>
                  </a:rPr>
                  <a:t>94% of 2012 acreage</a:t>
                </a:r>
              </a:p>
              <a:p>
                <a:pPr algn="ctr">
                  <a:defRPr/>
                </a:pPr>
                <a:r>
                  <a:rPr lang="en-US" sz="500" dirty="0" smtClean="0">
                    <a:solidFill>
                      <a:schemeClr val="bg1"/>
                    </a:solidFill>
                    <a:latin typeface="Myriad Pro"/>
                    <a:cs typeface="Myriad Pro"/>
                  </a:rPr>
                  <a:t>(Insect Resistant: 14%    Herbicide tolerant: 17%   Stacked gene: 63%</a:t>
                </a:r>
                <a:endParaRPr lang="en-US" sz="500" kern="0" dirty="0">
                  <a:solidFill>
                    <a:schemeClr val="bg1"/>
                  </a:solidFill>
                  <a:latin typeface="Myriad Pro"/>
                  <a:cs typeface="Myriad Pro"/>
                </a:endParaRPr>
              </a:p>
            </p:txBody>
          </p:sp>
        </p:grpSp>
        <p:sp>
          <p:nvSpPr>
            <p:cNvPr id="32" name="TextBox 31"/>
            <p:cNvSpPr txBox="1"/>
            <p:nvPr/>
          </p:nvSpPr>
          <p:spPr>
            <a:xfrm>
              <a:off x="322186" y="4323384"/>
              <a:ext cx="2687973" cy="214424"/>
            </a:xfrm>
            <a:prstGeom prst="rect">
              <a:avLst/>
            </a:prstGeom>
            <a:noFill/>
          </p:spPr>
          <p:txBody>
            <a:bodyPr>
              <a:spAutoFit/>
            </a:bodyPr>
            <a:lstStyle/>
            <a:p>
              <a:pPr algn="ctr">
                <a:defRPr/>
              </a:pPr>
              <a:r>
                <a:rPr lang="en-US" sz="800" i="1" kern="0" dirty="0">
                  <a:solidFill>
                    <a:srgbClr val="D9D9D9"/>
                  </a:solidFill>
                  <a:latin typeface="Myriad Pro"/>
                  <a:cs typeface="Myriad Pro"/>
                </a:rPr>
                <a:t>Source:  USDA-ERS, 2012</a:t>
              </a:r>
            </a:p>
          </p:txBody>
        </p:sp>
      </p:grpSp>
      <p:grpSp>
        <p:nvGrpSpPr>
          <p:cNvPr id="62471" name="Group 9"/>
          <p:cNvGrpSpPr>
            <a:grpSpLocks/>
          </p:cNvGrpSpPr>
          <p:nvPr/>
        </p:nvGrpSpPr>
        <p:grpSpPr bwMode="auto">
          <a:xfrm>
            <a:off x="390525" y="4598988"/>
            <a:ext cx="3086100" cy="2259012"/>
            <a:chOff x="348074" y="4598670"/>
            <a:chExt cx="2743200" cy="2259330"/>
          </a:xfrm>
        </p:grpSpPr>
        <p:pic>
          <p:nvPicPr>
            <p:cNvPr id="62479" name="Picture 8" descr="Corn imag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8074" y="4598670"/>
              <a:ext cx="2743200" cy="225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1" name="Text Box 6"/>
            <p:cNvSpPr txBox="1">
              <a:spLocks noChangeArrowheads="1"/>
            </p:cNvSpPr>
            <p:nvPr/>
          </p:nvSpPr>
          <p:spPr bwMode="auto">
            <a:xfrm>
              <a:off x="669807" y="4603433"/>
              <a:ext cx="2106789" cy="800213"/>
            </a:xfrm>
            <a:prstGeom prst="rect">
              <a:avLst/>
            </a:prstGeom>
            <a:solidFill>
              <a:schemeClr val="accent4">
                <a:lumMod val="85000"/>
                <a:lumOff val="15000"/>
              </a:schemeClr>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b="1" i="1" dirty="0" smtClean="0">
                  <a:solidFill>
                    <a:srgbClr val="FFFFFF"/>
                  </a:solidFill>
                  <a:effectLst>
                    <a:outerShdw blurRad="50800" dist="38100" dir="2700000" algn="tl" rotWithShape="0">
                      <a:prstClr val="black">
                        <a:alpha val="40000"/>
                      </a:prstClr>
                    </a:outerShdw>
                  </a:effectLst>
                  <a:latin typeface="Myriad Pro"/>
                  <a:cs typeface="Myriad Pro"/>
                </a:rPr>
                <a:t>GE Corn</a:t>
              </a:r>
              <a:endParaRPr lang="en-US" sz="800" b="1" i="1" dirty="0" smtClean="0">
                <a:solidFill>
                  <a:srgbClr val="FFFFFF"/>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600" dirty="0" smtClean="0">
                  <a:solidFill>
                    <a:schemeClr val="bg1"/>
                  </a:solidFill>
                  <a:effectLst>
                    <a:outerShdw blurRad="50800" dist="38100" dir="2700000" algn="tl" rotWithShape="0">
                      <a:prstClr val="black">
                        <a:alpha val="40000"/>
                      </a:prstClr>
                    </a:outerShdw>
                  </a:effectLst>
                  <a:latin typeface="Myriad Pro"/>
                  <a:cs typeface="Myriad Pro"/>
                </a:rPr>
                <a:t>88% of 2012 acreage</a:t>
              </a:r>
            </a:p>
            <a:p>
              <a:pPr algn="ctr">
                <a:defRPr/>
              </a:pPr>
              <a:r>
                <a:rPr lang="en-US" sz="500" dirty="0" smtClean="0">
                  <a:solidFill>
                    <a:schemeClr val="bg1"/>
                  </a:solidFill>
                  <a:latin typeface="Myriad Pro"/>
                  <a:cs typeface="Myriad Pro"/>
                </a:rPr>
                <a:t>(Insect Resistant: 15%    Herbicide resistant: 21%   Stacked gene: 52%)</a:t>
              </a:r>
            </a:p>
            <a:p>
              <a:pPr algn="ctr">
                <a:defRPr/>
              </a:pPr>
              <a:r>
                <a:rPr lang="en-US" sz="500" dirty="0" smtClean="0">
                  <a:solidFill>
                    <a:schemeClr val="bg1"/>
                  </a:solidFill>
                  <a:latin typeface="Myriad Pro"/>
                  <a:cs typeface="Myriad Pro"/>
                </a:rPr>
                <a:t>1% of corn with </a:t>
              </a:r>
              <a:r>
                <a:rPr lang="en-US" sz="500" dirty="0" err="1" smtClean="0">
                  <a:solidFill>
                    <a:schemeClr val="bg1"/>
                  </a:solidFill>
                  <a:latin typeface="Myriad Pro"/>
                  <a:cs typeface="Myriad Pro"/>
                </a:rPr>
                <a:t>Bt</a:t>
              </a:r>
              <a:r>
                <a:rPr lang="en-US" sz="500" dirty="0" smtClean="0">
                  <a:solidFill>
                    <a:schemeClr val="bg1"/>
                  </a:solidFill>
                  <a:latin typeface="Myriad Pro"/>
                  <a:cs typeface="Myriad Pro"/>
                </a:rPr>
                <a:t> (ECB) + </a:t>
              </a:r>
              <a:r>
                <a:rPr lang="en-US" sz="500" dirty="0" err="1" smtClean="0">
                  <a:solidFill>
                    <a:schemeClr val="bg1"/>
                  </a:solidFill>
                  <a:latin typeface="Myriad Pro"/>
                  <a:cs typeface="Myriad Pro"/>
                </a:rPr>
                <a:t>Bt</a:t>
              </a:r>
              <a:r>
                <a:rPr lang="en-US" sz="500" dirty="0" smtClean="0">
                  <a:solidFill>
                    <a:schemeClr val="bg1"/>
                  </a:solidFill>
                  <a:latin typeface="Myriad Pro"/>
                  <a:cs typeface="Myriad Pro"/>
                </a:rPr>
                <a:t> (rootworm) + herbicide</a:t>
              </a:r>
              <a:endParaRPr lang="en-US" sz="500" i="1" kern="0" dirty="0" smtClean="0">
                <a:solidFill>
                  <a:schemeClr val="bg1"/>
                </a:solidFill>
                <a:latin typeface="Myriad Pro"/>
                <a:cs typeface="Myriad Pro"/>
              </a:endParaRPr>
            </a:p>
          </p:txBody>
        </p:sp>
        <p:sp>
          <p:nvSpPr>
            <p:cNvPr id="33" name="TextBox 32"/>
            <p:cNvSpPr txBox="1"/>
            <p:nvPr/>
          </p:nvSpPr>
          <p:spPr bwMode="auto">
            <a:xfrm>
              <a:off x="367830" y="6632543"/>
              <a:ext cx="2720622" cy="215930"/>
            </a:xfrm>
            <a:prstGeom prst="rect">
              <a:avLst/>
            </a:prstGeom>
            <a:noFill/>
          </p:spPr>
          <p:txBody>
            <a:bodyPr>
              <a:spAutoFit/>
            </a:bodyPr>
            <a:lstStyle/>
            <a:p>
              <a:pPr algn="ctr">
                <a:defRPr/>
              </a:pPr>
              <a:r>
                <a:rPr lang="en-US" sz="800" i="1" kern="0" dirty="0">
                  <a:solidFill>
                    <a:schemeClr val="bg1"/>
                  </a:solidFill>
                  <a:latin typeface="Myriad Pro"/>
                  <a:cs typeface="Myriad Pro"/>
                </a:rPr>
                <a:t>Source:  USDA-ERS, 2012</a:t>
              </a:r>
            </a:p>
          </p:txBody>
        </p:sp>
      </p:grpSp>
      <p:grpSp>
        <p:nvGrpSpPr>
          <p:cNvPr id="62472" name="Group 22"/>
          <p:cNvGrpSpPr>
            <a:grpSpLocks/>
          </p:cNvGrpSpPr>
          <p:nvPr/>
        </p:nvGrpSpPr>
        <p:grpSpPr bwMode="auto">
          <a:xfrm>
            <a:off x="3532188" y="4597400"/>
            <a:ext cx="3090862" cy="2249488"/>
            <a:chOff x="2988733" y="4607269"/>
            <a:chExt cx="2747434" cy="2250731"/>
          </a:xfrm>
        </p:grpSpPr>
        <p:grpSp>
          <p:nvGrpSpPr>
            <p:cNvPr id="21" name="Group 20"/>
            <p:cNvGrpSpPr/>
            <p:nvPr/>
          </p:nvGrpSpPr>
          <p:grpSpPr>
            <a:xfrm>
              <a:off x="2990246" y="4607269"/>
              <a:ext cx="2743200" cy="2250731"/>
              <a:chOff x="2990246" y="4607269"/>
              <a:chExt cx="2743200" cy="2250731"/>
            </a:xfrm>
            <a:solidFill>
              <a:schemeClr val="accent4">
                <a:lumMod val="85000"/>
                <a:lumOff val="15000"/>
              </a:schemeClr>
            </a:solidFill>
          </p:grpSpPr>
          <p:pic>
            <p:nvPicPr>
              <p:cNvPr id="19" name="Picture 18" descr="sugar beet large.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0246" y="4611624"/>
                <a:ext cx="2743200" cy="2246376"/>
              </a:xfrm>
              <a:prstGeom prst="rect">
                <a:avLst/>
              </a:prstGeom>
              <a:grpFill/>
            </p:spPr>
          </p:pic>
          <p:sp>
            <p:nvSpPr>
              <p:cNvPr id="14354" name="Text Box 24"/>
              <p:cNvSpPr txBox="1">
                <a:spLocks noChangeArrowheads="1"/>
              </p:cNvSpPr>
              <p:nvPr/>
            </p:nvSpPr>
            <p:spPr bwMode="auto">
              <a:xfrm>
                <a:off x="3308540" y="4607269"/>
                <a:ext cx="2106613" cy="646331"/>
              </a:xfrm>
              <a:prstGeom prst="rect">
                <a:avLst/>
              </a:prstGeom>
              <a:grp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b="1" i="1" dirty="0" smtClean="0">
                    <a:solidFill>
                      <a:schemeClr val="bg1"/>
                    </a:solidFill>
                    <a:effectLst>
                      <a:outerShdw blurRad="50800" dist="38100" dir="2700000" algn="tl" rotWithShape="0">
                        <a:prstClr val="black">
                          <a:alpha val="40000"/>
                        </a:prstClr>
                      </a:outerShdw>
                    </a:effectLst>
                    <a:latin typeface="Myriad Pro"/>
                    <a:cs typeface="Myriad Pro"/>
                  </a:rPr>
                  <a:t>GE </a:t>
                </a:r>
                <a:r>
                  <a:rPr lang="en-US" sz="2000" b="1" i="1" dirty="0" err="1" smtClean="0">
                    <a:solidFill>
                      <a:schemeClr val="bg1"/>
                    </a:solidFill>
                    <a:effectLst>
                      <a:outerShdw blurRad="50800" dist="38100" dir="2700000" algn="tl" rotWithShape="0">
                        <a:prstClr val="black">
                          <a:alpha val="40000"/>
                        </a:prstClr>
                      </a:outerShdw>
                    </a:effectLst>
                    <a:latin typeface="Myriad Pro"/>
                    <a:cs typeface="Myriad Pro"/>
                  </a:rPr>
                  <a:t>Sugarbeet</a:t>
                </a:r>
                <a:endParaRPr lang="en-US" sz="800" b="1" i="1" dirty="0" smtClean="0">
                  <a:solidFill>
                    <a:schemeClr val="bg1"/>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600" dirty="0" smtClean="0">
                    <a:solidFill>
                      <a:schemeClr val="bg1"/>
                    </a:solidFill>
                    <a:effectLst>
                      <a:outerShdw blurRad="50800" dist="38100" dir="2700000" algn="tl" rotWithShape="0">
                        <a:prstClr val="black">
                          <a:alpha val="40000"/>
                        </a:prstClr>
                      </a:outerShdw>
                    </a:effectLst>
                    <a:latin typeface="Myriad Pro"/>
                    <a:cs typeface="Myriad Pro"/>
                  </a:rPr>
                  <a:t>96% of 2010 acreage</a:t>
                </a:r>
              </a:p>
            </p:txBody>
          </p:sp>
        </p:grpSp>
        <p:sp>
          <p:nvSpPr>
            <p:cNvPr id="12" name="TextBox 11"/>
            <p:cNvSpPr txBox="1"/>
            <p:nvPr/>
          </p:nvSpPr>
          <p:spPr>
            <a:xfrm>
              <a:off x="2988733" y="6641981"/>
              <a:ext cx="2747434" cy="216019"/>
            </a:xfrm>
            <a:prstGeom prst="rect">
              <a:avLst/>
            </a:prstGeom>
            <a:noFill/>
          </p:spPr>
          <p:txBody>
            <a:bodyPr>
              <a:spAutoFit/>
            </a:bodyPr>
            <a:lstStyle/>
            <a:p>
              <a:pPr algn="ctr">
                <a:defRPr/>
              </a:pPr>
              <a:r>
                <a:rPr lang="en-US" sz="800" i="1" dirty="0">
                  <a:solidFill>
                    <a:schemeClr val="bg1">
                      <a:lumMod val="85000"/>
                    </a:schemeClr>
                  </a:solidFill>
                  <a:latin typeface="Myriad Pro"/>
                  <a:cs typeface="Myriad Pro"/>
                </a:rPr>
                <a:t>Source: ISAAA, 2011</a:t>
              </a:r>
            </a:p>
          </p:txBody>
        </p:sp>
      </p:grpSp>
      <p:grpSp>
        <p:nvGrpSpPr>
          <p:cNvPr id="62473" name="Group 17"/>
          <p:cNvGrpSpPr>
            <a:grpSpLocks/>
          </p:cNvGrpSpPr>
          <p:nvPr/>
        </p:nvGrpSpPr>
        <p:grpSpPr bwMode="auto">
          <a:xfrm>
            <a:off x="6686550" y="4598988"/>
            <a:ext cx="3086100" cy="2247900"/>
            <a:chOff x="5811520" y="4610100"/>
            <a:chExt cx="2743200" cy="2247900"/>
          </a:xfrm>
        </p:grpSpPr>
        <p:pic>
          <p:nvPicPr>
            <p:cNvPr id="62474" name="Picture 16" descr="alfalfa.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11520" y="4610100"/>
              <a:ext cx="27432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6" name="Text Box 18"/>
            <p:cNvSpPr txBox="1">
              <a:spLocks noChangeArrowheads="1"/>
            </p:cNvSpPr>
            <p:nvPr/>
          </p:nvSpPr>
          <p:spPr bwMode="auto">
            <a:xfrm>
              <a:off x="6130431" y="4610100"/>
              <a:ext cx="2105378" cy="646112"/>
            </a:xfrm>
            <a:prstGeom prst="rect">
              <a:avLst/>
            </a:prstGeom>
            <a:solidFill>
              <a:schemeClr val="accent4">
                <a:lumMod val="85000"/>
                <a:lumOff val="15000"/>
              </a:schemeClr>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b="1" i="1" dirty="0" smtClean="0">
                  <a:solidFill>
                    <a:srgbClr val="FFFFFF"/>
                  </a:solidFill>
                  <a:effectLst>
                    <a:outerShdw blurRad="50800" dist="38100" dir="2700000" algn="tl" rotWithShape="0">
                      <a:prstClr val="black">
                        <a:alpha val="40000"/>
                      </a:prstClr>
                    </a:outerShdw>
                  </a:effectLst>
                  <a:latin typeface="Myriad Pro"/>
                  <a:cs typeface="Myriad Pro"/>
                </a:rPr>
                <a:t>GE Alfalfa</a:t>
              </a:r>
              <a:endParaRPr lang="en-US" sz="800" b="1" i="1" dirty="0" smtClean="0">
                <a:solidFill>
                  <a:srgbClr val="FFFFFF"/>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600" dirty="0" smtClean="0">
                  <a:solidFill>
                    <a:schemeClr val="bg1"/>
                  </a:solidFill>
                  <a:effectLst>
                    <a:outerShdw blurRad="50800" dist="38100" dir="2700000" algn="tl" rotWithShape="0">
                      <a:prstClr val="black">
                        <a:alpha val="40000"/>
                      </a:prstClr>
                    </a:outerShdw>
                  </a:effectLst>
                  <a:latin typeface="Myriad Pro"/>
                  <a:cs typeface="Myriad Pro"/>
                </a:rPr>
                <a:t>20% of 2012 acreage</a:t>
              </a:r>
            </a:p>
          </p:txBody>
        </p:sp>
        <p:sp>
          <p:nvSpPr>
            <p:cNvPr id="62476" name="TextBox 12"/>
            <p:cNvSpPr txBox="1">
              <a:spLocks noChangeArrowheads="1"/>
            </p:cNvSpPr>
            <p:nvPr/>
          </p:nvSpPr>
          <p:spPr bwMode="auto">
            <a:xfrm>
              <a:off x="5820833" y="6642556"/>
              <a:ext cx="27305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800" i="1">
                  <a:solidFill>
                    <a:srgbClr val="D9D9D9"/>
                  </a:solidFill>
                  <a:latin typeface="Myriad Pro" charset="0"/>
                  <a:cs typeface="Myriad Pro" charset="0"/>
                </a:rPr>
                <a:t>Source: Dan Putnam, UC ANR, 2013</a:t>
              </a:r>
            </a:p>
          </p:txBody>
        </p:sp>
      </p:grpSp>
      <p:sp>
        <p:nvSpPr>
          <p:cNvPr id="41" name="Text Box 22"/>
          <p:cNvSpPr txBox="1">
            <a:spLocks noChangeArrowheads="1"/>
          </p:cNvSpPr>
          <p:nvPr/>
        </p:nvSpPr>
        <p:spPr bwMode="auto">
          <a:xfrm>
            <a:off x="261938" y="203200"/>
            <a:ext cx="3032125" cy="1936750"/>
          </a:xfrm>
          <a:prstGeom prst="rect">
            <a:avLst/>
          </a:prstGeom>
          <a:solidFill>
            <a:srgbClr val="FFFFFF"/>
          </a:solidFill>
          <a:ln w="19050">
            <a:solidFill>
              <a:schemeClr val="accent6">
                <a:lumMod val="75000"/>
              </a:schemeClr>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b="1">
                <a:solidFill>
                  <a:srgbClr val="000066"/>
                </a:solidFill>
                <a:latin typeface="Tahoma" charset="0"/>
              </a:rPr>
              <a:t>Number of different commercially available GE crops is limited</a:t>
            </a:r>
          </a:p>
        </p:txBody>
      </p:sp>
    </p:spTree>
    <p:extLst>
      <p:ext uri="{BB962C8B-B14F-4D97-AF65-F5344CB8AC3E}">
        <p14:creationId xmlns:p14="http://schemas.microsoft.com/office/powerpoint/2010/main" val="41076131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DSCN00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3322638"/>
            <a:ext cx="4760913"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3"/>
          <p:cNvSpPr txBox="1">
            <a:spLocks noChangeArrowheads="1"/>
          </p:cNvSpPr>
          <p:nvPr/>
        </p:nvSpPr>
        <p:spPr bwMode="auto">
          <a:xfrm>
            <a:off x="1200150" y="32385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en-US">
              <a:latin typeface="Times New Roman" charset="0"/>
            </a:endParaRPr>
          </a:p>
        </p:txBody>
      </p:sp>
      <p:pic>
        <p:nvPicPr>
          <p:cNvPr id="17411" name="Picture 4" descr="flower fruit veggie coll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9634" y="3997857"/>
            <a:ext cx="4657725"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descr="_DSC23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51769" flipH="1">
            <a:off x="4306887" y="831851"/>
            <a:ext cx="3744913"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5513" y="597217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WordArt 8" descr="Narrow vertical"/>
          <p:cNvSpPr>
            <a:spLocks noChangeArrowheads="1" noChangeShapeType="1" noTextEdit="1"/>
          </p:cNvSpPr>
          <p:nvPr/>
        </p:nvSpPr>
        <p:spPr bwMode="auto">
          <a:xfrm>
            <a:off x="401638" y="347663"/>
            <a:ext cx="9305925" cy="1089025"/>
          </a:xfrm>
          <a:prstGeom prst="rect">
            <a:avLst/>
          </a:prstGeom>
        </p:spPr>
        <p:txBody>
          <a:bodyPr wrap="none" fromWordArt="1">
            <a:prstTxWarp prst="textCurveUp">
              <a:avLst>
                <a:gd name="adj" fmla="val 40356"/>
              </a:avLst>
            </a:prstTxWarp>
          </a:bodyPr>
          <a:lstStyle/>
          <a:p>
            <a:pPr algn="ctr"/>
            <a:endParaRPr lang="en-US" sz="40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9999"/>
                  </a:srgbClr>
                </a:outerShdw>
              </a:effectLst>
              <a:latin typeface="Arial Black"/>
              <a:ea typeface="Arial Black"/>
              <a:cs typeface="Arial Black"/>
            </a:endParaRPr>
          </a:p>
          <a:p>
            <a:pPr algn="ctr"/>
            <a:endParaRPr lang="en-US" sz="40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9999"/>
                  </a:srgbClr>
                </a:outerShdw>
              </a:effectLst>
              <a:latin typeface="Arial Black"/>
              <a:ea typeface="Arial Black"/>
              <a:cs typeface="Arial Black"/>
            </a:endParaRPr>
          </a:p>
        </p:txBody>
      </p:sp>
      <p:pic>
        <p:nvPicPr>
          <p:cNvPr id="17415" name="Picture 9" descr="green-ice--we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5538" y="114300"/>
            <a:ext cx="2684462"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338" y="158750"/>
            <a:ext cx="285750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1" descr="96c078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0388" y="131763"/>
            <a:ext cx="1843087"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 Box 13"/>
          <p:cNvSpPr txBox="1">
            <a:spLocks noChangeArrowheads="1"/>
          </p:cNvSpPr>
          <p:nvPr/>
        </p:nvSpPr>
        <p:spPr bwMode="auto">
          <a:xfrm>
            <a:off x="600075" y="1189033"/>
            <a:ext cx="9085263" cy="952500"/>
          </a:xfrm>
          <a:prstGeom prst="rect">
            <a:avLst/>
          </a:prstGeom>
          <a:solidFill>
            <a:srgbClr val="EFF9FF"/>
          </a:solidFill>
          <a:ln w="6350">
            <a:solidFill>
              <a:schemeClr val="tx1"/>
            </a:solidFill>
            <a:miter lim="800000"/>
            <a:headEnd/>
            <a:tailEnd/>
          </a:ln>
        </p:spPr>
        <p:txBody>
          <a:bodyPr>
            <a:spAutoFit/>
          </a:bodyPr>
          <a:lstStyle>
            <a:lvl1pPr marL="465138" indent="-465138">
              <a:tabLst>
                <a:tab pos="465138" algn="l"/>
              </a:tabLst>
              <a:defRPr sz="2400">
                <a:solidFill>
                  <a:schemeClr val="tx1"/>
                </a:solidFill>
                <a:latin typeface="Times" charset="0"/>
                <a:ea typeface="ＭＳ Ｐゴシック" charset="0"/>
                <a:cs typeface="ＭＳ Ｐゴシック" charset="0"/>
              </a:defRPr>
            </a:lvl1pPr>
            <a:lvl2pPr marL="742950" indent="-285750">
              <a:tabLst>
                <a:tab pos="465138" algn="l"/>
              </a:tabLst>
              <a:defRPr sz="2400">
                <a:solidFill>
                  <a:schemeClr val="tx1"/>
                </a:solidFill>
                <a:latin typeface="Times" charset="0"/>
                <a:ea typeface="ＭＳ Ｐゴシック" charset="0"/>
              </a:defRPr>
            </a:lvl2pPr>
            <a:lvl3pPr marL="1143000" indent="-228600">
              <a:tabLst>
                <a:tab pos="465138" algn="l"/>
              </a:tabLst>
              <a:defRPr sz="2400">
                <a:solidFill>
                  <a:schemeClr val="tx1"/>
                </a:solidFill>
                <a:latin typeface="Times" charset="0"/>
                <a:ea typeface="ＭＳ Ｐゴシック" charset="0"/>
              </a:defRPr>
            </a:lvl3pPr>
            <a:lvl4pPr marL="1600200" indent="-228600">
              <a:tabLst>
                <a:tab pos="465138" algn="l"/>
              </a:tabLst>
              <a:defRPr sz="2400">
                <a:solidFill>
                  <a:schemeClr val="tx1"/>
                </a:solidFill>
                <a:latin typeface="Times" charset="0"/>
                <a:ea typeface="ＭＳ Ｐゴシック" charset="0"/>
              </a:defRPr>
            </a:lvl4pPr>
            <a:lvl5pPr marL="2057400" indent="-228600">
              <a:tabLst>
                <a:tab pos="465138"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65138"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65138"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65138"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65138" algn="l"/>
              </a:tabLst>
              <a:defRPr sz="2400">
                <a:solidFill>
                  <a:schemeClr val="tx1"/>
                </a:solidFill>
                <a:latin typeface="Times" charset="0"/>
                <a:ea typeface="ＭＳ Ｐゴシック" charset="0"/>
              </a:defRPr>
            </a:lvl9pPr>
          </a:lstStyle>
          <a:p>
            <a:pPr>
              <a:spcBef>
                <a:spcPct val="50000"/>
              </a:spcBef>
            </a:pPr>
            <a:r>
              <a:rPr lang="en-US" sz="2800" b="1" dirty="0">
                <a:latin typeface="Tahoma" charset="0"/>
              </a:rPr>
              <a:t>1. Background on genes, genetics, genetic  engineering </a:t>
            </a:r>
          </a:p>
        </p:txBody>
      </p:sp>
      <p:sp>
        <p:nvSpPr>
          <p:cNvPr id="962574" name="Text Box 14"/>
          <p:cNvSpPr txBox="1">
            <a:spLocks noChangeArrowheads="1"/>
          </p:cNvSpPr>
          <p:nvPr/>
        </p:nvSpPr>
        <p:spPr bwMode="auto">
          <a:xfrm>
            <a:off x="581025" y="2590263"/>
            <a:ext cx="9099550" cy="952500"/>
          </a:xfrm>
          <a:prstGeom prst="rect">
            <a:avLst/>
          </a:prstGeom>
          <a:solidFill>
            <a:srgbClr val="EFF9FF"/>
          </a:solidFill>
          <a:ln w="6350">
            <a:solidFill>
              <a:schemeClr val="tx1"/>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2800" b="1" dirty="0">
                <a:latin typeface="Tahoma" charset="0"/>
              </a:rPr>
              <a:t>2. What GE crops are commercialized? In the</a:t>
            </a:r>
          </a:p>
          <a:p>
            <a:r>
              <a:rPr lang="en-US" sz="2800" b="1" dirty="0">
                <a:latin typeface="Tahoma" charset="0"/>
              </a:rPr>
              <a:t>    pipeline?</a:t>
            </a:r>
          </a:p>
        </p:txBody>
      </p:sp>
      <p:sp>
        <p:nvSpPr>
          <p:cNvPr id="962575" name="Text Box 15"/>
          <p:cNvSpPr txBox="1">
            <a:spLocks noChangeArrowheads="1"/>
          </p:cNvSpPr>
          <p:nvPr/>
        </p:nvSpPr>
        <p:spPr bwMode="auto">
          <a:xfrm>
            <a:off x="620713" y="4061872"/>
            <a:ext cx="9043987" cy="954107"/>
          </a:xfrm>
          <a:prstGeom prst="rect">
            <a:avLst/>
          </a:prstGeom>
          <a:solidFill>
            <a:srgbClr val="EFF9FF"/>
          </a:solidFill>
          <a:ln w="6350">
            <a:solidFill>
              <a:schemeClr val="tx1"/>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2800" b="1" dirty="0">
                <a:latin typeface="Tahoma" charset="0"/>
              </a:rPr>
              <a:t>3. What </a:t>
            </a:r>
            <a:r>
              <a:rPr lang="en-US" sz="2800" b="1" dirty="0" smtClean="0">
                <a:latin typeface="Tahoma" charset="0"/>
              </a:rPr>
              <a:t>is the regulatory situation for </a:t>
            </a:r>
            <a:r>
              <a:rPr lang="en-US" sz="2800" b="1" dirty="0">
                <a:latin typeface="Tahoma" charset="0"/>
              </a:rPr>
              <a:t>GE </a:t>
            </a:r>
            <a:r>
              <a:rPr lang="en-US" sz="2800" b="1" dirty="0" smtClean="0">
                <a:latin typeface="Tahoma" charset="0"/>
              </a:rPr>
              <a:t>crops and foods?</a:t>
            </a:r>
            <a:endParaRPr lang="en-US" sz="2800" b="1" dirty="0">
              <a:latin typeface="Tahoma" charset="0"/>
            </a:endParaRPr>
          </a:p>
        </p:txBody>
      </p:sp>
      <p:sp>
        <p:nvSpPr>
          <p:cNvPr id="962577" name="Text Box 17"/>
          <p:cNvSpPr txBox="1">
            <a:spLocks noChangeArrowheads="1"/>
          </p:cNvSpPr>
          <p:nvPr/>
        </p:nvSpPr>
        <p:spPr bwMode="auto">
          <a:xfrm>
            <a:off x="579438" y="5473151"/>
            <a:ext cx="9029700" cy="954107"/>
          </a:xfrm>
          <a:prstGeom prst="rect">
            <a:avLst/>
          </a:prstGeom>
          <a:solidFill>
            <a:srgbClr val="EFF9FF"/>
          </a:solidFill>
          <a:ln w="6350">
            <a:solidFill>
              <a:schemeClr val="tx1"/>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2800" b="1" dirty="0">
                <a:latin typeface="Tahoma" charset="0"/>
              </a:rPr>
              <a:t>4. What are </a:t>
            </a:r>
            <a:r>
              <a:rPr lang="en-US" sz="2800" b="1" dirty="0" smtClean="0">
                <a:latin typeface="Tahoma" charset="0"/>
              </a:rPr>
              <a:t>some of the food safety </a:t>
            </a:r>
            <a:r>
              <a:rPr lang="en-US" sz="2800" b="1" dirty="0">
                <a:latin typeface="Tahoma" charset="0"/>
              </a:rPr>
              <a:t>issues with GE foods?</a:t>
            </a:r>
          </a:p>
        </p:txBody>
      </p:sp>
      <p:sp>
        <p:nvSpPr>
          <p:cNvPr id="17423" name="Text Box 15"/>
          <p:cNvSpPr txBox="1">
            <a:spLocks noChangeArrowheads="1"/>
          </p:cNvSpPr>
          <p:nvPr/>
        </p:nvSpPr>
        <p:spPr bwMode="auto">
          <a:xfrm>
            <a:off x="2881313" y="338135"/>
            <a:ext cx="4522787" cy="525462"/>
          </a:xfrm>
          <a:prstGeom prst="rect">
            <a:avLst/>
          </a:prstGeom>
          <a:solidFill>
            <a:srgbClr val="EFF9FF"/>
          </a:solidFill>
          <a:ln w="6350">
            <a:solidFill>
              <a:schemeClr val="tx1"/>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2800" b="1" dirty="0">
                <a:latin typeface="Tahoma" charset="0"/>
              </a:rPr>
              <a:t>What will be covered?</a:t>
            </a:r>
          </a:p>
        </p:txBody>
      </p:sp>
    </p:spTree>
    <p:extLst>
      <p:ext uri="{BB962C8B-B14F-4D97-AF65-F5344CB8AC3E}">
        <p14:creationId xmlns:p14="http://schemas.microsoft.com/office/powerpoint/2010/main" val="592396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25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25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2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animBg="1"/>
      <p:bldP spid="962574" grpId="0" animBg="1"/>
      <p:bldP spid="962575" grpId="0" animBg="1"/>
      <p:bldP spid="96257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2057400"/>
            <a:ext cx="4690105" cy="2717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6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5175" y="57912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8053" name="Text Box 5"/>
          <p:cNvSpPr txBox="1">
            <a:spLocks noChangeArrowheads="1"/>
          </p:cNvSpPr>
          <p:nvPr/>
        </p:nvSpPr>
        <p:spPr bwMode="auto">
          <a:xfrm>
            <a:off x="469900" y="5003800"/>
            <a:ext cx="4457700" cy="1107996"/>
          </a:xfrm>
          <a:prstGeom prst="rect">
            <a:avLst/>
          </a:prstGeom>
          <a:solidFill>
            <a:srgbClr val="005400"/>
          </a:solidFill>
          <a:ln w="19050" cmpd="sng">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200" b="1" i="0" dirty="0" err="1" smtClean="0">
                <a:solidFill>
                  <a:schemeClr val="bg1"/>
                </a:solidFill>
                <a:latin typeface="Tahoma"/>
                <a:cs typeface="Tahoma"/>
              </a:rPr>
              <a:t>Bt</a:t>
            </a:r>
            <a:r>
              <a:rPr lang="en-US" sz="2200" b="1" i="0" dirty="0" smtClean="0">
                <a:solidFill>
                  <a:schemeClr val="bg1"/>
                </a:solidFill>
                <a:latin typeface="Tahoma"/>
                <a:cs typeface="Tahoma"/>
              </a:rPr>
              <a:t> Crops – insect </a:t>
            </a:r>
            <a:r>
              <a:rPr lang="en-US" sz="2200" b="1" i="0" dirty="0">
                <a:solidFill>
                  <a:schemeClr val="bg1"/>
                </a:solidFill>
                <a:latin typeface="Tahoma"/>
                <a:cs typeface="Tahoma"/>
              </a:rPr>
              <a:t>resistance using gene from naturally occurring bacterium</a:t>
            </a:r>
          </a:p>
        </p:txBody>
      </p:sp>
      <p:sp>
        <p:nvSpPr>
          <p:cNvPr id="7" name="Text Box 22"/>
          <p:cNvSpPr txBox="1">
            <a:spLocks noChangeArrowheads="1"/>
          </p:cNvSpPr>
          <p:nvPr/>
        </p:nvSpPr>
        <p:spPr bwMode="auto">
          <a:xfrm>
            <a:off x="363538" y="190500"/>
            <a:ext cx="3032125" cy="1569660"/>
          </a:xfrm>
          <a:prstGeom prst="rect">
            <a:avLst/>
          </a:prstGeom>
          <a:solidFill>
            <a:schemeClr val="bg1"/>
          </a:solidFill>
          <a:ln w="19050">
            <a:solidFill>
              <a:srgbClr val="22228B"/>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b="1" dirty="0">
                <a:solidFill>
                  <a:srgbClr val="000066"/>
                </a:solidFill>
                <a:latin typeface="Tahoma" charset="0"/>
              </a:rPr>
              <a:t>Number of different </a:t>
            </a:r>
            <a:r>
              <a:rPr lang="en-US" b="1" dirty="0" smtClean="0">
                <a:solidFill>
                  <a:srgbClr val="000066"/>
                </a:solidFill>
                <a:latin typeface="Tahoma" charset="0"/>
              </a:rPr>
              <a:t>traits </a:t>
            </a:r>
            <a:r>
              <a:rPr lang="en-US" b="1" dirty="0">
                <a:solidFill>
                  <a:srgbClr val="000066"/>
                </a:solidFill>
                <a:latin typeface="Tahoma" charset="0"/>
              </a:rPr>
              <a:t>available </a:t>
            </a:r>
            <a:r>
              <a:rPr lang="en-US" b="1" dirty="0" smtClean="0">
                <a:solidFill>
                  <a:srgbClr val="000066"/>
                </a:solidFill>
                <a:latin typeface="Tahoma" charset="0"/>
              </a:rPr>
              <a:t>in GE </a:t>
            </a:r>
            <a:r>
              <a:rPr lang="en-US" b="1" dirty="0">
                <a:solidFill>
                  <a:srgbClr val="000066"/>
                </a:solidFill>
                <a:latin typeface="Tahoma" charset="0"/>
              </a:rPr>
              <a:t>crops is limited</a:t>
            </a:r>
          </a:p>
        </p:txBody>
      </p:sp>
      <p:pic>
        <p:nvPicPr>
          <p:cNvPr id="8" name="Picture 2" descr="roundup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8064" y="765190"/>
            <a:ext cx="4604935" cy="312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8155389" y="-2323264"/>
            <a:ext cx="2205051" cy="156966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spcBef>
                <a:spcPct val="50000"/>
              </a:spcBef>
              <a:defRPr/>
            </a:pPr>
            <a:r>
              <a:rPr lang="en-US" sz="3200" b="1">
                <a:solidFill>
                  <a:schemeClr val="bg1"/>
                </a:solidFill>
                <a:latin typeface="Times New Roman" charset="0"/>
                <a:cs typeface="+mn-cs"/>
              </a:rPr>
              <a:t>Roundup Ready Soybean</a:t>
            </a:r>
            <a:r>
              <a:rPr lang="en-US" sz="3200" b="1">
                <a:solidFill>
                  <a:schemeClr val="bg1"/>
                </a:solidFill>
                <a:latin typeface="Times New Roman" charset="0"/>
                <a:cs typeface="+mn-cs"/>
                <a:sym typeface="Symbol" charset="0"/>
              </a:rPr>
              <a:t></a:t>
            </a:r>
            <a:r>
              <a:rPr lang="en-US" sz="3200" b="1">
                <a:solidFill>
                  <a:schemeClr val="bg1"/>
                </a:solidFill>
                <a:latin typeface="Times New Roman" charset="0"/>
                <a:cs typeface="+mn-cs"/>
              </a:rPr>
              <a:t> </a:t>
            </a:r>
          </a:p>
        </p:txBody>
      </p:sp>
      <p:sp>
        <p:nvSpPr>
          <p:cNvPr id="10" name="Text Box 5"/>
          <p:cNvSpPr txBox="1">
            <a:spLocks noChangeArrowheads="1"/>
          </p:cNvSpPr>
          <p:nvPr/>
        </p:nvSpPr>
        <p:spPr bwMode="auto">
          <a:xfrm>
            <a:off x="6034490" y="4192238"/>
            <a:ext cx="3825430" cy="1107996"/>
          </a:xfrm>
          <a:prstGeom prst="rect">
            <a:avLst/>
          </a:prstGeom>
          <a:solidFill>
            <a:schemeClr val="tx1"/>
          </a:solidFill>
          <a:ln w="381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200" b="1" i="0" dirty="0" smtClean="0">
                <a:solidFill>
                  <a:schemeClr val="bg1"/>
                </a:solidFill>
                <a:latin typeface="Tahoma"/>
                <a:cs typeface="Tahoma"/>
              </a:rPr>
              <a:t>Herbicide-tolerant –  </a:t>
            </a:r>
            <a:r>
              <a:rPr lang="en-US" sz="2200" b="1" i="0" dirty="0">
                <a:solidFill>
                  <a:schemeClr val="bg1"/>
                </a:solidFill>
                <a:latin typeface="Tahoma"/>
                <a:cs typeface="Tahoma"/>
              </a:rPr>
              <a:t>tolerate herbicide application</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Brief43slides-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 Box 5"/>
          <p:cNvSpPr txBox="1">
            <a:spLocks noChangeArrowheads="1"/>
          </p:cNvSpPr>
          <p:nvPr/>
        </p:nvSpPr>
        <p:spPr bwMode="auto">
          <a:xfrm>
            <a:off x="1499658" y="84665"/>
            <a:ext cx="7321550" cy="850900"/>
          </a:xfrm>
          <a:prstGeom prst="rect">
            <a:avLst/>
          </a:prstGeom>
          <a:solidFill>
            <a:schemeClr val="bg1"/>
          </a:solidFill>
          <a:ln w="28575">
            <a:solidFill>
              <a:schemeClr val="bg1"/>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b="1">
                <a:solidFill>
                  <a:srgbClr val="000066"/>
                </a:solidFill>
                <a:latin typeface="Tahoma" charset="0"/>
              </a:rPr>
              <a:t>Despite limited crop and trait types,  worldwide acreage is increasing</a:t>
            </a:r>
          </a:p>
        </p:txBody>
      </p:sp>
      <p:sp>
        <p:nvSpPr>
          <p:cNvPr id="52227" name="Text Box 3"/>
          <p:cNvSpPr txBox="1">
            <a:spLocks noChangeArrowheads="1"/>
          </p:cNvSpPr>
          <p:nvPr/>
        </p:nvSpPr>
        <p:spPr bwMode="auto">
          <a:xfrm>
            <a:off x="338138" y="5593820"/>
            <a:ext cx="9694862" cy="830997"/>
          </a:xfrm>
          <a:prstGeom prst="rect">
            <a:avLst/>
          </a:prstGeom>
          <a:solidFill>
            <a:srgbClr val="FFFFFF"/>
          </a:solidFill>
          <a:ln w="28575">
            <a:no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b="1">
                <a:solidFill>
                  <a:srgbClr val="000066"/>
                </a:solidFill>
                <a:latin typeface="Tahoma" charset="0"/>
              </a:rPr>
              <a:t>Total worldwide area cultivated = Areas of </a:t>
            </a:r>
          </a:p>
          <a:p>
            <a:pPr algn="ctr"/>
            <a:r>
              <a:rPr lang="en-US" b="1">
                <a:solidFill>
                  <a:srgbClr val="000066"/>
                </a:solidFill>
                <a:latin typeface="Tahoma" charset="0"/>
              </a:rPr>
              <a:t>Texas + California + Colorado + Louisiana</a:t>
            </a:r>
          </a:p>
        </p:txBody>
      </p:sp>
      <p:pic>
        <p:nvPicPr>
          <p:cNvPr id="5222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8200" y="5935663"/>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3024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438" y="647700"/>
            <a:ext cx="7454900" cy="550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 Box 5"/>
          <p:cNvSpPr txBox="1">
            <a:spLocks noChangeArrowheads="1"/>
          </p:cNvSpPr>
          <p:nvPr/>
        </p:nvSpPr>
        <p:spPr bwMode="auto">
          <a:xfrm>
            <a:off x="722313" y="5510213"/>
            <a:ext cx="8656637" cy="830997"/>
          </a:xfrm>
          <a:prstGeom prst="rect">
            <a:avLst/>
          </a:prstGeom>
          <a:solidFill>
            <a:srgbClr val="FFFFFF"/>
          </a:solidFill>
          <a:ln w="28575">
            <a:solidFill>
              <a:srgbClr val="22228B"/>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b="1">
                <a:solidFill>
                  <a:srgbClr val="000066"/>
                </a:solidFill>
                <a:latin typeface="Tahoma" charset="0"/>
              </a:rPr>
              <a:t>Types of GE Crops Leads To Estimates that 75% of Processed Foods in U.S. Have GE Ingredients</a:t>
            </a:r>
          </a:p>
        </p:txBody>
      </p:sp>
      <p:pic>
        <p:nvPicPr>
          <p:cNvPr id="491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9963" y="599122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6303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31" name="Text Box 11"/>
          <p:cNvSpPr txBox="1">
            <a:spLocks noChangeArrowheads="1"/>
          </p:cNvSpPr>
          <p:nvPr/>
        </p:nvSpPr>
        <p:spPr bwMode="auto">
          <a:xfrm>
            <a:off x="2311400" y="1089025"/>
            <a:ext cx="5516563" cy="1592263"/>
          </a:xfrm>
          <a:prstGeom prst="rect">
            <a:avLst/>
          </a:prstGeom>
          <a:solidFill>
            <a:srgbClr val="FFFFFF"/>
          </a:solidFill>
          <a:ln w="38100">
            <a:solidFill>
              <a:srgbClr val="22228B"/>
            </a:solidFill>
            <a:miter lim="800000"/>
            <a:headEnd/>
            <a:tailEnd/>
          </a:ln>
          <a:effectLst/>
          <a:extLst/>
        </p:spPr>
        <p:txBody>
          <a:bodyPr>
            <a:spAutoFit/>
          </a:bodyPr>
          <a:lstStyle/>
          <a:p>
            <a:pPr>
              <a:spcBef>
                <a:spcPct val="50000"/>
              </a:spcBef>
              <a:defRPr/>
            </a:pPr>
            <a:r>
              <a:rPr lang="en-US" sz="3200" b="1" dirty="0">
                <a:solidFill>
                  <a:srgbClr val="000066"/>
                </a:solidFill>
                <a:latin typeface="Arial" charset="0"/>
                <a:cs typeface="+mn-cs"/>
              </a:rPr>
              <a:t>Only a few whole foods on the market are genetically engineered</a:t>
            </a:r>
          </a:p>
        </p:txBody>
      </p:sp>
      <p:grpSp>
        <p:nvGrpSpPr>
          <p:cNvPr id="30724" name="Group 21"/>
          <p:cNvGrpSpPr>
            <a:grpSpLocks/>
          </p:cNvGrpSpPr>
          <p:nvPr/>
        </p:nvGrpSpPr>
        <p:grpSpPr bwMode="auto">
          <a:xfrm>
            <a:off x="3722157" y="4465108"/>
            <a:ext cx="2797175" cy="2230438"/>
            <a:chOff x="2527" y="2151"/>
            <a:chExt cx="1762" cy="1405"/>
          </a:xfrm>
        </p:grpSpPr>
        <p:pic>
          <p:nvPicPr>
            <p:cNvPr id="30725" name="Picture 12" descr="sweet co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7" y="2151"/>
              <a:ext cx="1762" cy="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4340" name="Text Box 20"/>
            <p:cNvSpPr txBox="1">
              <a:spLocks noChangeArrowheads="1"/>
            </p:cNvSpPr>
            <p:nvPr/>
          </p:nvSpPr>
          <p:spPr bwMode="auto">
            <a:xfrm>
              <a:off x="2634" y="2570"/>
              <a:ext cx="1494" cy="256"/>
            </a:xfrm>
            <a:prstGeom prst="rect">
              <a:avLst/>
            </a:prstGeom>
            <a:solidFill>
              <a:schemeClr val="tx1">
                <a:lumMod val="85000"/>
                <a:lumOff val="15000"/>
              </a:schemeClr>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dirty="0">
                  <a:solidFill>
                    <a:schemeClr val="bg1"/>
                  </a:solidFill>
                  <a:latin typeface="Myriad Pro"/>
                  <a:cs typeface="Myriad Pro"/>
                </a:rPr>
                <a:t>GE Sweet Corn</a:t>
              </a:r>
              <a:endParaRPr lang="en-US" sz="1600" i="0" dirty="0">
                <a:solidFill>
                  <a:schemeClr val="bg1"/>
                </a:solidFill>
                <a:latin typeface="Myriad Pro"/>
                <a:cs typeface="Myriad Pro"/>
              </a:endParaRPr>
            </a:p>
          </p:txBody>
        </p:sp>
      </p:grpSp>
      <p:grpSp>
        <p:nvGrpSpPr>
          <p:cNvPr id="12" name="Group 24"/>
          <p:cNvGrpSpPr>
            <a:grpSpLocks/>
          </p:cNvGrpSpPr>
          <p:nvPr/>
        </p:nvGrpSpPr>
        <p:grpSpPr bwMode="auto">
          <a:xfrm>
            <a:off x="6910389" y="3262313"/>
            <a:ext cx="3105150" cy="2235200"/>
            <a:chOff x="1565275" y="0"/>
            <a:chExt cx="2761191" cy="2235200"/>
          </a:xfrm>
        </p:grpSpPr>
        <p:grpSp>
          <p:nvGrpSpPr>
            <p:cNvPr id="13" name="Group 12"/>
            <p:cNvGrpSpPr/>
            <p:nvPr/>
          </p:nvGrpSpPr>
          <p:grpSpPr>
            <a:xfrm>
              <a:off x="1565275" y="0"/>
              <a:ext cx="2760663" cy="2235200"/>
              <a:chOff x="1565275" y="0"/>
              <a:chExt cx="2760663" cy="2235200"/>
            </a:xfrm>
            <a:solidFill>
              <a:schemeClr val="accent4">
                <a:lumMod val="85000"/>
                <a:lumOff val="15000"/>
              </a:schemeClr>
            </a:solidFill>
          </p:grpSpPr>
          <p:pic>
            <p:nvPicPr>
              <p:cNvPr id="1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5275" y="0"/>
                <a:ext cx="2760663" cy="2235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 name="Text Box 14"/>
              <p:cNvSpPr txBox="1">
                <a:spLocks noChangeArrowheads="1"/>
              </p:cNvSpPr>
              <p:nvPr/>
            </p:nvSpPr>
            <p:spPr bwMode="auto">
              <a:xfrm>
                <a:off x="1759744" y="0"/>
                <a:ext cx="2371725" cy="892552"/>
              </a:xfrm>
              <a:prstGeom prst="rect">
                <a:avLst/>
              </a:prstGeom>
              <a:grp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b="1" i="1" dirty="0" smtClean="0">
                    <a:solidFill>
                      <a:schemeClr val="bg1"/>
                    </a:solidFill>
                    <a:effectLst>
                      <a:outerShdw blurRad="50800" dist="38100" dir="2700000" algn="tl" rotWithShape="0">
                        <a:prstClr val="black">
                          <a:alpha val="40000"/>
                        </a:prstClr>
                      </a:outerShdw>
                    </a:effectLst>
                    <a:latin typeface="Myriad Pro"/>
                    <a:cs typeface="Myriad Pro"/>
                  </a:rPr>
                  <a:t>GE Papaya</a:t>
                </a:r>
                <a:endParaRPr lang="en-US" sz="800" b="1" i="1" dirty="0" smtClean="0">
                  <a:solidFill>
                    <a:schemeClr val="bg1"/>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600" dirty="0" smtClean="0">
                    <a:solidFill>
                      <a:schemeClr val="bg1"/>
                    </a:solidFill>
                    <a:effectLst>
                      <a:outerShdw blurRad="50800" dist="38100" dir="2700000" algn="tl" rotWithShape="0">
                        <a:prstClr val="black">
                          <a:alpha val="40000"/>
                        </a:prstClr>
                      </a:outerShdw>
                    </a:effectLst>
                    <a:latin typeface="Myriad Pro"/>
                    <a:cs typeface="Myriad Pro"/>
                  </a:rPr>
                  <a:t>≥77% of 2009 acreage</a:t>
                </a:r>
              </a:p>
              <a:p>
                <a:pPr algn="ctr" eaLnBrk="1" hangingPunct="1">
                  <a:defRPr/>
                </a:pPr>
                <a:r>
                  <a:rPr lang="en-US" sz="1600" dirty="0" smtClean="0">
                    <a:solidFill>
                      <a:schemeClr val="bg1"/>
                    </a:solidFill>
                    <a:latin typeface="Myriad Pro"/>
                    <a:cs typeface="Myriad Pro"/>
                  </a:rPr>
                  <a:t>from Hawaii</a:t>
                </a:r>
              </a:p>
            </p:txBody>
          </p:sp>
        </p:grpSp>
        <p:sp>
          <p:nvSpPr>
            <p:cNvPr id="14" name="TextBox 1"/>
            <p:cNvSpPr txBox="1">
              <a:spLocks noChangeArrowheads="1"/>
            </p:cNvSpPr>
            <p:nvPr/>
          </p:nvSpPr>
          <p:spPr bwMode="auto">
            <a:xfrm>
              <a:off x="1570567" y="2015066"/>
              <a:ext cx="27558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800" i="1">
                  <a:solidFill>
                    <a:srgbClr val="D9D9D9"/>
                  </a:solidFill>
                  <a:latin typeface="Myriad Pro" charset="0"/>
                  <a:cs typeface="Myriad Pro" charset="0"/>
                </a:rPr>
                <a:t>Source: USDA, Hilo, HI, 9/2011</a:t>
              </a:r>
              <a:endParaRPr lang="en-US" sz="4400" b="1" i="1">
                <a:solidFill>
                  <a:srgbClr val="D9D9D9"/>
                </a:solidFill>
                <a:latin typeface="Myriad Pro" charset="0"/>
                <a:cs typeface="Myriad Pro" charset="0"/>
              </a:endParaRPr>
            </a:p>
          </p:txBody>
        </p:sp>
      </p:grpSp>
      <p:grpSp>
        <p:nvGrpSpPr>
          <p:cNvPr id="17" name="Group 25"/>
          <p:cNvGrpSpPr>
            <a:grpSpLocks/>
          </p:cNvGrpSpPr>
          <p:nvPr/>
        </p:nvGrpSpPr>
        <p:grpSpPr bwMode="auto">
          <a:xfrm>
            <a:off x="251355" y="3160713"/>
            <a:ext cx="3105150" cy="2233612"/>
            <a:chOff x="4422775" y="0"/>
            <a:chExt cx="2761191" cy="2233613"/>
          </a:xfrm>
        </p:grpSpPr>
        <p:grpSp>
          <p:nvGrpSpPr>
            <p:cNvPr id="18" name="Group 17"/>
            <p:cNvGrpSpPr/>
            <p:nvPr/>
          </p:nvGrpSpPr>
          <p:grpSpPr>
            <a:xfrm>
              <a:off x="4422775" y="0"/>
              <a:ext cx="2760663" cy="2233613"/>
              <a:chOff x="4422775" y="0"/>
              <a:chExt cx="2760663" cy="2233613"/>
            </a:xfrm>
            <a:solidFill>
              <a:schemeClr val="accent4">
                <a:lumMod val="85000"/>
                <a:lumOff val="15000"/>
              </a:schemeClr>
            </a:solidFill>
          </p:grpSpPr>
          <p:pic>
            <p:nvPicPr>
              <p:cNvPr id="2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2775" y="0"/>
                <a:ext cx="2760663" cy="2233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 name="Text Box 17"/>
              <p:cNvSpPr txBox="1">
                <a:spLocks noChangeArrowheads="1"/>
              </p:cNvSpPr>
              <p:nvPr/>
            </p:nvSpPr>
            <p:spPr bwMode="auto">
              <a:xfrm>
                <a:off x="4617244" y="0"/>
                <a:ext cx="2371725" cy="646331"/>
              </a:xfrm>
              <a:prstGeom prst="rect">
                <a:avLst/>
              </a:prstGeom>
              <a:grp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b="1" i="1" dirty="0" smtClean="0">
                    <a:solidFill>
                      <a:schemeClr val="bg1"/>
                    </a:solidFill>
                    <a:effectLst>
                      <a:outerShdw blurRad="50800" dist="38100" dir="2700000" algn="tl" rotWithShape="0">
                        <a:prstClr val="black">
                          <a:alpha val="40000"/>
                        </a:prstClr>
                      </a:outerShdw>
                    </a:effectLst>
                    <a:latin typeface="Myriad Pro"/>
                    <a:cs typeface="Myriad Pro"/>
                  </a:rPr>
                  <a:t>GE Squash</a:t>
                </a:r>
                <a:endParaRPr lang="en-US" sz="800" b="1" i="1" dirty="0" smtClean="0">
                  <a:solidFill>
                    <a:schemeClr val="bg1"/>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600" dirty="0" smtClean="0">
                    <a:solidFill>
                      <a:schemeClr val="bg1"/>
                    </a:solidFill>
                    <a:effectLst>
                      <a:outerShdw blurRad="50800" dist="38100" dir="2700000" algn="tl" rotWithShape="0">
                        <a:prstClr val="black">
                          <a:alpha val="40000"/>
                        </a:prstClr>
                      </a:outerShdw>
                    </a:effectLst>
                    <a:latin typeface="Myriad Pro"/>
                    <a:cs typeface="Myriad Pro"/>
                  </a:rPr>
                  <a:t>10% of 2004 acreage</a:t>
                </a:r>
              </a:p>
            </p:txBody>
          </p:sp>
        </p:grpSp>
        <p:sp>
          <p:nvSpPr>
            <p:cNvPr id="19" name="TextBox 8"/>
            <p:cNvSpPr txBox="1">
              <a:spLocks noChangeArrowheads="1"/>
            </p:cNvSpPr>
            <p:nvPr/>
          </p:nvSpPr>
          <p:spPr bwMode="auto">
            <a:xfrm>
              <a:off x="4423833" y="2012948"/>
              <a:ext cx="27601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800" i="1">
                  <a:solidFill>
                    <a:srgbClr val="D9D9D9"/>
                  </a:solidFill>
                  <a:latin typeface="Myriad Pro" charset="0"/>
                  <a:cs typeface="Myriad Pro" charset="0"/>
                </a:rPr>
                <a:t>Source: ISAAA, 2004</a:t>
              </a:r>
            </a:p>
          </p:txBody>
        </p:sp>
      </p:gr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0"/>
            <a:ext cx="10666413"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6625" y="5992813"/>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4"/>
          <p:cNvSpPr txBox="1">
            <a:spLocks noChangeArrowheads="1"/>
          </p:cNvSpPr>
          <p:nvPr/>
        </p:nvSpPr>
        <p:spPr bwMode="auto">
          <a:xfrm>
            <a:off x="0" y="2090738"/>
            <a:ext cx="102870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4400" b="1" i="1">
                <a:solidFill>
                  <a:schemeClr val="bg1"/>
                </a:solidFill>
                <a:latin typeface="Tahoma" charset="0"/>
              </a:rPr>
              <a:t>WHAT</a:t>
            </a:r>
            <a:r>
              <a:rPr lang="ja-JP" altLang="en-US" sz="4400" b="1" i="1">
                <a:solidFill>
                  <a:schemeClr val="bg1"/>
                </a:solidFill>
                <a:latin typeface="Tahoma" charset="0"/>
              </a:rPr>
              <a:t>’</a:t>
            </a:r>
            <a:r>
              <a:rPr lang="en-US" altLang="ja-JP" sz="4400" b="1" i="1">
                <a:solidFill>
                  <a:schemeClr val="bg1"/>
                </a:solidFill>
                <a:latin typeface="Tahoma" charset="0"/>
              </a:rPr>
              <a:t>S IN THE </a:t>
            </a:r>
          </a:p>
          <a:p>
            <a:pPr algn="ctr"/>
            <a:r>
              <a:rPr lang="en-US" sz="4400" b="1" i="1">
                <a:solidFill>
                  <a:schemeClr val="bg1"/>
                </a:solidFill>
                <a:latin typeface="Tahoma" charset="0"/>
              </a:rPr>
              <a:t>PIPELINE?</a:t>
            </a:r>
          </a:p>
        </p:txBody>
      </p:sp>
    </p:spTree>
    <p:extLst>
      <p:ext uri="{BB962C8B-B14F-4D97-AF65-F5344CB8AC3E}">
        <p14:creationId xmlns:p14="http://schemas.microsoft.com/office/powerpoint/2010/main" val="672852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grape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765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4"/>
          <p:cNvSpPr txBox="1">
            <a:spLocks noChangeArrowheads="1"/>
          </p:cNvSpPr>
          <p:nvPr/>
        </p:nvSpPr>
        <p:spPr bwMode="auto">
          <a:xfrm>
            <a:off x="568325" y="6440488"/>
            <a:ext cx="9061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1000" i="1">
                <a:solidFill>
                  <a:schemeClr val="bg1"/>
                </a:solidFill>
                <a:latin typeface="Times New Roman" charset="0"/>
              </a:rPr>
              <a:t>SOURCE: http://www.democratandchronicle.com/apps/pbcs.dll/article?AID=/20080806/BUSINESS/808060336/1001</a:t>
            </a:r>
            <a:endParaRPr lang="en-US"/>
          </a:p>
        </p:txBody>
      </p:sp>
      <p:sp>
        <p:nvSpPr>
          <p:cNvPr id="903173" name="Text Box 5"/>
          <p:cNvSpPr txBox="1">
            <a:spLocks noChangeArrowheads="1"/>
          </p:cNvSpPr>
          <p:nvPr/>
        </p:nvSpPr>
        <p:spPr bwMode="auto">
          <a:xfrm>
            <a:off x="536575" y="2338388"/>
            <a:ext cx="9151938" cy="1323439"/>
          </a:xfrm>
          <a:prstGeom prst="rect">
            <a:avLst/>
          </a:prstGeom>
          <a:solidFill>
            <a:srgbClr val="7B93AA"/>
          </a:solidFill>
          <a:ln w="9525">
            <a:solidFill>
              <a:schemeClr val="bg1"/>
            </a:solidFill>
            <a:miter lim="800000"/>
            <a:headEnd/>
            <a:tailEnd/>
          </a:ln>
          <a:effectLst/>
        </p:spPr>
        <p:txBody>
          <a:bodyPr>
            <a:spAutoFit/>
          </a:bodyPr>
          <a:lstStyle/>
          <a:p>
            <a:pPr algn="ctr">
              <a:defRPr/>
            </a:pPr>
            <a:r>
              <a:rPr lang="en-US" sz="4000" b="1" i="1" dirty="0">
                <a:solidFill>
                  <a:srgbClr val="4642C1"/>
                </a:solidFill>
                <a:latin typeface="Times" pitchFamily="18" charset="0"/>
                <a:ea typeface="+mn-ea"/>
                <a:cs typeface="+mn-cs"/>
              </a:rPr>
              <a:t>Field Trials </a:t>
            </a:r>
            <a:r>
              <a:rPr lang="en-US" sz="4000" b="1" i="1" dirty="0" smtClean="0">
                <a:solidFill>
                  <a:srgbClr val="4642C1"/>
                </a:solidFill>
                <a:latin typeface="Times" pitchFamily="18" charset="0"/>
                <a:ea typeface="+mn-ea"/>
                <a:cs typeface="+mn-cs"/>
              </a:rPr>
              <a:t>in </a:t>
            </a:r>
            <a:r>
              <a:rPr lang="en-US" sz="4000" b="1" i="1" dirty="0">
                <a:solidFill>
                  <a:srgbClr val="4642C1"/>
                </a:solidFill>
                <a:latin typeface="Times" pitchFamily="18" charset="0"/>
                <a:ea typeface="+mn-ea"/>
                <a:cs typeface="+mn-cs"/>
              </a:rPr>
              <a:t>California with Grape Root Stocks Engineered </a:t>
            </a:r>
            <a:r>
              <a:rPr lang="en-US" sz="4000" b="1" dirty="0" smtClean="0">
                <a:solidFill>
                  <a:srgbClr val="4642C1"/>
                </a:solidFill>
                <a:latin typeface="Times" pitchFamily="18" charset="0"/>
                <a:ea typeface="+mn-ea"/>
                <a:cs typeface="+mn-cs"/>
              </a:rPr>
              <a:t>to</a:t>
            </a:r>
            <a:r>
              <a:rPr lang="en-US" sz="4000" b="1" i="1" dirty="0" smtClean="0">
                <a:solidFill>
                  <a:srgbClr val="4642C1"/>
                </a:solidFill>
                <a:latin typeface="Times" pitchFamily="18" charset="0"/>
                <a:ea typeface="+mn-ea"/>
                <a:cs typeface="+mn-cs"/>
              </a:rPr>
              <a:t> Resist </a:t>
            </a:r>
            <a:r>
              <a:rPr lang="en-US" sz="4000" b="1" i="1" dirty="0" err="1">
                <a:solidFill>
                  <a:srgbClr val="4642C1"/>
                </a:solidFill>
                <a:latin typeface="Times" pitchFamily="18" charset="0"/>
                <a:ea typeface="+mn-ea"/>
                <a:cs typeface="+mn-cs"/>
              </a:rPr>
              <a:t>Fanleaf</a:t>
            </a:r>
            <a:r>
              <a:rPr lang="en-US" sz="4000" b="1" i="1" dirty="0">
                <a:solidFill>
                  <a:srgbClr val="4642C1"/>
                </a:solidFill>
                <a:latin typeface="Times" pitchFamily="18" charset="0"/>
                <a:ea typeface="+mn-ea"/>
                <a:cs typeface="+mn-cs"/>
              </a:rPr>
              <a:t> Virus</a:t>
            </a:r>
            <a:endParaRPr lang="en-US" sz="2000" dirty="0">
              <a:solidFill>
                <a:srgbClr val="4642C1"/>
              </a:solidFill>
              <a:latin typeface="Times" pitchFamily="18" charset="0"/>
              <a:ea typeface="+mn-ea"/>
              <a:cs typeface="+mn-cs"/>
            </a:endParaRPr>
          </a:p>
        </p:txBody>
      </p:sp>
    </p:spTree>
    <p:extLst>
      <p:ext uri="{BB962C8B-B14F-4D97-AF65-F5344CB8AC3E}">
        <p14:creationId xmlns:p14="http://schemas.microsoft.com/office/powerpoint/2010/main" val="248070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canola-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795000" cy="707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4238" y="5954713"/>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4"/>
          <p:cNvSpPr txBox="1">
            <a:spLocks noChangeArrowheads="1"/>
          </p:cNvSpPr>
          <p:nvPr/>
        </p:nvSpPr>
        <p:spPr bwMode="auto">
          <a:xfrm>
            <a:off x="763588" y="6518275"/>
            <a:ext cx="8966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1000" i="1">
                <a:solidFill>
                  <a:schemeClr val="bg1"/>
                </a:solidFill>
                <a:latin typeface="Times New Roman" charset="0"/>
              </a:rPr>
              <a:t>SOURCE: http://archives.foodsafety.ksu.edu/agnet/2007/4-2007/agnet_april_10.htm#story0</a:t>
            </a:r>
            <a:endParaRPr lang="en-US">
              <a:solidFill>
                <a:schemeClr val="bg1"/>
              </a:solidFill>
            </a:endParaRPr>
          </a:p>
        </p:txBody>
      </p:sp>
      <p:sp>
        <p:nvSpPr>
          <p:cNvPr id="60420" name="Text Box 5"/>
          <p:cNvSpPr txBox="1">
            <a:spLocks noChangeArrowheads="1"/>
          </p:cNvSpPr>
          <p:nvPr/>
        </p:nvSpPr>
        <p:spPr bwMode="auto">
          <a:xfrm>
            <a:off x="1214438" y="5138738"/>
            <a:ext cx="8180387" cy="1079500"/>
          </a:xfrm>
          <a:prstGeom prst="rect">
            <a:avLst/>
          </a:prstGeom>
          <a:solidFill>
            <a:srgbClr val="FFEE02"/>
          </a:solidFill>
          <a:ln w="12700">
            <a:solidFill>
              <a:schemeClr val="accent6">
                <a:lumMod val="75000"/>
              </a:schemeClr>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200" b="1" dirty="0" smtClean="0">
                <a:solidFill>
                  <a:schemeClr val="accent6">
                    <a:lumMod val="75000"/>
                  </a:schemeClr>
                </a:solidFill>
                <a:latin typeface="Times"/>
                <a:cs typeface="Times"/>
              </a:rPr>
              <a:t>Davis company</a:t>
            </a:r>
            <a:r>
              <a:rPr lang="en-US" sz="3200" b="1" i="1" dirty="0" smtClean="0">
                <a:solidFill>
                  <a:schemeClr val="accent6">
                    <a:lumMod val="75000"/>
                  </a:schemeClr>
                </a:solidFill>
                <a:latin typeface="Times"/>
                <a:cs typeface="Times"/>
              </a:rPr>
              <a:t> </a:t>
            </a:r>
            <a:r>
              <a:rPr lang="en-US" sz="3200" b="1" i="1" dirty="0">
                <a:solidFill>
                  <a:schemeClr val="accent6">
                    <a:lumMod val="75000"/>
                  </a:schemeClr>
                </a:solidFill>
                <a:latin typeface="Times"/>
                <a:cs typeface="Times"/>
              </a:rPr>
              <a:t>develops canola that uses 50% less nitrogen fertilizer</a:t>
            </a:r>
            <a:endParaRPr lang="en-US" sz="3200" dirty="0">
              <a:solidFill>
                <a:schemeClr val="accent6">
                  <a:lumMod val="75000"/>
                </a:schemeClr>
              </a:solidFill>
              <a:latin typeface="Times"/>
              <a:cs typeface="Times"/>
            </a:endParaRPr>
          </a:p>
        </p:txBody>
      </p:sp>
    </p:spTree>
    <p:extLst>
      <p:ext uri="{BB962C8B-B14F-4D97-AF65-F5344CB8AC3E}">
        <p14:creationId xmlns:p14="http://schemas.microsoft.com/office/powerpoint/2010/main" val="3001574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7" descr="potato chip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5"/>
          <p:cNvSpPr txBox="1">
            <a:spLocks noChangeArrowheads="1"/>
          </p:cNvSpPr>
          <p:nvPr/>
        </p:nvSpPr>
        <p:spPr bwMode="auto">
          <a:xfrm>
            <a:off x="2024063" y="6299200"/>
            <a:ext cx="7672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1000" i="1">
                <a:solidFill>
                  <a:srgbClr val="472A0A"/>
                </a:solidFill>
                <a:latin typeface="Times New Roman" charset="0"/>
              </a:rPr>
              <a:t>SOURCE: Wu, L., Bhaskar, P.B., Busse, J.S., Zhang, R., Bethke, P.C. and and Jiang, J. 2011. Developing Cold-Chipping Potato Varieties by Silencing the Vacuolar Invertase Gene. Crop Science 51: 981-990.</a:t>
            </a:r>
          </a:p>
        </p:txBody>
      </p:sp>
      <p:sp>
        <p:nvSpPr>
          <p:cNvPr id="63492" name="Text Box 13"/>
          <p:cNvSpPr txBox="1">
            <a:spLocks noChangeArrowheads="1"/>
          </p:cNvSpPr>
          <p:nvPr/>
        </p:nvSpPr>
        <p:spPr bwMode="auto">
          <a:xfrm>
            <a:off x="1019175" y="2274888"/>
            <a:ext cx="8216900" cy="1754187"/>
          </a:xfrm>
          <a:prstGeom prst="rect">
            <a:avLst/>
          </a:prstGeom>
          <a:solidFill>
            <a:srgbClr val="472A0A"/>
          </a:solidFill>
          <a:ln w="9525">
            <a:solidFill>
              <a:schemeClr val="bg1"/>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600" b="1" dirty="0" smtClean="0">
                <a:solidFill>
                  <a:schemeClr val="bg1"/>
                </a:solidFill>
              </a:rPr>
              <a:t>Engineering</a:t>
            </a:r>
            <a:r>
              <a:rPr lang="en-US" sz="3600" b="1" i="1" dirty="0" smtClean="0">
                <a:solidFill>
                  <a:schemeClr val="bg1"/>
                </a:solidFill>
              </a:rPr>
              <a:t> </a:t>
            </a:r>
            <a:r>
              <a:rPr lang="en-US" sz="3600" b="1" i="1" dirty="0">
                <a:solidFill>
                  <a:schemeClr val="bg1"/>
                </a:solidFill>
              </a:rPr>
              <a:t>potato </a:t>
            </a:r>
            <a:r>
              <a:rPr lang="en-US" sz="3600" b="1" i="1" dirty="0" smtClean="0">
                <a:solidFill>
                  <a:schemeClr val="bg1"/>
                </a:solidFill>
              </a:rPr>
              <a:t>to reduce </a:t>
            </a:r>
            <a:r>
              <a:rPr lang="en-US" sz="3600" b="1" i="1" dirty="0">
                <a:solidFill>
                  <a:schemeClr val="bg1"/>
                </a:solidFill>
              </a:rPr>
              <a:t>levels of acrylamide, a potential carcinogen and known neurotoxin</a:t>
            </a:r>
          </a:p>
        </p:txBody>
      </p:sp>
    </p:spTree>
    <p:extLst>
      <p:ext uri="{BB962C8B-B14F-4D97-AF65-F5344CB8AC3E}">
        <p14:creationId xmlns:p14="http://schemas.microsoft.com/office/powerpoint/2010/main" val="172976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5" descr="apples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0287000" cy="771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 Box 5"/>
          <p:cNvSpPr txBox="1">
            <a:spLocks noChangeArrowheads="1"/>
          </p:cNvSpPr>
          <p:nvPr/>
        </p:nvSpPr>
        <p:spPr bwMode="auto">
          <a:xfrm>
            <a:off x="1117600" y="6326188"/>
            <a:ext cx="855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r>
              <a:rPr lang="en-US" sz="1000" i="1">
                <a:solidFill>
                  <a:srgbClr val="D9D9D9"/>
                </a:solidFill>
                <a:latin typeface="Times New Roman" charset="0"/>
              </a:rPr>
              <a:t>SOURCE:</a:t>
            </a:r>
            <a:r>
              <a:rPr lang="ja-JP" altLang="en-US" sz="1000" i="1">
                <a:solidFill>
                  <a:srgbClr val="D9D9D9"/>
                </a:solidFill>
                <a:latin typeface="Times New Roman" charset="0"/>
              </a:rPr>
              <a:t>”</a:t>
            </a:r>
            <a:r>
              <a:rPr lang="en-US" altLang="ja-JP" sz="1000" i="1">
                <a:solidFill>
                  <a:srgbClr val="D9D9D9"/>
                </a:solidFill>
                <a:latin typeface="Times New Roman" charset="0"/>
              </a:rPr>
              <a:t> Stop Genetically Engineered Apples!</a:t>
            </a:r>
            <a:r>
              <a:rPr lang="ja-JP" altLang="en-US" sz="1000" i="1">
                <a:solidFill>
                  <a:srgbClr val="D9D9D9"/>
                </a:solidFill>
                <a:latin typeface="Times New Roman" charset="0"/>
              </a:rPr>
              <a:t>”</a:t>
            </a:r>
            <a:r>
              <a:rPr lang="en-US" altLang="ja-JP" sz="1000" i="1">
                <a:solidFill>
                  <a:srgbClr val="D9D9D9"/>
                </a:solidFill>
                <a:latin typeface="Times New Roman" charset="0"/>
              </a:rPr>
              <a:t>, Organic Consumers Association, 3/24/11.</a:t>
            </a:r>
          </a:p>
          <a:p>
            <a:pPr algn="r" eaLnBrk="1" hangingPunct="1"/>
            <a:r>
              <a:rPr lang="en-US" sz="1000" i="1">
                <a:solidFill>
                  <a:srgbClr val="D9D9D9"/>
                </a:solidFill>
                <a:latin typeface="Times New Roman" charset="0"/>
              </a:rPr>
              <a:t> http://www.organicconsumers.org/bytes/ob269.htm#SEC3</a:t>
            </a:r>
          </a:p>
        </p:txBody>
      </p:sp>
      <p:sp>
        <p:nvSpPr>
          <p:cNvPr id="65540" name="TextBox 3"/>
          <p:cNvSpPr txBox="1">
            <a:spLocks noChangeArrowheads="1"/>
          </p:cNvSpPr>
          <p:nvPr/>
        </p:nvSpPr>
        <p:spPr bwMode="auto">
          <a:xfrm>
            <a:off x="-1665288" y="723900"/>
            <a:ext cx="4370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en-US" sz="1800">
              <a:latin typeface="Calibri" charset="0"/>
              <a:cs typeface="Arial" charset="0"/>
            </a:endParaRPr>
          </a:p>
        </p:txBody>
      </p:sp>
      <p:sp>
        <p:nvSpPr>
          <p:cNvPr id="65541" name="Text Box 6"/>
          <p:cNvSpPr txBox="1">
            <a:spLocks noChangeArrowheads="1"/>
          </p:cNvSpPr>
          <p:nvPr/>
        </p:nvSpPr>
        <p:spPr bwMode="auto">
          <a:xfrm>
            <a:off x="1405385" y="1366838"/>
            <a:ext cx="7469528" cy="1661993"/>
          </a:xfrm>
          <a:prstGeom prst="rect">
            <a:avLst/>
          </a:prstGeom>
          <a:solidFill>
            <a:srgbClr val="6D82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3400" b="1" i="1" dirty="0">
                <a:solidFill>
                  <a:schemeClr val="bg1"/>
                </a:solidFill>
                <a:latin typeface="Times New Roman" charset="0"/>
                <a:cs typeface="Arial" charset="0"/>
              </a:rPr>
              <a:t>Non-browning GE </a:t>
            </a:r>
            <a:r>
              <a:rPr lang="en-US" sz="3400" b="1" i="1" dirty="0" smtClean="0">
                <a:solidFill>
                  <a:schemeClr val="bg1"/>
                </a:solidFill>
                <a:latin typeface="Times New Roman" charset="0"/>
                <a:cs typeface="Arial" charset="0"/>
              </a:rPr>
              <a:t>apple, </a:t>
            </a:r>
            <a:r>
              <a:rPr lang="en-US" sz="3400" b="1" i="1" dirty="0">
                <a:solidFill>
                  <a:schemeClr val="bg1"/>
                </a:solidFill>
                <a:latin typeface="Times New Roman" charset="0"/>
                <a:cs typeface="Arial" charset="0"/>
              </a:rPr>
              <a:t>marketed in </a:t>
            </a:r>
            <a:r>
              <a:rPr lang="en-US" sz="3400" b="1" i="1" dirty="0" smtClean="0">
                <a:solidFill>
                  <a:schemeClr val="bg1"/>
                </a:solidFill>
                <a:latin typeface="Times New Roman" charset="0"/>
                <a:cs typeface="Arial" charset="0"/>
              </a:rPr>
              <a:t>U.S. </a:t>
            </a:r>
            <a:r>
              <a:rPr lang="en-US" sz="3400" b="1" dirty="0" smtClean="0">
                <a:solidFill>
                  <a:schemeClr val="bg1"/>
                </a:solidFill>
                <a:latin typeface="Times New Roman" charset="0"/>
                <a:cs typeface="Arial" charset="0"/>
              </a:rPr>
              <a:t>by </a:t>
            </a:r>
            <a:r>
              <a:rPr lang="en-US" sz="3400" b="1" dirty="0">
                <a:solidFill>
                  <a:schemeClr val="bg1"/>
                </a:solidFill>
                <a:latin typeface="Times New Roman" charset="0"/>
                <a:cs typeface="Arial" charset="0"/>
              </a:rPr>
              <a:t>Okanagan Specialty </a:t>
            </a:r>
            <a:r>
              <a:rPr lang="en-US" sz="3400" b="1" dirty="0" smtClean="0">
                <a:solidFill>
                  <a:schemeClr val="bg1"/>
                </a:solidFill>
                <a:latin typeface="Times New Roman" charset="0"/>
                <a:cs typeface="Arial" charset="0"/>
              </a:rPr>
              <a:t>Fruits, will be labeled as genetically engineered</a:t>
            </a:r>
            <a:endParaRPr lang="en-US" sz="3400" b="1" i="1" dirty="0">
              <a:solidFill>
                <a:schemeClr val="bg1"/>
              </a:solidFill>
              <a:latin typeface="Times New Roman" charset="0"/>
              <a:cs typeface="Arial" charset="0"/>
            </a:endParaRPr>
          </a:p>
        </p:txBody>
      </p:sp>
    </p:spTree>
    <p:extLst>
      <p:ext uri="{BB962C8B-B14F-4D97-AF65-F5344CB8AC3E}">
        <p14:creationId xmlns:p14="http://schemas.microsoft.com/office/powerpoint/2010/main" val="455546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4238" y="5954713"/>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3"/>
          <p:cNvSpPr>
            <a:spLocks noChangeArrowheads="1"/>
          </p:cNvSpPr>
          <p:nvPr/>
        </p:nvSpPr>
        <p:spPr bwMode="auto">
          <a:xfrm>
            <a:off x="9172575" y="45783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67587" name="Rectangle 4"/>
          <p:cNvSpPr>
            <a:spLocks noChangeArrowheads="1"/>
          </p:cNvSpPr>
          <p:nvPr/>
        </p:nvSpPr>
        <p:spPr bwMode="auto">
          <a:xfrm>
            <a:off x="8713788" y="18589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67588" name="Text Box 5"/>
          <p:cNvSpPr txBox="1">
            <a:spLocks noChangeArrowheads="1"/>
          </p:cNvSpPr>
          <p:nvPr/>
        </p:nvSpPr>
        <p:spPr bwMode="auto">
          <a:xfrm>
            <a:off x="296863" y="6308725"/>
            <a:ext cx="9375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1000" i="1">
                <a:latin typeface="Times New Roman" charset="0"/>
              </a:rPr>
              <a:t>SOURCE: </a:t>
            </a:r>
            <a:r>
              <a:rPr lang="ja-JP" altLang="en-US" sz="1000" i="1">
                <a:latin typeface="Times New Roman" charset="0"/>
              </a:rPr>
              <a:t>“</a:t>
            </a:r>
            <a:r>
              <a:rPr lang="en-US" altLang="ja-JP" sz="1000" i="1">
                <a:latin typeface="Times New Roman" charset="0"/>
              </a:rPr>
              <a:t>Scientists create 'no tears' onions</a:t>
            </a:r>
            <a:r>
              <a:rPr lang="ja-JP" altLang="en-US" sz="1000" i="1">
                <a:latin typeface="Times New Roman" charset="0"/>
              </a:rPr>
              <a:t>”</a:t>
            </a:r>
            <a:r>
              <a:rPr lang="en-US" altLang="ja-JP" sz="1000" i="1">
                <a:latin typeface="Times New Roman" charset="0"/>
              </a:rPr>
              <a:t>, Herald and Weekly Times, 2/1/08</a:t>
            </a:r>
          </a:p>
          <a:p>
            <a:pPr algn="r"/>
            <a:r>
              <a:rPr lang="en-US" sz="1000" i="1">
                <a:latin typeface="Times New Roman" charset="0"/>
              </a:rPr>
              <a:t>http://www.checkbiotech.org/green_News_Genetics.aspx?Name=genetics&amp;infoId=16834</a:t>
            </a:r>
            <a:endParaRPr lang="en-US"/>
          </a:p>
        </p:txBody>
      </p:sp>
      <p:pic>
        <p:nvPicPr>
          <p:cNvPr id="67589" name="Picture 6" descr="cut on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340350" cy="481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 Box 7"/>
          <p:cNvSpPr txBox="1">
            <a:spLocks noChangeArrowheads="1"/>
          </p:cNvSpPr>
          <p:nvPr/>
        </p:nvSpPr>
        <p:spPr bwMode="auto">
          <a:xfrm>
            <a:off x="4548188" y="2552700"/>
            <a:ext cx="5091112" cy="1752600"/>
          </a:xfrm>
          <a:prstGeom prst="rect">
            <a:avLst/>
          </a:prstGeom>
          <a:solidFill>
            <a:srgbClr val="F8D05C"/>
          </a:solidFill>
          <a:ln w="19050" cmpd="sng">
            <a:solidFill>
              <a:srgbClr val="4A1900"/>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600" b="1" i="1" dirty="0">
                <a:solidFill>
                  <a:srgbClr val="4A1900"/>
                </a:solidFill>
                <a:latin typeface="Times New Roman" charset="0"/>
              </a:rPr>
              <a:t>Tear-free onion developed by turning off tear-inducing enzyme</a:t>
            </a:r>
            <a:endParaRPr lang="en-US" sz="3600" dirty="0">
              <a:solidFill>
                <a:srgbClr val="4A1900"/>
              </a:solidFill>
              <a:latin typeface="Times New Roman" charset="0"/>
            </a:endParaRPr>
          </a:p>
        </p:txBody>
      </p:sp>
    </p:spTree>
    <p:extLst>
      <p:ext uri="{BB962C8B-B14F-4D97-AF65-F5344CB8AC3E}">
        <p14:creationId xmlns:p14="http://schemas.microsoft.com/office/powerpoint/2010/main" val="938440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02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3198" y="1072095"/>
            <a:ext cx="4614863" cy="42227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09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5513" y="597217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0215" name="Text Box 7"/>
          <p:cNvSpPr txBox="1">
            <a:spLocks noChangeArrowheads="1"/>
          </p:cNvSpPr>
          <p:nvPr/>
        </p:nvSpPr>
        <p:spPr bwMode="auto">
          <a:xfrm>
            <a:off x="3619500" y="6096000"/>
            <a:ext cx="6070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sz="1600">
                <a:solidFill>
                  <a:srgbClr val="FFFFCC"/>
                </a:solidFill>
                <a:cs typeface="+mn-cs"/>
              </a:rPr>
              <a:t>Intl Food Information Council, </a:t>
            </a:r>
          </a:p>
          <a:p>
            <a:pPr algn="l">
              <a:defRPr/>
            </a:pPr>
            <a:r>
              <a:rPr lang="en-US" sz="1600">
                <a:solidFill>
                  <a:srgbClr val="FFFFCC"/>
                </a:solidFill>
                <a:cs typeface="+mn-cs"/>
              </a:rPr>
              <a:t>2009 Functional Foods/Foods For Health Consumer Trending Survey</a:t>
            </a:r>
            <a:endParaRPr lang="en-US" sz="1600">
              <a:cs typeface="+mn-cs"/>
            </a:endParaRPr>
          </a:p>
        </p:txBody>
      </p:sp>
      <p:sp>
        <p:nvSpPr>
          <p:cNvPr id="990216" name="Text Box 8"/>
          <p:cNvSpPr txBox="1">
            <a:spLocks noChangeArrowheads="1"/>
          </p:cNvSpPr>
          <p:nvPr/>
        </p:nvSpPr>
        <p:spPr bwMode="auto">
          <a:xfrm>
            <a:off x="347133" y="2239441"/>
            <a:ext cx="4508500" cy="2462212"/>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200" b="1" i="0" dirty="0">
                <a:latin typeface="Tahoma"/>
                <a:cs typeface="Tahoma"/>
              </a:rPr>
              <a:t>In </a:t>
            </a:r>
            <a:r>
              <a:rPr lang="en-US" sz="2200" b="1" i="0" dirty="0" smtClean="0">
                <a:latin typeface="Tahoma"/>
                <a:cs typeface="Tahoma"/>
              </a:rPr>
              <a:t>2009, </a:t>
            </a:r>
            <a:r>
              <a:rPr lang="en-US" sz="2200" b="1" i="0" dirty="0">
                <a:latin typeface="Tahoma"/>
                <a:cs typeface="Tahoma"/>
              </a:rPr>
              <a:t>33% of consumers </a:t>
            </a:r>
            <a:r>
              <a:rPr lang="en-US" sz="2200" b="1" i="0" dirty="0" smtClean="0">
                <a:latin typeface="Tahoma"/>
                <a:cs typeface="Tahoma"/>
              </a:rPr>
              <a:t>said medical </a:t>
            </a:r>
            <a:r>
              <a:rPr lang="en-US" sz="2200" b="1" i="0" dirty="0">
                <a:latin typeface="Tahoma"/>
                <a:cs typeface="Tahoma"/>
              </a:rPr>
              <a:t>sources, </a:t>
            </a:r>
            <a:r>
              <a:rPr lang="en-US" sz="2200" b="1" i="0" dirty="0" smtClean="0">
                <a:latin typeface="Tahoma"/>
                <a:cs typeface="Tahoma"/>
              </a:rPr>
              <a:t>like </a:t>
            </a:r>
            <a:r>
              <a:rPr lang="en-US" sz="2200" b="1" i="0" u="sng" dirty="0">
                <a:latin typeface="Tahoma"/>
                <a:cs typeface="Tahoma"/>
              </a:rPr>
              <a:t>dietitians</a:t>
            </a:r>
            <a:r>
              <a:rPr lang="en-US" sz="2200" b="1" i="0" dirty="0" smtClean="0">
                <a:latin typeface="Tahoma"/>
                <a:cs typeface="Tahoma"/>
              </a:rPr>
              <a:t>, physicians</a:t>
            </a:r>
            <a:r>
              <a:rPr lang="en-US" sz="2200" b="1" i="0" dirty="0">
                <a:latin typeface="Tahoma"/>
                <a:cs typeface="Tahoma"/>
              </a:rPr>
              <a:t>, </a:t>
            </a:r>
            <a:r>
              <a:rPr lang="en-US" sz="2200" b="1" i="0" dirty="0" smtClean="0">
                <a:latin typeface="Tahoma"/>
                <a:cs typeface="Tahoma"/>
              </a:rPr>
              <a:t>and nutritionists </a:t>
            </a:r>
            <a:r>
              <a:rPr lang="en-US" sz="2200" b="1" i="0" dirty="0">
                <a:latin typeface="Tahoma"/>
                <a:cs typeface="Tahoma"/>
              </a:rPr>
              <a:t>are the most believable information resource on </a:t>
            </a:r>
            <a:r>
              <a:rPr lang="en-US" sz="2200" b="1" i="0" u="sng" dirty="0">
                <a:latin typeface="Tahoma"/>
                <a:cs typeface="Tahoma"/>
              </a:rPr>
              <a:t>genetics</a:t>
            </a:r>
            <a:r>
              <a:rPr lang="en-US" sz="2200" b="1" i="0" dirty="0">
                <a:latin typeface="Tahoma"/>
                <a:cs typeface="Tahoma"/>
              </a:rPr>
              <a:t> as it relates to diet and nutrition. </a:t>
            </a:r>
            <a:endParaRPr lang="en-US" sz="2200" b="1" dirty="0">
              <a:latin typeface="Tahoma"/>
              <a:cs typeface="Tahoma"/>
            </a:endParaRPr>
          </a:p>
        </p:txBody>
      </p:sp>
      <p:sp>
        <p:nvSpPr>
          <p:cNvPr id="990217" name="Text Box 9"/>
          <p:cNvSpPr txBox="1">
            <a:spLocks noChangeArrowheads="1"/>
          </p:cNvSpPr>
          <p:nvPr/>
        </p:nvSpPr>
        <p:spPr bwMode="auto">
          <a:xfrm>
            <a:off x="393700" y="406403"/>
            <a:ext cx="4495800" cy="1446550"/>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200" b="1" dirty="0">
                <a:latin typeface="Tahoma"/>
                <a:cs typeface="Tahoma"/>
              </a:rPr>
              <a:t>As </a:t>
            </a:r>
            <a:r>
              <a:rPr lang="en-US" sz="2200" b="1" dirty="0" smtClean="0">
                <a:latin typeface="Tahoma"/>
                <a:cs typeface="Tahoma"/>
              </a:rPr>
              <a:t>dietitians</a:t>
            </a:r>
            <a:r>
              <a:rPr lang="en-US" sz="2200" b="1" dirty="0">
                <a:latin typeface="Tahoma"/>
                <a:cs typeface="Tahoma"/>
              </a:rPr>
              <a:t>, </a:t>
            </a:r>
            <a:r>
              <a:rPr lang="en-US" sz="2200" b="1" dirty="0" smtClean="0">
                <a:latin typeface="Tahoma"/>
                <a:cs typeface="Tahoma"/>
              </a:rPr>
              <a:t>you play an important role informing </a:t>
            </a:r>
            <a:r>
              <a:rPr lang="en-US" sz="2200" b="1" dirty="0">
                <a:latin typeface="Tahoma"/>
                <a:cs typeface="Tahoma"/>
              </a:rPr>
              <a:t>consumers about </a:t>
            </a:r>
            <a:r>
              <a:rPr lang="en-US" sz="2200" b="1" dirty="0" smtClean="0">
                <a:latin typeface="Tahoma"/>
                <a:cs typeface="Tahoma"/>
              </a:rPr>
              <a:t>foods</a:t>
            </a:r>
            <a:r>
              <a:rPr lang="en-US" sz="2200" b="1" dirty="0">
                <a:latin typeface="Tahoma"/>
                <a:cs typeface="Tahoma"/>
              </a:rPr>
              <a:t>, diet and nutrition</a:t>
            </a:r>
          </a:p>
        </p:txBody>
      </p:sp>
      <p:sp>
        <p:nvSpPr>
          <p:cNvPr id="7" name="Text Box 9"/>
          <p:cNvSpPr txBox="1">
            <a:spLocks noChangeArrowheads="1"/>
          </p:cNvSpPr>
          <p:nvPr/>
        </p:nvSpPr>
        <p:spPr bwMode="auto">
          <a:xfrm>
            <a:off x="359834" y="5130810"/>
            <a:ext cx="4495800" cy="769441"/>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200" b="1" dirty="0" smtClean="0">
                <a:latin typeface="Tahoma"/>
                <a:cs typeface="Tahoma"/>
              </a:rPr>
              <a:t>So, let’s take a look at the genetics of foods</a:t>
            </a:r>
            <a:endParaRPr lang="en-US" sz="2200" b="1" dirty="0">
              <a:latin typeface="Tahoma"/>
              <a:cs typeface="Tahom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02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21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863"/>
            <a:ext cx="10287000" cy="6559550"/>
          </a:xfrm>
          <a:prstGeom prst="rect">
            <a:avLst/>
          </a:prstGeom>
          <a:noFill/>
          <a:ln w="1905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277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5175" y="57912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8548" name="Text Box 4"/>
          <p:cNvSpPr txBox="1">
            <a:spLocks noChangeArrowheads="1"/>
          </p:cNvSpPr>
          <p:nvPr/>
        </p:nvSpPr>
        <p:spPr bwMode="auto">
          <a:xfrm>
            <a:off x="1654175" y="2395538"/>
            <a:ext cx="6865938" cy="1323439"/>
          </a:xfrm>
          <a:prstGeom prst="rect">
            <a:avLst/>
          </a:prstGeom>
          <a:solidFill>
            <a:srgbClr val="875A2D"/>
          </a:solidFill>
          <a:ln w="12700" cmpd="sng">
            <a:solidFill>
              <a:srgbClr val="2F0F0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4000" b="1" dirty="0">
                <a:solidFill>
                  <a:srgbClr val="FFFF99"/>
                </a:solidFill>
                <a:latin typeface="Times"/>
                <a:cs typeface="Times"/>
              </a:rPr>
              <a:t>Mitigating food allergies, like peanut, soy and </a:t>
            </a:r>
            <a:r>
              <a:rPr lang="en-US" sz="4000" b="1" dirty="0" smtClean="0">
                <a:solidFill>
                  <a:srgbClr val="FFFF99"/>
                </a:solidFill>
                <a:latin typeface="Times"/>
                <a:cs typeface="Times"/>
              </a:rPr>
              <a:t>wheat</a:t>
            </a:r>
            <a:endParaRPr lang="en-US" sz="4000" b="1" dirty="0">
              <a:solidFill>
                <a:srgbClr val="FFFF99"/>
              </a:solidFill>
              <a:latin typeface="Times"/>
              <a:cs typeface="Times"/>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7155" name="Text Box 3"/>
          <p:cNvSpPr txBox="1">
            <a:spLocks noChangeArrowheads="1"/>
          </p:cNvSpPr>
          <p:nvPr/>
        </p:nvSpPr>
        <p:spPr bwMode="auto">
          <a:xfrm>
            <a:off x="7150100" y="6372225"/>
            <a:ext cx="2389188" cy="274638"/>
          </a:xfrm>
          <a:prstGeom prst="rect">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200">
                <a:solidFill>
                  <a:schemeClr val="bg1"/>
                </a:solidFill>
                <a:latin typeface="Times New Roman" charset="0"/>
                <a:cs typeface="+mn-cs"/>
              </a:rPr>
              <a:t>SOURCE: Arcadia Biosciences</a:t>
            </a:r>
          </a:p>
        </p:txBody>
      </p:sp>
      <p:pic>
        <p:nvPicPr>
          <p:cNvPr id="33795" name="Picture 4" descr="saf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88" y="1081088"/>
            <a:ext cx="4684712"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7157" name="Text Box 5"/>
          <p:cNvSpPr txBox="1">
            <a:spLocks noChangeArrowheads="1"/>
          </p:cNvSpPr>
          <p:nvPr/>
        </p:nvSpPr>
        <p:spPr bwMode="auto">
          <a:xfrm>
            <a:off x="5480050" y="2438400"/>
            <a:ext cx="4283075" cy="2098675"/>
          </a:xfrm>
          <a:prstGeom prst="rect">
            <a:avLst/>
          </a:prstGeom>
          <a:solidFill>
            <a:srgbClr val="875A2D"/>
          </a:solidFill>
          <a:ln w="19050" cmpd="sng">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3200" b="1">
                <a:solidFill>
                  <a:srgbClr val="FFFF99"/>
                </a:solidFill>
                <a:effectLst>
                  <a:outerShdw blurRad="38100" dist="38100" dir="2700000" algn="tl">
                    <a:srgbClr val="000000"/>
                  </a:outerShdw>
                </a:effectLst>
                <a:latin typeface="Times"/>
                <a:cs typeface="Times"/>
              </a:rPr>
              <a:t>Safflower Oil Enhanced with</a:t>
            </a:r>
          </a:p>
          <a:p>
            <a:pPr>
              <a:defRPr/>
            </a:pPr>
            <a:r>
              <a:rPr lang="en-US" sz="3200" b="1">
                <a:solidFill>
                  <a:srgbClr val="FFFF99"/>
                </a:solidFill>
                <a:effectLst>
                  <a:outerShdw blurRad="38100" dist="38100" dir="2700000" algn="tl">
                    <a:srgbClr val="000000"/>
                  </a:outerShdw>
                </a:effectLst>
                <a:latin typeface="Times"/>
                <a:cs typeface="Times"/>
              </a:rPr>
              <a:t>Omega-3 and Omega-6 Fatty Acids</a:t>
            </a:r>
            <a:endParaRPr lang="en-US" sz="3200">
              <a:solidFill>
                <a:srgbClr val="FFFF99"/>
              </a:solidFill>
              <a:effectLst>
                <a:outerShdw blurRad="38100" dist="38100" dir="2700000" algn="tl">
                  <a:srgbClr val="000000"/>
                </a:outerShdw>
              </a:effectLst>
              <a:latin typeface="Times"/>
              <a:cs typeface="Times"/>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Text Box 2"/>
          <p:cNvSpPr txBox="1">
            <a:spLocks noChangeArrowheads="1"/>
          </p:cNvSpPr>
          <p:nvPr/>
        </p:nvSpPr>
        <p:spPr bwMode="auto">
          <a:xfrm>
            <a:off x="-428241" y="1435100"/>
            <a:ext cx="11089951" cy="144655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4400" i="1" dirty="0" smtClean="0">
                <a:solidFill>
                  <a:srgbClr val="000066"/>
                </a:solidFill>
                <a:effectLst>
                  <a:outerShdw blurRad="38100" dist="38100" dir="2700000" algn="tl">
                    <a:srgbClr val="000000"/>
                  </a:outerShdw>
                </a:effectLst>
                <a:latin typeface="Tahoma"/>
                <a:cs typeface="Tahoma"/>
              </a:rPr>
              <a:t>What is the U.S. regulatory process governing engineered plants and foods?</a:t>
            </a:r>
          </a:p>
        </p:txBody>
      </p:sp>
      <p:pic>
        <p:nvPicPr>
          <p:cNvPr id="768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6625" y="5992813"/>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4503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7113" y="14288"/>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5012" name="Rectangle 4"/>
          <p:cNvSpPr>
            <a:spLocks noChangeArrowheads="1"/>
          </p:cNvSpPr>
          <p:nvPr/>
        </p:nvSpPr>
        <p:spPr bwMode="auto">
          <a:xfrm>
            <a:off x="498475" y="399965"/>
            <a:ext cx="9293225" cy="669925"/>
          </a:xfrm>
          <a:prstGeom prst="rect">
            <a:avLst/>
          </a:prstGeom>
          <a:solidFill>
            <a:schemeClr val="accent6">
              <a:lumMod val="50000"/>
            </a:schemeClr>
          </a:solidFill>
          <a:ln w="28575">
            <a:solidFill>
              <a:schemeClr val="accent3"/>
            </a:solidFill>
            <a:miter lim="800000"/>
            <a:headEnd/>
            <a:tailEnd/>
          </a:ln>
        </p:spPr>
        <p:txBody>
          <a:bodyPr>
            <a:spAutoFit/>
          </a:bodyPr>
          <a:lstStyle/>
          <a:p>
            <a:pPr algn="ctr">
              <a:defRPr/>
            </a:pPr>
            <a:r>
              <a:rPr lang="en-US" sz="3600" b="1">
                <a:solidFill>
                  <a:schemeClr val="accent3"/>
                </a:solidFill>
                <a:effectLst>
                  <a:outerShdw blurRad="38100" dist="38100" dir="2700000" algn="tl">
                    <a:srgbClr val="000000"/>
                  </a:outerShdw>
                </a:effectLst>
                <a:latin typeface="Tahoma" charset="0"/>
                <a:cs typeface="+mn-cs"/>
              </a:rPr>
              <a:t>U.S. Regulatory Agencies</a:t>
            </a:r>
          </a:p>
        </p:txBody>
      </p:sp>
      <p:grpSp>
        <p:nvGrpSpPr>
          <p:cNvPr id="2" name="Group 1"/>
          <p:cNvGrpSpPr/>
          <p:nvPr/>
        </p:nvGrpSpPr>
        <p:grpSpPr>
          <a:xfrm>
            <a:off x="188913" y="1473073"/>
            <a:ext cx="9978143" cy="4036307"/>
            <a:chOff x="188913" y="1916113"/>
            <a:chExt cx="9978143" cy="4036307"/>
          </a:xfrm>
        </p:grpSpPr>
        <p:grpSp>
          <p:nvGrpSpPr>
            <p:cNvPr id="78851" name="Group 10"/>
            <p:cNvGrpSpPr>
              <a:grpSpLocks/>
            </p:cNvGrpSpPr>
            <p:nvPr/>
          </p:nvGrpSpPr>
          <p:grpSpPr bwMode="auto">
            <a:xfrm>
              <a:off x="188913" y="1916113"/>
              <a:ext cx="9931400" cy="1189037"/>
              <a:chOff x="119" y="1405"/>
              <a:chExt cx="6256" cy="749"/>
            </a:xfrm>
          </p:grpSpPr>
          <p:sp>
            <p:nvSpPr>
              <p:cNvPr id="555013" name="Text Box 5"/>
              <p:cNvSpPr txBox="1">
                <a:spLocks noChangeArrowheads="1"/>
              </p:cNvSpPr>
              <p:nvPr/>
            </p:nvSpPr>
            <p:spPr bwMode="auto">
              <a:xfrm>
                <a:off x="119" y="1405"/>
                <a:ext cx="1983" cy="749"/>
              </a:xfrm>
              <a:prstGeom prst="rect">
                <a:avLst/>
              </a:prstGeom>
              <a:solidFill>
                <a:srgbClr val="16165D"/>
              </a:solidFill>
              <a:ln w="9525">
                <a:noFill/>
                <a:miter lim="800000"/>
                <a:headEnd/>
                <a:tailEnd/>
              </a:ln>
              <a:effectLst>
                <a:prstShdw prst="shdw17" dist="17961" dir="2700000">
                  <a:srgbClr val="5952AE">
                    <a:gamma/>
                    <a:shade val="60000"/>
                    <a:invGamma/>
                  </a:srgbClr>
                </a:prstShdw>
              </a:effec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en-US" sz="7200" b="1" dirty="0" smtClean="0">
                    <a:solidFill>
                      <a:srgbClr val="FFFFFF"/>
                    </a:solidFill>
                    <a:effectLst>
                      <a:outerShdw blurRad="38100" dist="38100" dir="2700000" algn="tl">
                        <a:srgbClr val="000000"/>
                      </a:outerShdw>
                    </a:effectLst>
                    <a:latin typeface="Arial" charset="0"/>
                    <a:cs typeface="+mn-cs"/>
                  </a:rPr>
                  <a:t>USDA</a:t>
                </a:r>
              </a:p>
            </p:txBody>
          </p:sp>
          <p:sp>
            <p:nvSpPr>
              <p:cNvPr id="555014" name="Text Box 6"/>
              <p:cNvSpPr txBox="1">
                <a:spLocks noChangeArrowheads="1"/>
              </p:cNvSpPr>
              <p:nvPr/>
            </p:nvSpPr>
            <p:spPr bwMode="auto">
              <a:xfrm>
                <a:off x="2252" y="1405"/>
                <a:ext cx="1983" cy="749"/>
              </a:xfrm>
              <a:prstGeom prst="rect">
                <a:avLst/>
              </a:prstGeom>
              <a:solidFill>
                <a:srgbClr val="16165D"/>
              </a:solidFill>
              <a:ln w="9525">
                <a:noFill/>
                <a:miter lim="800000"/>
                <a:headEnd/>
                <a:tailEnd/>
              </a:ln>
              <a:effectLst>
                <a:prstShdw prst="shdw17" dist="17961" dir="2700000">
                  <a:srgbClr val="5952AE">
                    <a:gamma/>
                    <a:shade val="60000"/>
                    <a:invGamma/>
                  </a:srgbClr>
                </a:prstShdw>
              </a:effec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en-US" sz="7200" b="1" dirty="0" smtClean="0">
                    <a:solidFill>
                      <a:srgbClr val="FFFFFF"/>
                    </a:solidFill>
                    <a:effectLst>
                      <a:outerShdw blurRad="38100" dist="38100" dir="2700000" algn="tl">
                        <a:srgbClr val="000000"/>
                      </a:outerShdw>
                    </a:effectLst>
                    <a:latin typeface="Arial" charset="0"/>
                    <a:cs typeface="+mn-cs"/>
                  </a:rPr>
                  <a:t>FDA</a:t>
                </a:r>
              </a:p>
            </p:txBody>
          </p:sp>
          <p:sp>
            <p:nvSpPr>
              <p:cNvPr id="555015" name="Text Box 7"/>
              <p:cNvSpPr txBox="1">
                <a:spLocks noChangeArrowheads="1"/>
              </p:cNvSpPr>
              <p:nvPr/>
            </p:nvSpPr>
            <p:spPr bwMode="auto">
              <a:xfrm>
                <a:off x="4392" y="1405"/>
                <a:ext cx="1983" cy="749"/>
              </a:xfrm>
              <a:prstGeom prst="rect">
                <a:avLst/>
              </a:prstGeom>
              <a:solidFill>
                <a:srgbClr val="16165D"/>
              </a:solidFill>
              <a:ln w="9525">
                <a:noFill/>
                <a:miter lim="800000"/>
                <a:headEnd/>
                <a:tailEnd/>
              </a:ln>
              <a:effectLst>
                <a:prstShdw prst="shdw17" dist="17961" dir="2700000">
                  <a:srgbClr val="5952AE">
                    <a:gamma/>
                    <a:shade val="60000"/>
                    <a:invGamma/>
                  </a:srgbClr>
                </a:prstShdw>
              </a:effec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en-US" sz="7200" b="1" smtClean="0">
                    <a:solidFill>
                      <a:srgbClr val="FFFFFF"/>
                    </a:solidFill>
                    <a:effectLst>
                      <a:outerShdw blurRad="38100" dist="38100" dir="2700000" algn="tl">
                        <a:srgbClr val="000000"/>
                      </a:outerShdw>
                    </a:effectLst>
                    <a:latin typeface="Arial" charset="0"/>
                    <a:cs typeface="+mn-cs"/>
                  </a:rPr>
                  <a:t>EPA</a:t>
                </a:r>
              </a:p>
            </p:txBody>
          </p:sp>
        </p:grpSp>
        <p:grpSp>
          <p:nvGrpSpPr>
            <p:cNvPr id="84996" name="Group 11"/>
            <p:cNvGrpSpPr>
              <a:grpSpLocks/>
            </p:cNvGrpSpPr>
            <p:nvPr/>
          </p:nvGrpSpPr>
          <p:grpSpPr bwMode="auto">
            <a:xfrm>
              <a:off x="286456" y="3461633"/>
              <a:ext cx="9880600" cy="2490787"/>
              <a:chOff x="136" y="2378"/>
              <a:chExt cx="6224" cy="1569"/>
            </a:xfrm>
            <a:solidFill>
              <a:srgbClr val="16165D"/>
            </a:solidFill>
          </p:grpSpPr>
          <p:sp>
            <p:nvSpPr>
              <p:cNvPr id="85000" name="Text Box 3"/>
              <p:cNvSpPr txBox="1">
                <a:spLocks noChangeArrowheads="1"/>
              </p:cNvSpPr>
              <p:nvPr/>
            </p:nvSpPr>
            <p:spPr bwMode="auto">
              <a:xfrm>
                <a:off x="136" y="2378"/>
                <a:ext cx="1922" cy="1551"/>
              </a:xfrm>
              <a:prstGeom prst="rect">
                <a:avLst/>
              </a:prstGeom>
              <a:grp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marL="341313" indent="-341313">
                  <a:defRPr sz="2400">
                    <a:solidFill>
                      <a:schemeClr val="tx1"/>
                    </a:solidFill>
                    <a:latin typeface="Times" charset="0"/>
                    <a:ea typeface="ＭＳ Ｐゴシック" charset="0"/>
                    <a:cs typeface="ＭＳ Ｐゴシック" charset="0"/>
                  </a:defRPr>
                </a:lvl1pPr>
                <a:lvl2pPr>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Tx/>
                  <a:buChar char="•"/>
                  <a:defRPr/>
                </a:pPr>
                <a:r>
                  <a:rPr lang="en-US" sz="2200" b="1" dirty="0" smtClean="0">
                    <a:solidFill>
                      <a:srgbClr val="FFFFFF"/>
                    </a:solidFill>
                    <a:latin typeface="Tahoma" charset="0"/>
                  </a:rPr>
                  <a:t>Field testing</a:t>
                </a:r>
              </a:p>
              <a:p>
                <a:pPr lvl="1">
                  <a:buFontTx/>
                  <a:buChar char="-"/>
                  <a:defRPr/>
                </a:pPr>
                <a:r>
                  <a:rPr lang="en-US" sz="2200" b="1" dirty="0" smtClean="0">
                    <a:solidFill>
                      <a:srgbClr val="FFFFFF"/>
                    </a:solidFill>
                    <a:latin typeface="Tahoma" charset="0"/>
                  </a:rPr>
                  <a:t>Permits</a:t>
                </a:r>
              </a:p>
              <a:p>
                <a:pPr lvl="1">
                  <a:buFontTx/>
                  <a:buChar char="-"/>
                  <a:defRPr/>
                </a:pPr>
                <a:r>
                  <a:rPr lang="en-US" sz="2200" b="1" dirty="0" smtClean="0">
                    <a:solidFill>
                      <a:srgbClr val="FFFFFF"/>
                    </a:solidFill>
                    <a:latin typeface="Tahoma" charset="0"/>
                  </a:rPr>
                  <a:t>Notifications</a:t>
                </a:r>
              </a:p>
              <a:p>
                <a:pPr lvl="1">
                  <a:defRPr/>
                </a:pPr>
                <a:endParaRPr lang="en-US" sz="2200" b="1" dirty="0" smtClean="0">
                  <a:solidFill>
                    <a:srgbClr val="FFFFFF"/>
                  </a:solidFill>
                  <a:latin typeface="Tahoma" charset="0"/>
                </a:endParaRPr>
              </a:p>
              <a:p>
                <a:pPr>
                  <a:buFontTx/>
                  <a:buChar char="•"/>
                  <a:defRPr/>
                </a:pPr>
                <a:r>
                  <a:rPr lang="en-US" sz="2200" b="1" dirty="0" smtClean="0">
                    <a:solidFill>
                      <a:srgbClr val="FFFFFF"/>
                    </a:solidFill>
                    <a:latin typeface="Tahoma" charset="0"/>
                  </a:rPr>
                  <a:t>Determination of</a:t>
                </a:r>
              </a:p>
              <a:p>
                <a:pPr>
                  <a:defRPr/>
                </a:pPr>
                <a:r>
                  <a:rPr lang="en-US" sz="2200" b="1" dirty="0" smtClean="0">
                    <a:solidFill>
                      <a:srgbClr val="FFFFFF"/>
                    </a:solidFill>
                    <a:latin typeface="Tahoma" charset="0"/>
                  </a:rPr>
                  <a:t>	non-regulated status</a:t>
                </a:r>
              </a:p>
            </p:txBody>
          </p:sp>
          <p:sp>
            <p:nvSpPr>
              <p:cNvPr id="85001" name="Text Box 8"/>
              <p:cNvSpPr txBox="1">
                <a:spLocks noChangeArrowheads="1"/>
              </p:cNvSpPr>
              <p:nvPr/>
            </p:nvSpPr>
            <p:spPr bwMode="auto">
              <a:xfrm>
                <a:off x="2511" y="2378"/>
                <a:ext cx="1457" cy="709"/>
              </a:xfrm>
              <a:prstGeom prst="rect">
                <a:avLst/>
              </a:prstGeom>
              <a:grpFill/>
              <a:ln w="28575">
                <a:solidFill>
                  <a:srgbClr val="FFFFCC"/>
                </a:solidFill>
                <a:miter lim="800000"/>
                <a:headEnd/>
                <a:tailEnd/>
              </a:ln>
            </p:spPr>
            <p:txBody>
              <a:bodyPr>
                <a:spAutoFit/>
              </a:bodyPr>
              <a:lstStyle>
                <a:lvl1pPr marL="341313" indent="-341313">
                  <a:defRPr sz="2400">
                    <a:solidFill>
                      <a:schemeClr val="tx1"/>
                    </a:solidFill>
                    <a:latin typeface="Times" charset="0"/>
                    <a:ea typeface="ＭＳ Ｐゴシック" charset="0"/>
                    <a:cs typeface="ＭＳ Ｐゴシック" charset="0"/>
                  </a:defRPr>
                </a:lvl1pPr>
                <a:lvl2pPr>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Tx/>
                  <a:buChar char="•"/>
                  <a:defRPr/>
                </a:pPr>
                <a:r>
                  <a:rPr lang="en-US" sz="2200" b="1" smtClean="0">
                    <a:solidFill>
                      <a:srgbClr val="FFFFFF"/>
                    </a:solidFill>
                    <a:latin typeface="Tahoma" charset="0"/>
                  </a:rPr>
                  <a:t>Food safety</a:t>
                </a:r>
              </a:p>
              <a:p>
                <a:pPr lvl="1">
                  <a:defRPr/>
                </a:pPr>
                <a:endParaRPr lang="en-US" sz="2200" b="1" smtClean="0">
                  <a:solidFill>
                    <a:srgbClr val="FFFFFF"/>
                  </a:solidFill>
                  <a:latin typeface="Tahoma" charset="0"/>
                </a:endParaRPr>
              </a:p>
              <a:p>
                <a:pPr>
                  <a:buFontTx/>
                  <a:buChar char="•"/>
                  <a:defRPr/>
                </a:pPr>
                <a:r>
                  <a:rPr lang="en-US" sz="2200" b="1" smtClean="0">
                    <a:solidFill>
                      <a:srgbClr val="FFFFFF"/>
                    </a:solidFill>
                    <a:latin typeface="Tahoma" charset="0"/>
                  </a:rPr>
                  <a:t>Feed safety</a:t>
                </a:r>
              </a:p>
            </p:txBody>
          </p:sp>
          <p:sp>
            <p:nvSpPr>
              <p:cNvPr id="85002" name="Text Box 9"/>
              <p:cNvSpPr txBox="1">
                <a:spLocks noChangeArrowheads="1"/>
              </p:cNvSpPr>
              <p:nvPr/>
            </p:nvSpPr>
            <p:spPr bwMode="auto">
              <a:xfrm>
                <a:off x="4409" y="2394"/>
                <a:ext cx="1951" cy="1553"/>
              </a:xfrm>
              <a:prstGeom prst="rect">
                <a:avLst/>
              </a:prstGeom>
              <a:grpFill/>
              <a:ln w="28575">
                <a:solidFill>
                  <a:srgbClr val="FFFFCC"/>
                </a:solidFill>
                <a:miter lim="800000"/>
                <a:headEnd/>
                <a:tailEnd/>
              </a:ln>
            </p:spPr>
            <p:txBody>
              <a:bodyPr>
                <a:spAutoFit/>
              </a:bodyPr>
              <a:lstStyle>
                <a:lvl1pPr marL="341313" indent="-341313">
                  <a:defRPr sz="2400">
                    <a:solidFill>
                      <a:schemeClr val="tx1"/>
                    </a:solidFill>
                    <a:latin typeface="Times" charset="0"/>
                    <a:ea typeface="ＭＳ Ｐゴシック" charset="0"/>
                    <a:cs typeface="ＭＳ Ｐゴシック" charset="0"/>
                  </a:defRPr>
                </a:lvl1pPr>
                <a:lvl2pPr>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Tx/>
                  <a:buChar char="•"/>
                  <a:defRPr/>
                </a:pPr>
                <a:r>
                  <a:rPr lang="en-US" sz="2200" b="1" smtClean="0">
                    <a:solidFill>
                      <a:srgbClr val="FFFFFF"/>
                    </a:solidFill>
                    <a:latin typeface="Tahoma" charset="0"/>
                  </a:rPr>
                  <a:t>Pesticidal plants</a:t>
                </a:r>
              </a:p>
              <a:p>
                <a:pPr lvl="1">
                  <a:buFontTx/>
                  <a:buChar char="-"/>
                  <a:defRPr/>
                </a:pPr>
                <a:r>
                  <a:rPr lang="en-US" sz="2200" b="1" smtClean="0">
                    <a:solidFill>
                      <a:srgbClr val="FFFFFF"/>
                    </a:solidFill>
                    <a:latin typeface="Tahoma" charset="0"/>
                  </a:rPr>
                  <a:t>tolerance exemption</a:t>
                </a:r>
              </a:p>
              <a:p>
                <a:pPr lvl="1">
                  <a:buFontTx/>
                  <a:buChar char="-"/>
                  <a:defRPr/>
                </a:pPr>
                <a:r>
                  <a:rPr lang="en-US" sz="2200" b="1" smtClean="0">
                    <a:solidFill>
                      <a:srgbClr val="FFFFFF"/>
                    </a:solidFill>
                    <a:latin typeface="Tahoma" charset="0"/>
                  </a:rPr>
                  <a:t>registrations</a:t>
                </a:r>
              </a:p>
              <a:p>
                <a:pPr lvl="1">
                  <a:defRPr/>
                </a:pPr>
                <a:endParaRPr lang="en-US" sz="2200" b="1" smtClean="0">
                  <a:solidFill>
                    <a:srgbClr val="FFFFFF"/>
                  </a:solidFill>
                  <a:latin typeface="Tahoma" charset="0"/>
                </a:endParaRPr>
              </a:p>
              <a:p>
                <a:pPr>
                  <a:buFontTx/>
                  <a:buChar char="•"/>
                  <a:defRPr/>
                </a:pPr>
                <a:r>
                  <a:rPr lang="en-US" sz="2200" b="1" smtClean="0">
                    <a:solidFill>
                      <a:srgbClr val="FFFFFF"/>
                    </a:solidFill>
                    <a:latin typeface="Tahoma" charset="0"/>
                  </a:rPr>
                  <a:t>Herbicide registration</a:t>
                </a:r>
              </a:p>
            </p:txBody>
          </p:sp>
        </p:grpSp>
      </p:grpSp>
      <p:grpSp>
        <p:nvGrpSpPr>
          <p:cNvPr id="3" name="Group 2"/>
          <p:cNvGrpSpPr/>
          <p:nvPr/>
        </p:nvGrpSpPr>
        <p:grpSpPr>
          <a:xfrm>
            <a:off x="246063" y="6140450"/>
            <a:ext cx="9955212" cy="541338"/>
            <a:chOff x="246063" y="6140450"/>
            <a:chExt cx="9955212" cy="541338"/>
          </a:xfrm>
        </p:grpSpPr>
        <p:sp>
          <p:nvSpPr>
            <p:cNvPr id="217100" name="Text Box 12"/>
            <p:cNvSpPr txBox="1">
              <a:spLocks noChangeArrowheads="1"/>
            </p:cNvSpPr>
            <p:nvPr/>
          </p:nvSpPr>
          <p:spPr bwMode="auto">
            <a:xfrm>
              <a:off x="246063" y="6154738"/>
              <a:ext cx="2990850" cy="527050"/>
            </a:xfrm>
            <a:prstGeom prst="rect">
              <a:avLst/>
            </a:prstGeom>
            <a:solidFill>
              <a:srgbClr val="16165D"/>
            </a:solidFill>
            <a:ln w="38100">
              <a:solidFill>
                <a:schemeClr val="bg1"/>
              </a:solidFill>
              <a:miter lim="800000"/>
              <a:headEnd/>
              <a:tailEnd/>
            </a:ln>
            <a:effectLst>
              <a:prstShdw prst="shdw17" dist="17961" dir="2700000">
                <a:schemeClr val="bg1">
                  <a:gamma/>
                  <a:shade val="60000"/>
                  <a:invGamma/>
                  <a:alpha val="74998"/>
                </a:schemeClr>
              </a:prstShdw>
            </a:effectLst>
          </p:spPr>
          <p:txBody>
            <a:bodyPr>
              <a:spAutoFit/>
            </a:bodyPr>
            <a:lstStyle/>
            <a:p>
              <a:pPr algn="ctr">
                <a:spcBef>
                  <a:spcPct val="50000"/>
                </a:spcBef>
                <a:defRPr/>
              </a:pPr>
              <a:r>
                <a:rPr lang="en-US" sz="2600">
                  <a:solidFill>
                    <a:schemeClr val="bg1"/>
                  </a:solidFill>
                  <a:latin typeface="Tahoma" charset="0"/>
                  <a:cs typeface="+mn-cs"/>
                </a:rPr>
                <a:t>Plant pest?</a:t>
              </a:r>
            </a:p>
          </p:txBody>
        </p:sp>
        <p:sp>
          <p:nvSpPr>
            <p:cNvPr id="217101" name="Text Box 13"/>
            <p:cNvSpPr txBox="1">
              <a:spLocks noChangeArrowheads="1"/>
            </p:cNvSpPr>
            <p:nvPr/>
          </p:nvSpPr>
          <p:spPr bwMode="auto">
            <a:xfrm>
              <a:off x="3648075" y="6140450"/>
              <a:ext cx="2990850" cy="527050"/>
            </a:xfrm>
            <a:prstGeom prst="rect">
              <a:avLst/>
            </a:prstGeom>
            <a:solidFill>
              <a:srgbClr val="16165D"/>
            </a:solidFill>
            <a:ln w="38100">
              <a:solidFill>
                <a:schemeClr val="bg1"/>
              </a:solidFill>
              <a:miter lim="800000"/>
              <a:headEnd/>
              <a:tailEnd/>
            </a:ln>
            <a:effectLst>
              <a:prstShdw prst="shdw17" dist="17961" dir="2700000">
                <a:schemeClr val="bg1">
                  <a:gamma/>
                  <a:shade val="60000"/>
                  <a:invGamma/>
                  <a:alpha val="74998"/>
                </a:schemeClr>
              </a:prstShdw>
            </a:effectLst>
          </p:spPr>
          <p:txBody>
            <a:bodyPr>
              <a:spAutoFit/>
            </a:bodyPr>
            <a:lstStyle/>
            <a:p>
              <a:pPr algn="ctr">
                <a:spcBef>
                  <a:spcPct val="50000"/>
                </a:spcBef>
                <a:defRPr/>
              </a:pPr>
              <a:r>
                <a:rPr lang="en-US" sz="2600" dirty="0">
                  <a:solidFill>
                    <a:schemeClr val="bg1"/>
                  </a:solidFill>
                  <a:latin typeface="Tahoma" charset="0"/>
                  <a:cs typeface="+mn-cs"/>
                </a:rPr>
                <a:t>Danger to people?</a:t>
              </a:r>
            </a:p>
          </p:txBody>
        </p:sp>
        <p:sp>
          <p:nvSpPr>
            <p:cNvPr id="217102" name="Text Box 14"/>
            <p:cNvSpPr txBox="1">
              <a:spLocks noChangeArrowheads="1"/>
            </p:cNvSpPr>
            <p:nvPr/>
          </p:nvSpPr>
          <p:spPr bwMode="auto">
            <a:xfrm>
              <a:off x="6865938" y="6153150"/>
              <a:ext cx="3335337" cy="527050"/>
            </a:xfrm>
            <a:prstGeom prst="rect">
              <a:avLst/>
            </a:prstGeom>
            <a:solidFill>
              <a:srgbClr val="16165D"/>
            </a:solidFill>
            <a:ln w="38100">
              <a:solidFill>
                <a:schemeClr val="bg1"/>
              </a:solidFill>
              <a:miter lim="800000"/>
              <a:headEnd/>
              <a:tailEnd/>
            </a:ln>
            <a:effectLst>
              <a:prstShdw prst="shdw17" dist="17961" dir="2700000">
                <a:schemeClr val="bg1">
                  <a:gamma/>
                  <a:shade val="60000"/>
                  <a:invGamma/>
                  <a:alpha val="74998"/>
                </a:schemeClr>
              </a:prstShdw>
            </a:effectLst>
          </p:spPr>
          <p:txBody>
            <a:bodyPr>
              <a:spAutoFit/>
            </a:bodyPr>
            <a:lstStyle/>
            <a:p>
              <a:pPr algn="ctr">
                <a:spcBef>
                  <a:spcPct val="50000"/>
                </a:spcBef>
                <a:defRPr/>
              </a:pPr>
              <a:r>
                <a:rPr lang="en-US" sz="2600">
                  <a:solidFill>
                    <a:schemeClr val="bg1"/>
                  </a:solidFill>
                  <a:latin typeface="Tahoma" charset="0"/>
                  <a:cs typeface="+mn-cs"/>
                </a:rPr>
                <a:t>Risk to environment?</a:t>
              </a:r>
            </a:p>
          </p:txBody>
        </p:sp>
      </p:grpSp>
    </p:spTree>
    <p:extLst>
      <p:ext uri="{BB962C8B-B14F-4D97-AF65-F5344CB8AC3E}">
        <p14:creationId xmlns:p14="http://schemas.microsoft.com/office/powerpoint/2010/main" val="1441749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213"/>
            <a:ext cx="10287000" cy="594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4612" name="Rectangle 4"/>
          <p:cNvSpPr>
            <a:spLocks noChangeArrowheads="1"/>
          </p:cNvSpPr>
          <p:nvPr/>
        </p:nvSpPr>
        <p:spPr bwMode="auto">
          <a:xfrm>
            <a:off x="50800" y="5918200"/>
            <a:ext cx="10210800" cy="914400"/>
          </a:xfrm>
          <a:prstGeom prst="rect">
            <a:avLst/>
          </a:prstGeom>
          <a:solidFill>
            <a:schemeClr val="bg1"/>
          </a:solidFill>
          <a:ln w="12700" cmpd="sng">
            <a:solidFill>
              <a:srgbClr val="22228B"/>
            </a:solidFill>
            <a:miter lim="800000"/>
            <a:headEnd/>
            <a:tailEnd/>
          </a:ln>
          <a:effectLst/>
          <a:extLst/>
        </p:spPr>
        <p:txBody>
          <a:bodyPr wrap="none" anchor="ctr"/>
          <a:lstStyle/>
          <a:p>
            <a:pPr>
              <a:defRPr/>
            </a:pPr>
            <a:r>
              <a:rPr lang="en-US" sz="4000" b="1" i="0" dirty="0">
                <a:solidFill>
                  <a:srgbClr val="22228B"/>
                </a:solidFill>
                <a:latin typeface="Arial" charset="0"/>
                <a:cs typeface="+mn-cs"/>
              </a:rPr>
              <a:t>How Do Consumers Feel about </a:t>
            </a:r>
            <a:r>
              <a:rPr lang="en-US" sz="4000" b="1" i="0" dirty="0" smtClean="0">
                <a:solidFill>
                  <a:srgbClr val="22228B"/>
                </a:solidFill>
                <a:latin typeface="Arial" charset="0"/>
                <a:cs typeface="+mn-cs"/>
              </a:rPr>
              <a:t>GE </a:t>
            </a:r>
            <a:r>
              <a:rPr lang="en-US" sz="4000" b="1" i="0" dirty="0">
                <a:solidFill>
                  <a:srgbClr val="22228B"/>
                </a:solidFill>
                <a:latin typeface="Arial" charset="0"/>
                <a:cs typeface="+mn-cs"/>
              </a:rPr>
              <a:t>Food?</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ChangeArrowheads="1"/>
          </p:cNvSpPr>
          <p:nvPr/>
        </p:nvSpPr>
        <p:spPr bwMode="auto">
          <a:xfrm>
            <a:off x="771525" y="6248400"/>
            <a:ext cx="214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b="1">
              <a:latin typeface="Times New Roman" charset="0"/>
            </a:endParaRPr>
          </a:p>
        </p:txBody>
      </p:sp>
      <p:sp>
        <p:nvSpPr>
          <p:cNvPr id="109570" name="Rectangle 3"/>
          <p:cNvSpPr>
            <a:spLocks noChangeArrowheads="1"/>
          </p:cNvSpPr>
          <p:nvPr/>
        </p:nvSpPr>
        <p:spPr bwMode="auto">
          <a:xfrm>
            <a:off x="3514725" y="6248400"/>
            <a:ext cx="3257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b="1">
              <a:latin typeface="Times New Roman" charset="0"/>
            </a:endParaRPr>
          </a:p>
        </p:txBody>
      </p:sp>
      <p:sp>
        <p:nvSpPr>
          <p:cNvPr id="109571" name="Rectangle 4"/>
          <p:cNvSpPr>
            <a:spLocks noChangeArrowheads="1"/>
          </p:cNvSpPr>
          <p:nvPr/>
        </p:nvSpPr>
        <p:spPr bwMode="auto">
          <a:xfrm>
            <a:off x="211682" y="110688"/>
            <a:ext cx="9656021" cy="1049337"/>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txBody>
          <a:bodyPr lIns="90487" tIns="44450" rIns="90487" bIns="44450" anchor="ctr"/>
          <a:lstStyle/>
          <a:p>
            <a:pPr algn="ctr"/>
            <a:r>
              <a:rPr lang="en-US" sz="3600" b="1" i="0" dirty="0" smtClean="0">
                <a:solidFill>
                  <a:srgbClr val="000090"/>
                </a:solidFill>
                <a:latin typeface="Tahoma" charset="0"/>
                <a:cs typeface="Tahoma" charset="0"/>
              </a:rPr>
              <a:t>Over last few months what </a:t>
            </a:r>
            <a:r>
              <a:rPr lang="en-US" sz="3600" b="1" i="0" dirty="0">
                <a:solidFill>
                  <a:srgbClr val="000090"/>
                </a:solidFill>
                <a:latin typeface="Tahoma" charset="0"/>
                <a:cs typeface="Tahoma" charset="0"/>
              </a:rPr>
              <a:t>food or ingredients did </a:t>
            </a:r>
            <a:r>
              <a:rPr lang="en-US" sz="3600" b="1" i="0" dirty="0" smtClean="0">
                <a:solidFill>
                  <a:srgbClr val="000090"/>
                </a:solidFill>
                <a:latin typeface="Tahoma" charset="0"/>
                <a:cs typeface="Tahoma" charset="0"/>
              </a:rPr>
              <a:t>you avoid </a:t>
            </a:r>
            <a:r>
              <a:rPr lang="en-US" sz="3600" b="1" i="0" dirty="0">
                <a:solidFill>
                  <a:srgbClr val="000090"/>
                </a:solidFill>
                <a:latin typeface="Tahoma" charset="0"/>
                <a:cs typeface="Tahoma" charset="0"/>
              </a:rPr>
              <a:t>or eat less </a:t>
            </a:r>
            <a:r>
              <a:rPr lang="en-US" sz="3600" b="1" i="0" dirty="0" smtClean="0">
                <a:solidFill>
                  <a:srgbClr val="000090"/>
                </a:solidFill>
                <a:latin typeface="Tahoma" charset="0"/>
                <a:cs typeface="Tahoma" charset="0"/>
              </a:rPr>
              <a:t>of?</a:t>
            </a:r>
            <a:endParaRPr lang="en-US" sz="3600" b="1" i="0" dirty="0">
              <a:solidFill>
                <a:srgbClr val="000090"/>
              </a:solidFill>
              <a:latin typeface="Tahoma" charset="0"/>
              <a:cs typeface="Tahoma" charset="0"/>
            </a:endParaRPr>
          </a:p>
        </p:txBody>
      </p:sp>
      <p:sp>
        <p:nvSpPr>
          <p:cNvPr id="109572" name="Rectangle 6"/>
          <p:cNvSpPr>
            <a:spLocks noChangeArrowheads="1"/>
          </p:cNvSpPr>
          <p:nvPr/>
        </p:nvSpPr>
        <p:spPr bwMode="auto">
          <a:xfrm>
            <a:off x="631455" y="1302245"/>
            <a:ext cx="99917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p>
            <a:pPr algn="l">
              <a:spcBef>
                <a:spcPts val="0"/>
              </a:spcBef>
              <a:spcAft>
                <a:spcPts val="300"/>
              </a:spcAft>
              <a:tabLst>
                <a:tab pos="4064000" algn="l"/>
                <a:tab pos="5321300" algn="l"/>
                <a:tab pos="6464300" algn="l"/>
                <a:tab pos="7607300" algn="l"/>
                <a:tab pos="8686800" algn="l"/>
              </a:tabLst>
            </a:pPr>
            <a:r>
              <a:rPr lang="en-US" sz="2800" i="0" dirty="0">
                <a:latin typeface="Tahoma"/>
                <a:cs typeface="Tahoma"/>
              </a:rPr>
              <a:t>		</a:t>
            </a:r>
            <a:r>
              <a:rPr lang="en-US" sz="2800" i="0" dirty="0" smtClean="0">
                <a:latin typeface="Tahoma"/>
                <a:cs typeface="Tahoma"/>
              </a:rPr>
              <a:t>				</a:t>
            </a:r>
            <a:r>
              <a:rPr lang="en-US" sz="2800" i="0" u="sng" dirty="0" smtClean="0">
                <a:latin typeface="Tahoma"/>
                <a:cs typeface="Tahoma"/>
              </a:rPr>
              <a:t>2001</a:t>
            </a:r>
            <a:r>
              <a:rPr lang="en-US" sz="2800" i="0" u="sng" dirty="0">
                <a:latin typeface="Tahoma"/>
                <a:cs typeface="Tahoma"/>
              </a:rPr>
              <a:t>	2003	2006	2010</a:t>
            </a:r>
            <a:endParaRPr lang="en-US" sz="2800" i="0" dirty="0">
              <a:latin typeface="Tahoma"/>
              <a:cs typeface="Tahoma"/>
            </a:endParaRPr>
          </a:p>
          <a:p>
            <a:pPr algn="l">
              <a:spcBef>
                <a:spcPts val="0"/>
              </a:spcBef>
              <a:spcAft>
                <a:spcPts val="300"/>
              </a:spcAft>
              <a:tabLst>
                <a:tab pos="4064000" algn="l"/>
                <a:tab pos="5321300" algn="l"/>
                <a:tab pos="6464300" algn="l"/>
                <a:tab pos="7607300" algn="l"/>
                <a:tab pos="8686800" algn="l"/>
              </a:tabLst>
            </a:pPr>
            <a:r>
              <a:rPr lang="en-US" sz="2800" i="0" dirty="0">
                <a:latin typeface="Tahoma"/>
                <a:cs typeface="Tahoma"/>
              </a:rPr>
              <a:t>Sugars	31%	65%	50%	51%</a:t>
            </a:r>
          </a:p>
          <a:p>
            <a:pPr algn="l">
              <a:spcBef>
                <a:spcPts val="0"/>
              </a:spcBef>
              <a:spcAft>
                <a:spcPts val="300"/>
              </a:spcAft>
              <a:tabLst>
                <a:tab pos="4064000" algn="l"/>
                <a:tab pos="5321300" algn="l"/>
                <a:tab pos="6464300" algn="l"/>
                <a:tab pos="7607300" algn="l"/>
                <a:tab pos="8686800" algn="l"/>
              </a:tabLst>
            </a:pPr>
            <a:r>
              <a:rPr lang="en-US" sz="2800" i="0" dirty="0">
                <a:latin typeface="Tahoma"/>
                <a:cs typeface="Tahoma"/>
              </a:rPr>
              <a:t>Fats/cholesterol	41%	39%	33%	32%</a:t>
            </a:r>
          </a:p>
          <a:p>
            <a:pPr algn="l">
              <a:spcBef>
                <a:spcPts val="0"/>
              </a:spcBef>
              <a:spcAft>
                <a:spcPts val="300"/>
              </a:spcAft>
              <a:tabLst>
                <a:tab pos="4064000" algn="l"/>
                <a:tab pos="5321300" algn="l"/>
                <a:tab pos="6464300" algn="l"/>
                <a:tab pos="7607300" algn="l"/>
                <a:tab pos="8686800" algn="l"/>
              </a:tabLst>
            </a:pPr>
            <a:r>
              <a:rPr lang="en-US" sz="2800" i="0" dirty="0">
                <a:latin typeface="Tahoma"/>
                <a:cs typeface="Tahoma"/>
              </a:rPr>
              <a:t>Animal products	28%	35%	28%	18%</a:t>
            </a:r>
          </a:p>
          <a:p>
            <a:pPr algn="l">
              <a:spcBef>
                <a:spcPts val="0"/>
              </a:spcBef>
              <a:spcAft>
                <a:spcPts val="300"/>
              </a:spcAft>
              <a:tabLst>
                <a:tab pos="4064000" algn="l"/>
                <a:tab pos="5321300" algn="l"/>
                <a:tab pos="6464300" algn="l"/>
                <a:tab pos="7607300" algn="l"/>
                <a:tab pos="8686800" algn="l"/>
              </a:tabLst>
            </a:pPr>
            <a:r>
              <a:rPr lang="en-US" sz="2800" i="0" dirty="0">
                <a:latin typeface="Tahoma"/>
                <a:cs typeface="Tahoma"/>
              </a:rPr>
              <a:t>Other	9%	9%	11%	14%</a:t>
            </a:r>
          </a:p>
          <a:p>
            <a:pPr algn="l">
              <a:spcBef>
                <a:spcPts val="0"/>
              </a:spcBef>
              <a:spcAft>
                <a:spcPts val="300"/>
              </a:spcAft>
              <a:tabLst>
                <a:tab pos="4064000" algn="l"/>
                <a:tab pos="5321300" algn="l"/>
                <a:tab pos="6464300" algn="l"/>
                <a:tab pos="7607300" algn="l"/>
                <a:tab pos="8686800" algn="l"/>
              </a:tabLst>
            </a:pPr>
            <a:r>
              <a:rPr lang="en-US" sz="2800" i="0" dirty="0">
                <a:latin typeface="Tahoma"/>
                <a:cs typeface="Tahoma"/>
              </a:rPr>
              <a:t>Snacks/Fast food	N/A	9%	16%	16%</a:t>
            </a:r>
          </a:p>
          <a:p>
            <a:pPr algn="l">
              <a:spcBef>
                <a:spcPts val="0"/>
              </a:spcBef>
              <a:spcAft>
                <a:spcPts val="300"/>
              </a:spcAft>
              <a:tabLst>
                <a:tab pos="4064000" algn="l"/>
                <a:tab pos="5321300" algn="l"/>
                <a:tab pos="6464300" algn="l"/>
                <a:tab pos="7607300" algn="l"/>
                <a:tab pos="8686800" algn="l"/>
              </a:tabLst>
            </a:pPr>
            <a:r>
              <a:rPr lang="en-US" sz="2800" i="0" dirty="0">
                <a:latin typeface="Tahoma"/>
                <a:cs typeface="Tahoma"/>
              </a:rPr>
              <a:t>Salt/spices	11%	8%	12%	20</a:t>
            </a:r>
            <a:r>
              <a:rPr lang="en-US" sz="2800" i="0" dirty="0" smtClean="0">
                <a:latin typeface="Tahoma"/>
                <a:cs typeface="Tahoma"/>
              </a:rPr>
              <a:t>%</a:t>
            </a:r>
          </a:p>
          <a:p>
            <a:pPr algn="l">
              <a:spcBef>
                <a:spcPts val="0"/>
              </a:spcBef>
              <a:spcAft>
                <a:spcPts val="300"/>
              </a:spcAft>
              <a:tabLst>
                <a:tab pos="4064000" algn="l"/>
                <a:tab pos="5321300" algn="l"/>
                <a:tab pos="6464300" algn="l"/>
                <a:tab pos="7607300" algn="l"/>
                <a:tab pos="8686800" algn="l"/>
              </a:tabLst>
            </a:pPr>
            <a:r>
              <a:rPr lang="en-US" sz="2800" i="0" dirty="0" smtClean="0">
                <a:latin typeface="Tahoma"/>
                <a:cs typeface="Tahoma"/>
              </a:rPr>
              <a:t>Caffeine</a:t>
            </a:r>
            <a:r>
              <a:rPr lang="en-US" sz="2800" i="0" dirty="0">
                <a:latin typeface="Tahoma"/>
                <a:cs typeface="Tahoma"/>
              </a:rPr>
              <a:t>	4%	4%	N/A	N/</a:t>
            </a:r>
            <a:r>
              <a:rPr lang="en-US" sz="2800" i="0" dirty="0" smtClean="0">
                <a:latin typeface="Tahoma"/>
                <a:cs typeface="Tahoma"/>
              </a:rPr>
              <a:t>A</a:t>
            </a:r>
          </a:p>
          <a:p>
            <a:pPr algn="l">
              <a:spcBef>
                <a:spcPts val="0"/>
              </a:spcBef>
              <a:spcAft>
                <a:spcPts val="300"/>
              </a:spcAft>
              <a:tabLst>
                <a:tab pos="4064000" algn="l"/>
                <a:tab pos="5321300" algn="l"/>
                <a:tab pos="6464300" algn="l"/>
                <a:tab pos="7607300" algn="l"/>
                <a:tab pos="8686800" algn="l"/>
              </a:tabLst>
            </a:pPr>
            <a:r>
              <a:rPr lang="en-US" sz="2800" i="0" dirty="0" smtClean="0">
                <a:latin typeface="Tahoma"/>
                <a:cs typeface="Tahoma"/>
              </a:rPr>
              <a:t>Soda</a:t>
            </a:r>
            <a:r>
              <a:rPr lang="en-US" sz="2800" i="0" dirty="0">
                <a:latin typeface="Tahoma"/>
                <a:cs typeface="Tahoma"/>
              </a:rPr>
              <a:t>	4%	3%	N/A	N/A</a:t>
            </a:r>
          </a:p>
          <a:p>
            <a:pPr algn="l">
              <a:spcBef>
                <a:spcPts val="0"/>
              </a:spcBef>
              <a:spcAft>
                <a:spcPts val="300"/>
              </a:spcAft>
              <a:tabLst>
                <a:tab pos="4064000" algn="l"/>
                <a:tab pos="5321300" algn="l"/>
                <a:tab pos="6464300" algn="l"/>
                <a:tab pos="7607300" algn="l"/>
                <a:tab pos="8686800" algn="l"/>
              </a:tabLst>
            </a:pPr>
            <a:r>
              <a:rPr lang="en-US" sz="2800" i="0" dirty="0">
                <a:latin typeface="Tahoma"/>
                <a:cs typeface="Tahoma"/>
              </a:rPr>
              <a:t>Genetically engineered	0%	0%	0%	0%</a:t>
            </a:r>
          </a:p>
          <a:p>
            <a:pPr marL="0" lvl="2" algn="l">
              <a:spcBef>
                <a:spcPts val="0"/>
              </a:spcBef>
              <a:spcAft>
                <a:spcPts val="300"/>
              </a:spcAft>
              <a:tabLst>
                <a:tab pos="4064000" algn="l"/>
                <a:tab pos="5321300" algn="l"/>
                <a:tab pos="6464300" algn="l"/>
                <a:tab pos="7607300" algn="l"/>
                <a:tab pos="8686800" algn="l"/>
              </a:tabLst>
            </a:pPr>
            <a:endParaRPr lang="en-US" i="0" dirty="0">
              <a:latin typeface="Tahoma"/>
              <a:cs typeface="Tahoma"/>
            </a:endParaRPr>
          </a:p>
        </p:txBody>
      </p:sp>
      <p:sp>
        <p:nvSpPr>
          <p:cNvPr id="109573" name="Rectangle 7"/>
          <p:cNvSpPr>
            <a:spLocks noChangeArrowheads="1"/>
          </p:cNvSpPr>
          <p:nvPr/>
        </p:nvSpPr>
        <p:spPr bwMode="auto">
          <a:xfrm>
            <a:off x="3705213" y="1319768"/>
            <a:ext cx="6315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tabLst>
                <a:tab pos="1206500" algn="l"/>
                <a:tab pos="2349500" algn="l"/>
                <a:tab pos="3492500" algn="l"/>
                <a:tab pos="4572000" algn="l"/>
              </a:tabLst>
            </a:pPr>
            <a:r>
              <a:rPr lang="en-US" sz="2800" i="0" dirty="0">
                <a:solidFill>
                  <a:srgbClr val="000000"/>
                </a:solidFill>
                <a:latin typeface="Tahoma"/>
                <a:cs typeface="Tahoma"/>
              </a:rPr>
              <a:t>Jan.	April	July	Apr.</a:t>
            </a:r>
          </a:p>
        </p:txBody>
      </p:sp>
      <p:pic>
        <p:nvPicPr>
          <p:cNvPr id="1095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1536700" y="6353175"/>
            <a:ext cx="8172450" cy="400050"/>
          </a:xfrm>
          <a:prstGeom prst="rect">
            <a:avLst/>
          </a:prstGeom>
          <a:noFill/>
          <a:ln w="9525">
            <a:noFill/>
            <a:miter lim="800000"/>
            <a:headEnd/>
            <a:tailEnd/>
          </a:ln>
        </p:spPr>
        <p:txBody>
          <a:bodyPr>
            <a:spAutoFit/>
          </a:bodyPr>
          <a:lstStyle/>
          <a:p>
            <a:pPr algn="r">
              <a:defRPr/>
            </a:pPr>
            <a:r>
              <a:rPr lang="en-US" sz="1000" i="1" dirty="0">
                <a:solidFill>
                  <a:schemeClr val="accent4">
                    <a:lumMod val="75000"/>
                    <a:lumOff val="25000"/>
                  </a:schemeClr>
                </a:solidFill>
                <a:latin typeface="Times New Roman" pitchFamily="-105" charset="0"/>
                <a:ea typeface="ＭＳ Ｐゴシック" pitchFamily="-105" charset="-128"/>
                <a:cs typeface="ＭＳ Ｐゴシック" pitchFamily="-105" charset="-128"/>
              </a:rPr>
              <a:t>SOURCE: IFIC, April 2010.</a:t>
            </a:r>
          </a:p>
          <a:p>
            <a:pPr algn="r">
              <a:defRPr/>
            </a:pPr>
            <a:r>
              <a:rPr lang="en-US" sz="1000" i="1" dirty="0">
                <a:solidFill>
                  <a:schemeClr val="accent4">
                    <a:lumMod val="75000"/>
                    <a:lumOff val="25000"/>
                  </a:schemeClr>
                </a:solidFill>
                <a:latin typeface="Times New Roman" pitchFamily="-105" charset="0"/>
                <a:ea typeface="ＭＳ Ｐゴシック" pitchFamily="-105" charset="-128"/>
                <a:cs typeface="ＭＳ Ｐゴシック" pitchFamily="-105" charset="-128"/>
              </a:rPr>
              <a:t> http://www.foodinsight.org/Resources/Detail.aspx?topic=2010_Consumer_Perceptions_of_Food_Technology_Survey</a:t>
            </a:r>
          </a:p>
        </p:txBody>
      </p:sp>
      <p:cxnSp>
        <p:nvCxnSpPr>
          <p:cNvPr id="3" name="Straight Arrow Connector 2"/>
          <p:cNvCxnSpPr/>
          <p:nvPr/>
        </p:nvCxnSpPr>
        <p:spPr bwMode="auto">
          <a:xfrm>
            <a:off x="62712" y="6193564"/>
            <a:ext cx="595797" cy="0"/>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7" name="Group 6"/>
          <p:cNvGrpSpPr/>
          <p:nvPr/>
        </p:nvGrpSpPr>
        <p:grpSpPr>
          <a:xfrm>
            <a:off x="121042" y="2468627"/>
            <a:ext cx="600182" cy="459117"/>
            <a:chOff x="121042" y="2468627"/>
            <a:chExt cx="600182" cy="459117"/>
          </a:xfrm>
        </p:grpSpPr>
        <p:cxnSp>
          <p:nvCxnSpPr>
            <p:cNvPr id="14" name="Straight Arrow Connector 13"/>
            <p:cNvCxnSpPr/>
            <p:nvPr/>
          </p:nvCxnSpPr>
          <p:spPr bwMode="auto">
            <a:xfrm>
              <a:off x="121042" y="2927744"/>
              <a:ext cx="595797" cy="0"/>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Arrow Connector 14"/>
            <p:cNvCxnSpPr/>
            <p:nvPr/>
          </p:nvCxnSpPr>
          <p:spPr bwMode="auto">
            <a:xfrm>
              <a:off x="125427" y="2468627"/>
              <a:ext cx="595797" cy="0"/>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36715417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4"/>
          <p:cNvSpPr>
            <a:spLocks noChangeArrowheads="1"/>
          </p:cNvSpPr>
          <p:nvPr/>
        </p:nvSpPr>
        <p:spPr bwMode="auto">
          <a:xfrm>
            <a:off x="679450" y="6248400"/>
            <a:ext cx="214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b="1">
              <a:latin typeface="Times New Roman" charset="0"/>
            </a:endParaRPr>
          </a:p>
        </p:txBody>
      </p:sp>
      <p:sp>
        <p:nvSpPr>
          <p:cNvPr id="113666" name="Rectangle 5"/>
          <p:cNvSpPr>
            <a:spLocks noChangeArrowheads="1"/>
          </p:cNvSpPr>
          <p:nvPr/>
        </p:nvSpPr>
        <p:spPr bwMode="auto">
          <a:xfrm>
            <a:off x="3422650" y="6248400"/>
            <a:ext cx="3257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b="1">
              <a:latin typeface="Times New Roman" charset="0"/>
            </a:endParaRPr>
          </a:p>
        </p:txBody>
      </p:sp>
      <p:sp>
        <p:nvSpPr>
          <p:cNvPr id="113667" name="Rectangle 6"/>
          <p:cNvSpPr>
            <a:spLocks noChangeArrowheads="1"/>
          </p:cNvSpPr>
          <p:nvPr/>
        </p:nvSpPr>
        <p:spPr bwMode="auto">
          <a:xfrm>
            <a:off x="404320" y="241558"/>
            <a:ext cx="9586913" cy="1143000"/>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txBody>
          <a:bodyPr lIns="90487" tIns="44450" rIns="90487" bIns="44450" anchor="ctr"/>
          <a:lstStyle/>
          <a:p>
            <a:pPr algn="ctr"/>
            <a:r>
              <a:rPr lang="en-US" sz="3600" b="1" i="0" dirty="0">
                <a:solidFill>
                  <a:srgbClr val="000090"/>
                </a:solidFill>
                <a:latin typeface="Tahoma" charset="0"/>
                <a:cs typeface="Tahoma" charset="0"/>
              </a:rPr>
              <a:t>What, if anything are you concerned about when it comes to food safety? </a:t>
            </a:r>
          </a:p>
        </p:txBody>
      </p:sp>
      <p:sp>
        <p:nvSpPr>
          <p:cNvPr id="113668" name="Rectangle 7"/>
          <p:cNvSpPr>
            <a:spLocks noChangeArrowheads="1"/>
          </p:cNvSpPr>
          <p:nvPr/>
        </p:nvSpPr>
        <p:spPr bwMode="auto">
          <a:xfrm>
            <a:off x="581120" y="1984375"/>
            <a:ext cx="10515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p>
            <a:pPr algn="l">
              <a:spcBef>
                <a:spcPct val="20000"/>
              </a:spcBef>
              <a:tabLst>
                <a:tab pos="0" algn="l"/>
                <a:tab pos="4978400" algn="l"/>
                <a:tab pos="6057900" algn="l"/>
                <a:tab pos="7200900" algn="l"/>
                <a:tab pos="8229600" algn="l"/>
                <a:tab pos="9207500" algn="l"/>
              </a:tabLst>
            </a:pPr>
            <a:r>
              <a:rPr lang="en-US" sz="2800" i="0" dirty="0">
                <a:solidFill>
                  <a:srgbClr val="000000"/>
                </a:solidFill>
                <a:latin typeface="Tahoma"/>
                <a:cs typeface="Tahoma"/>
              </a:rPr>
              <a:t>	</a:t>
            </a:r>
            <a:r>
              <a:rPr lang="en-US" sz="2800" i="0" u="sng" dirty="0" smtClean="0">
                <a:solidFill>
                  <a:srgbClr val="000000"/>
                </a:solidFill>
                <a:latin typeface="Tahoma"/>
                <a:cs typeface="Tahoma"/>
              </a:rPr>
              <a:t>2001</a:t>
            </a:r>
            <a:r>
              <a:rPr lang="en-US" sz="2800" i="0" u="sng" dirty="0">
                <a:solidFill>
                  <a:srgbClr val="000000"/>
                </a:solidFill>
                <a:latin typeface="Tahoma"/>
                <a:cs typeface="Tahoma"/>
              </a:rPr>
              <a:t>	2003	2006	2010</a:t>
            </a:r>
            <a:endParaRPr lang="en-US" sz="2800" i="0" dirty="0">
              <a:solidFill>
                <a:srgbClr val="000000"/>
              </a:solidFill>
              <a:latin typeface="Tahoma"/>
              <a:cs typeface="Tahoma"/>
            </a:endParaRPr>
          </a:p>
          <a:p>
            <a:pPr algn="l">
              <a:spcBef>
                <a:spcPct val="20000"/>
              </a:spcBef>
              <a:tabLst>
                <a:tab pos="0" algn="l"/>
                <a:tab pos="4978400" algn="l"/>
                <a:tab pos="6057900" algn="l"/>
                <a:tab pos="7200900" algn="l"/>
                <a:tab pos="8229600" algn="l"/>
                <a:tab pos="9207500" algn="l"/>
              </a:tabLst>
            </a:pPr>
            <a:r>
              <a:rPr lang="en-US" sz="2800" i="0" dirty="0">
                <a:solidFill>
                  <a:srgbClr val="000000"/>
                </a:solidFill>
                <a:latin typeface="Tahoma"/>
                <a:cs typeface="Tahoma"/>
              </a:rPr>
              <a:t>Packaging	27%	15%	15%	5%	</a:t>
            </a:r>
          </a:p>
          <a:p>
            <a:pPr algn="l">
              <a:spcBef>
                <a:spcPct val="20000"/>
              </a:spcBef>
              <a:tabLst>
                <a:tab pos="0" algn="l"/>
                <a:tab pos="4978400" algn="l"/>
                <a:tab pos="6057900" algn="l"/>
                <a:tab pos="7200900" algn="l"/>
                <a:tab pos="8229600" algn="l"/>
                <a:tab pos="9207500" algn="l"/>
              </a:tabLst>
            </a:pPr>
            <a:r>
              <a:rPr lang="en-US" sz="2800" i="0" dirty="0">
                <a:solidFill>
                  <a:srgbClr val="000000"/>
                </a:solidFill>
                <a:latin typeface="Tahoma"/>
                <a:cs typeface="Tahoma"/>
              </a:rPr>
              <a:t>Food Handling/Preparation	23%	41%	35%	33%</a:t>
            </a:r>
          </a:p>
          <a:p>
            <a:pPr algn="l">
              <a:spcBef>
                <a:spcPct val="20000"/>
              </a:spcBef>
              <a:tabLst>
                <a:tab pos="0" algn="l"/>
                <a:tab pos="4978400" algn="l"/>
                <a:tab pos="6057900" algn="l"/>
                <a:tab pos="7200900" algn="l"/>
                <a:tab pos="8229600" algn="l"/>
                <a:tab pos="9207500" algn="l"/>
              </a:tabLst>
            </a:pPr>
            <a:r>
              <a:rPr lang="en-US" sz="2800" i="0" dirty="0">
                <a:solidFill>
                  <a:srgbClr val="000000"/>
                </a:solidFill>
                <a:latin typeface="Tahoma"/>
                <a:cs typeface="Tahoma"/>
              </a:rPr>
              <a:t>Other	19%	9%	4%	4%</a:t>
            </a:r>
          </a:p>
          <a:p>
            <a:pPr algn="l">
              <a:spcBef>
                <a:spcPct val="20000"/>
              </a:spcBef>
              <a:tabLst>
                <a:tab pos="0" algn="l"/>
                <a:tab pos="4978400" algn="l"/>
                <a:tab pos="6057900" algn="l"/>
                <a:tab pos="7200900" algn="l"/>
                <a:tab pos="8229600" algn="l"/>
                <a:tab pos="9207500" algn="l"/>
              </a:tabLst>
            </a:pPr>
            <a:r>
              <a:rPr lang="en-US" sz="2800" i="0" dirty="0">
                <a:solidFill>
                  <a:srgbClr val="000000"/>
                </a:solidFill>
                <a:latin typeface="Tahoma"/>
                <a:cs typeface="Tahoma"/>
              </a:rPr>
              <a:t>Disease/Contamination	16%	28%	36%	38%</a:t>
            </a:r>
          </a:p>
          <a:p>
            <a:pPr algn="l">
              <a:spcBef>
                <a:spcPct val="20000"/>
              </a:spcBef>
              <a:tabLst>
                <a:tab pos="0" algn="l"/>
                <a:tab pos="4978400" algn="l"/>
                <a:tab pos="6057900" algn="l"/>
                <a:tab pos="7200900" algn="l"/>
                <a:tab pos="8229600" algn="l"/>
                <a:tab pos="9207500" algn="l"/>
              </a:tabLst>
            </a:pPr>
            <a:r>
              <a:rPr lang="en-US" sz="2800" i="0" dirty="0">
                <a:solidFill>
                  <a:srgbClr val="000000"/>
                </a:solidFill>
                <a:latin typeface="Tahoma"/>
                <a:cs typeface="Tahoma"/>
              </a:rPr>
              <a:t>Chemicals/Pesticides in Food	10%	7%	16%	10%</a:t>
            </a:r>
          </a:p>
          <a:p>
            <a:pPr algn="l">
              <a:spcBef>
                <a:spcPct val="20000"/>
              </a:spcBef>
              <a:tabLst>
                <a:tab pos="0" algn="l"/>
                <a:tab pos="4978400" algn="l"/>
                <a:tab pos="6057900" algn="l"/>
                <a:tab pos="7200900" algn="l"/>
                <a:tab pos="8229600" algn="l"/>
                <a:tab pos="9207500" algn="l"/>
              </a:tabLst>
            </a:pPr>
            <a:r>
              <a:rPr lang="en-US" sz="2800" i="0" dirty="0">
                <a:solidFill>
                  <a:srgbClr val="000000"/>
                </a:solidFill>
                <a:latin typeface="Tahoma"/>
                <a:cs typeface="Tahoma"/>
              </a:rPr>
              <a:t>Altered/Engineered Food	2%	1%	3%	2%</a:t>
            </a:r>
          </a:p>
          <a:p>
            <a:pPr lvl="2" algn="l">
              <a:spcBef>
                <a:spcPct val="20000"/>
              </a:spcBef>
              <a:tabLst>
                <a:tab pos="0" algn="l"/>
                <a:tab pos="4978400" algn="l"/>
                <a:tab pos="6057900" algn="l"/>
                <a:tab pos="7200900" algn="l"/>
                <a:tab pos="8229600" algn="l"/>
                <a:tab pos="9207500" algn="l"/>
              </a:tabLst>
            </a:pPr>
            <a:r>
              <a:rPr lang="en-US" sz="400" i="0" dirty="0">
                <a:solidFill>
                  <a:srgbClr val="000000"/>
                </a:solidFill>
                <a:latin typeface="Tahoma"/>
                <a:cs typeface="Tahoma"/>
              </a:rPr>
              <a:t>--</a:t>
            </a:r>
          </a:p>
          <a:p>
            <a:pPr algn="l">
              <a:spcBef>
                <a:spcPct val="20000"/>
              </a:spcBef>
              <a:tabLst>
                <a:tab pos="0" algn="l"/>
                <a:tab pos="4978400" algn="l"/>
                <a:tab pos="6057900" algn="l"/>
                <a:tab pos="7200900" algn="l"/>
                <a:tab pos="8229600" algn="l"/>
                <a:tab pos="9207500" algn="l"/>
              </a:tabLst>
            </a:pPr>
            <a:r>
              <a:rPr lang="en-US" sz="2800" i="0" dirty="0">
                <a:solidFill>
                  <a:srgbClr val="000000"/>
                </a:solidFill>
                <a:latin typeface="Tahoma"/>
                <a:cs typeface="Tahoma"/>
              </a:rPr>
              <a:t>Nothing	9%	5%	--	--</a:t>
            </a:r>
          </a:p>
          <a:p>
            <a:pPr lvl="1" algn="l">
              <a:spcBef>
                <a:spcPct val="20000"/>
              </a:spcBef>
              <a:tabLst>
                <a:tab pos="0" algn="l"/>
                <a:tab pos="4978400" algn="l"/>
                <a:tab pos="6057900" algn="l"/>
                <a:tab pos="7200900" algn="l"/>
                <a:tab pos="8229600" algn="l"/>
                <a:tab pos="9207500" algn="l"/>
              </a:tabLst>
            </a:pPr>
            <a:endParaRPr lang="en-US" sz="2200" i="0" dirty="0">
              <a:solidFill>
                <a:srgbClr val="000000"/>
              </a:solidFill>
              <a:latin typeface="Tahoma"/>
              <a:cs typeface="Tahoma"/>
            </a:endParaRPr>
          </a:p>
        </p:txBody>
      </p:sp>
      <p:sp>
        <p:nvSpPr>
          <p:cNvPr id="113669" name="Rectangle 8"/>
          <p:cNvSpPr>
            <a:spLocks noChangeArrowheads="1"/>
          </p:cNvSpPr>
          <p:nvPr/>
        </p:nvSpPr>
        <p:spPr bwMode="auto">
          <a:xfrm>
            <a:off x="4884560" y="1574800"/>
            <a:ext cx="54324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tabLst>
                <a:tab pos="1028700" algn="l"/>
                <a:tab pos="2171700" algn="l"/>
                <a:tab pos="3200400" algn="l"/>
                <a:tab pos="4178300" algn="l"/>
              </a:tabLst>
            </a:pPr>
            <a:r>
              <a:rPr lang="en-US" sz="2800" i="0" dirty="0">
                <a:solidFill>
                  <a:srgbClr val="000000"/>
                </a:solidFill>
                <a:latin typeface="Tahoma"/>
                <a:cs typeface="Tahoma"/>
              </a:rPr>
              <a:t>Jan.	Apr.	July	Apr.</a:t>
            </a:r>
          </a:p>
        </p:txBody>
      </p:sp>
      <p:pic>
        <p:nvPicPr>
          <p:cNvPr id="1136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1536700" y="6288385"/>
            <a:ext cx="8172450" cy="400050"/>
          </a:xfrm>
          <a:prstGeom prst="rect">
            <a:avLst/>
          </a:prstGeom>
          <a:noFill/>
          <a:ln w="9525">
            <a:noFill/>
            <a:miter lim="800000"/>
            <a:headEnd/>
            <a:tailEnd/>
          </a:ln>
        </p:spPr>
        <p:txBody>
          <a:bodyPr>
            <a:spAutoFit/>
          </a:bodyPr>
          <a:lstStyle/>
          <a:p>
            <a:pPr algn="r">
              <a:defRPr/>
            </a:pPr>
            <a:r>
              <a:rPr lang="en-US" sz="1000" i="1" dirty="0">
                <a:solidFill>
                  <a:schemeClr val="accent4">
                    <a:lumMod val="75000"/>
                    <a:lumOff val="25000"/>
                  </a:schemeClr>
                </a:solidFill>
                <a:latin typeface="Times New Roman" pitchFamily="-105" charset="0"/>
                <a:ea typeface="ＭＳ Ｐゴシック" pitchFamily="-105" charset="-128"/>
                <a:cs typeface="ＭＳ Ｐゴシック" pitchFamily="-105" charset="-128"/>
              </a:rPr>
              <a:t>SOURCE: IFIC, April 2010.</a:t>
            </a:r>
          </a:p>
          <a:p>
            <a:pPr algn="r">
              <a:defRPr/>
            </a:pPr>
            <a:r>
              <a:rPr lang="en-US" sz="1000" i="1" dirty="0">
                <a:solidFill>
                  <a:schemeClr val="accent4">
                    <a:lumMod val="75000"/>
                    <a:lumOff val="25000"/>
                  </a:schemeClr>
                </a:solidFill>
                <a:latin typeface="Times New Roman" pitchFamily="-105" charset="0"/>
                <a:ea typeface="ＭＳ Ｐゴシック" pitchFamily="-105" charset="-128"/>
                <a:cs typeface="ＭＳ Ｐゴシック" pitchFamily="-105" charset="-128"/>
              </a:rPr>
              <a:t> http://www.foodinsight.org/Resources/Detail.aspx?topic=2010_Consumer_Perceptions_of_Food_Technology_Survey</a:t>
            </a:r>
          </a:p>
        </p:txBody>
      </p:sp>
      <p:grpSp>
        <p:nvGrpSpPr>
          <p:cNvPr id="2" name="Group 1"/>
          <p:cNvGrpSpPr/>
          <p:nvPr/>
        </p:nvGrpSpPr>
        <p:grpSpPr>
          <a:xfrm>
            <a:off x="47034" y="3261421"/>
            <a:ext cx="595797" cy="999115"/>
            <a:chOff x="47034" y="3261421"/>
            <a:chExt cx="595797" cy="999115"/>
          </a:xfrm>
        </p:grpSpPr>
        <p:cxnSp>
          <p:nvCxnSpPr>
            <p:cNvPr id="9" name="Straight Arrow Connector 8"/>
            <p:cNvCxnSpPr/>
            <p:nvPr/>
          </p:nvCxnSpPr>
          <p:spPr bwMode="auto">
            <a:xfrm>
              <a:off x="47034" y="3261421"/>
              <a:ext cx="595797" cy="0"/>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p:cNvCxnSpPr/>
            <p:nvPr/>
          </p:nvCxnSpPr>
          <p:spPr bwMode="auto">
            <a:xfrm>
              <a:off x="47034" y="4260536"/>
              <a:ext cx="595797" cy="0"/>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12" name="Straight Arrow Connector 11"/>
          <p:cNvCxnSpPr/>
          <p:nvPr/>
        </p:nvCxnSpPr>
        <p:spPr bwMode="auto">
          <a:xfrm>
            <a:off x="47034" y="5306691"/>
            <a:ext cx="595797" cy="0"/>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1282352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Box 2"/>
          <p:cNvSpPr txBox="1">
            <a:spLocks noChangeArrowheads="1"/>
          </p:cNvSpPr>
          <p:nvPr/>
        </p:nvSpPr>
        <p:spPr bwMode="auto">
          <a:xfrm>
            <a:off x="1200150" y="32385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en-US">
              <a:latin typeface="Times New Roman" charset="0"/>
            </a:endParaRPr>
          </a:p>
        </p:txBody>
      </p:sp>
      <p:pic>
        <p:nvPicPr>
          <p:cNvPr id="808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5513" y="597217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7400"/>
            <a:ext cx="102870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Rectangle 5"/>
          <p:cNvSpPr>
            <a:spLocks noChangeArrowheads="1"/>
          </p:cNvSpPr>
          <p:nvPr/>
        </p:nvSpPr>
        <p:spPr bwMode="auto">
          <a:xfrm>
            <a:off x="558801" y="647700"/>
            <a:ext cx="9296400" cy="914400"/>
          </a:xfrm>
          <a:prstGeom prst="rect">
            <a:avLst/>
          </a:prstGeom>
          <a:solidFill>
            <a:srgbClr val="16165D"/>
          </a:solidFill>
          <a:ln w="9525">
            <a:solidFill>
              <a:srgbClr val="FFFFFF"/>
            </a:solidFill>
            <a:miter lim="800000"/>
            <a:headEnd/>
            <a:tailEnd/>
          </a:ln>
        </p:spPr>
        <p:txBody>
          <a:bodyPr wrap="none" anchor="ctr"/>
          <a:lstStyle/>
          <a:p>
            <a:pPr algn="ctr"/>
            <a:r>
              <a:rPr lang="en-US" sz="4000" b="1" i="1" dirty="0">
                <a:solidFill>
                  <a:srgbClr val="FFFFFF"/>
                </a:solidFill>
                <a:latin typeface="Arial" charset="0"/>
              </a:rPr>
              <a:t>What Are </a:t>
            </a:r>
            <a:r>
              <a:rPr lang="en-US" sz="4000" b="1" i="1" dirty="0" smtClean="0">
                <a:solidFill>
                  <a:srgbClr val="FFFFFF"/>
                </a:solidFill>
                <a:latin typeface="Arial" charset="0"/>
              </a:rPr>
              <a:t>Some Food Safety Issues</a:t>
            </a:r>
            <a:r>
              <a:rPr lang="en-US" sz="4000" b="1" i="1" dirty="0">
                <a:solidFill>
                  <a:srgbClr val="FFFFFF"/>
                </a:solidFill>
                <a:latin typeface="Arial" charset="0"/>
              </a:rPr>
              <a:t>?</a:t>
            </a:r>
          </a:p>
        </p:txBody>
      </p:sp>
      <p:sp>
        <p:nvSpPr>
          <p:cNvPr id="80901" name="Rectangle 6"/>
          <p:cNvSpPr>
            <a:spLocks noChangeArrowheads="1"/>
          </p:cNvSpPr>
          <p:nvPr/>
        </p:nvSpPr>
        <p:spPr bwMode="auto">
          <a:xfrm>
            <a:off x="0" y="5105400"/>
            <a:ext cx="10287000" cy="381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0902" name="Rectangle 7"/>
          <p:cNvSpPr>
            <a:spLocks noChangeArrowheads="1"/>
          </p:cNvSpPr>
          <p:nvPr/>
        </p:nvSpPr>
        <p:spPr bwMode="auto">
          <a:xfrm>
            <a:off x="10201275" y="1905000"/>
            <a:ext cx="85725" cy="3276600"/>
          </a:xfrm>
          <a:prstGeom prst="rect">
            <a:avLst/>
          </a:prstGeom>
          <a:solidFill>
            <a:schemeClr val="tx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290956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p:cNvSpPr>
            <a:spLocks noGrp="1" noChangeArrowheads="1"/>
          </p:cNvSpPr>
          <p:nvPr>
            <p:ph type="body" idx="1"/>
          </p:nvPr>
        </p:nvSpPr>
        <p:spPr>
          <a:xfrm>
            <a:off x="428625" y="1447800"/>
            <a:ext cx="9515475" cy="4813300"/>
          </a:xfrm>
        </p:spPr>
        <p:txBody>
          <a:bodyPr/>
          <a:lstStyle/>
          <a:p>
            <a:pPr>
              <a:lnSpc>
                <a:spcPct val="120000"/>
              </a:lnSpc>
              <a:defRPr/>
            </a:pPr>
            <a:r>
              <a:rPr lang="en-US" b="1" dirty="0">
                <a:solidFill>
                  <a:schemeClr val="bg1"/>
                </a:solidFill>
                <a:effectLst>
                  <a:outerShdw blurRad="38100" dist="38100" dir="2700000" algn="tl">
                    <a:srgbClr val="000000"/>
                  </a:outerShdw>
                </a:effectLst>
                <a:latin typeface="Century Gothic" charset="0"/>
                <a:cs typeface="+mn-cs"/>
              </a:rPr>
              <a:t>Changes in nutritional content</a:t>
            </a:r>
          </a:p>
          <a:p>
            <a:pPr>
              <a:lnSpc>
                <a:spcPct val="120000"/>
              </a:lnSpc>
              <a:defRPr/>
            </a:pPr>
            <a:r>
              <a:rPr lang="en-US" b="1" dirty="0">
                <a:solidFill>
                  <a:schemeClr val="bg1"/>
                </a:solidFill>
                <a:effectLst>
                  <a:outerShdw blurRad="38100" dist="38100" dir="2700000" algn="tl">
                    <a:srgbClr val="000000"/>
                  </a:outerShdw>
                </a:effectLst>
                <a:latin typeface="Century Gothic" charset="0"/>
                <a:cs typeface="+mn-cs"/>
              </a:rPr>
              <a:t>No peer-reviewed food safety tests </a:t>
            </a:r>
          </a:p>
          <a:p>
            <a:pPr>
              <a:lnSpc>
                <a:spcPct val="120000"/>
              </a:lnSpc>
              <a:defRPr/>
            </a:pPr>
            <a:r>
              <a:rPr lang="en-US" b="1" dirty="0">
                <a:solidFill>
                  <a:schemeClr val="bg1"/>
                </a:solidFill>
                <a:effectLst>
                  <a:outerShdw blurRad="38100" dist="38100" dir="2700000" algn="tl">
                    <a:srgbClr val="000000"/>
                  </a:outerShdw>
                </a:effectLst>
                <a:latin typeface="Century Gothic" charset="0"/>
                <a:cs typeface="+mn-cs"/>
              </a:rPr>
              <a:t>Creation of allergens or activation of toxins</a:t>
            </a:r>
          </a:p>
          <a:p>
            <a:pPr>
              <a:lnSpc>
                <a:spcPct val="120000"/>
              </a:lnSpc>
              <a:defRPr/>
            </a:pPr>
            <a:r>
              <a:rPr lang="en-US" b="1" dirty="0">
                <a:solidFill>
                  <a:schemeClr val="bg1"/>
                </a:solidFill>
                <a:effectLst>
                  <a:outerShdw blurRad="38100" dist="38100" dir="2700000" algn="tl">
                    <a:srgbClr val="000000"/>
                  </a:outerShdw>
                </a:effectLst>
                <a:latin typeface="Century Gothic" charset="0"/>
              </a:rPr>
              <a:t>Labeling</a:t>
            </a:r>
          </a:p>
          <a:p>
            <a:pPr>
              <a:lnSpc>
                <a:spcPct val="120000"/>
              </a:lnSpc>
              <a:defRPr/>
            </a:pPr>
            <a:r>
              <a:rPr lang="en-US" b="1" dirty="0" err="1" smtClean="0">
                <a:solidFill>
                  <a:schemeClr val="bg1"/>
                </a:solidFill>
                <a:effectLst>
                  <a:outerShdw blurRad="38100" dist="38100" dir="2700000" algn="tl">
                    <a:srgbClr val="000000"/>
                  </a:outerShdw>
                </a:effectLst>
                <a:latin typeface="Century Gothic" charset="0"/>
                <a:cs typeface="+mn-cs"/>
              </a:rPr>
              <a:t>Pharma</a:t>
            </a:r>
            <a:r>
              <a:rPr lang="en-US" b="1" dirty="0" smtClean="0">
                <a:solidFill>
                  <a:schemeClr val="bg1"/>
                </a:solidFill>
                <a:effectLst>
                  <a:outerShdw blurRad="38100" dist="38100" dir="2700000" algn="tl">
                    <a:srgbClr val="000000"/>
                  </a:outerShdw>
                </a:effectLst>
                <a:latin typeface="Century Gothic" charset="0"/>
                <a:cs typeface="+mn-cs"/>
              </a:rPr>
              <a:t> </a:t>
            </a:r>
            <a:r>
              <a:rPr lang="en-US" b="1" dirty="0">
                <a:solidFill>
                  <a:schemeClr val="bg1"/>
                </a:solidFill>
                <a:effectLst>
                  <a:outerShdw blurRad="38100" dist="38100" dir="2700000" algn="tl">
                    <a:srgbClr val="000000"/>
                  </a:outerShdw>
                </a:effectLst>
                <a:latin typeface="Century Gothic" charset="0"/>
                <a:cs typeface="+mn-cs"/>
              </a:rPr>
              <a:t>crops contaminating food supply</a:t>
            </a:r>
          </a:p>
          <a:p>
            <a:pPr>
              <a:lnSpc>
                <a:spcPct val="120000"/>
              </a:lnSpc>
              <a:defRPr/>
            </a:pPr>
            <a:r>
              <a:rPr lang="en-US" b="1" dirty="0" smtClean="0">
                <a:solidFill>
                  <a:schemeClr val="bg1"/>
                </a:solidFill>
                <a:effectLst>
                  <a:outerShdw blurRad="38100" dist="38100" dir="2700000" algn="tl">
                    <a:srgbClr val="000000"/>
                  </a:outerShdw>
                </a:effectLst>
                <a:latin typeface="Century Gothic" charset="0"/>
                <a:cs typeface="+mn-cs"/>
              </a:rPr>
              <a:t>Gene </a:t>
            </a:r>
            <a:r>
              <a:rPr lang="en-US" b="1" dirty="0">
                <a:solidFill>
                  <a:schemeClr val="bg1"/>
                </a:solidFill>
                <a:effectLst>
                  <a:outerShdw blurRad="38100" dist="38100" dir="2700000" algn="tl">
                    <a:srgbClr val="000000"/>
                  </a:outerShdw>
                </a:effectLst>
                <a:latin typeface="Century Gothic" charset="0"/>
                <a:cs typeface="+mn-cs"/>
              </a:rPr>
              <a:t>flow from food to intestinal bacteria increasing antibiotic resistance</a:t>
            </a:r>
          </a:p>
        </p:txBody>
      </p:sp>
      <p:sp>
        <p:nvSpPr>
          <p:cNvPr id="99330" name="Text Box 3"/>
          <p:cNvSpPr txBox="1">
            <a:spLocks noChangeArrowheads="1"/>
          </p:cNvSpPr>
          <p:nvPr/>
        </p:nvSpPr>
        <p:spPr bwMode="auto">
          <a:xfrm>
            <a:off x="550863" y="355600"/>
            <a:ext cx="9236075" cy="646113"/>
          </a:xfrm>
          <a:prstGeom prst="rect">
            <a:avLst/>
          </a:prstGeom>
          <a:solidFill>
            <a:srgbClr val="16165D"/>
          </a:solidFill>
          <a:ln w="38100">
            <a:solidFill>
              <a:srgbClr val="FFFFFF"/>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3600" b="1" dirty="0">
                <a:solidFill>
                  <a:schemeClr val="accent3"/>
                </a:solidFill>
                <a:latin typeface="Century Gothic" charset="0"/>
              </a:rPr>
              <a:t>W</a:t>
            </a:r>
            <a:r>
              <a:rPr lang="en-US" sz="3600" b="1" dirty="0" smtClean="0">
                <a:solidFill>
                  <a:schemeClr val="accent3"/>
                </a:solidFill>
                <a:latin typeface="Century Gothic" charset="0"/>
              </a:rPr>
              <a:t>hat are some of the food safety issues?</a:t>
            </a:r>
          </a:p>
        </p:txBody>
      </p:sp>
      <p:pic>
        <p:nvPicPr>
          <p:cNvPr id="829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5549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p:cNvSpPr>
            <a:spLocks noGrp="1" noChangeArrowheads="1"/>
          </p:cNvSpPr>
          <p:nvPr>
            <p:ph type="body" idx="1"/>
          </p:nvPr>
        </p:nvSpPr>
        <p:spPr>
          <a:xfrm>
            <a:off x="428625" y="1447800"/>
            <a:ext cx="9515475" cy="4813300"/>
          </a:xfrm>
        </p:spPr>
        <p:txBody>
          <a:bodyPr/>
          <a:lstStyle/>
          <a:p>
            <a:pPr>
              <a:lnSpc>
                <a:spcPct val="120000"/>
              </a:lnSpc>
              <a:defRPr/>
            </a:pPr>
            <a:r>
              <a:rPr lang="en-US" b="1" dirty="0">
                <a:solidFill>
                  <a:schemeClr val="accent6">
                    <a:lumMod val="50000"/>
                  </a:schemeClr>
                </a:solidFill>
                <a:effectLst>
                  <a:outerShdw blurRad="38100" dist="38100" dir="2700000" algn="tl">
                    <a:srgbClr val="000000"/>
                  </a:outerShdw>
                </a:effectLst>
                <a:latin typeface="Century Gothic" charset="0"/>
                <a:cs typeface="+mn-cs"/>
              </a:rPr>
              <a:t>Changes in nutritional content</a:t>
            </a:r>
          </a:p>
          <a:p>
            <a:pPr>
              <a:lnSpc>
                <a:spcPct val="120000"/>
              </a:lnSpc>
              <a:defRPr/>
            </a:pPr>
            <a:r>
              <a:rPr lang="en-US" b="1" dirty="0">
                <a:solidFill>
                  <a:schemeClr val="bg1"/>
                </a:solidFill>
                <a:effectLst>
                  <a:outerShdw blurRad="38100" dist="38100" dir="2700000" algn="tl">
                    <a:srgbClr val="000000"/>
                  </a:outerShdw>
                </a:effectLst>
                <a:latin typeface="Century Gothic" charset="0"/>
                <a:cs typeface="+mn-cs"/>
              </a:rPr>
              <a:t>No peer-reviewed food safety tests </a:t>
            </a:r>
          </a:p>
          <a:p>
            <a:pPr>
              <a:lnSpc>
                <a:spcPct val="120000"/>
              </a:lnSpc>
              <a:defRPr/>
            </a:pPr>
            <a:r>
              <a:rPr lang="en-US" b="1" dirty="0">
                <a:solidFill>
                  <a:schemeClr val="bg1"/>
                </a:solidFill>
                <a:effectLst>
                  <a:outerShdw blurRad="38100" dist="38100" dir="2700000" algn="tl">
                    <a:srgbClr val="000000"/>
                  </a:outerShdw>
                </a:effectLst>
                <a:latin typeface="Century Gothic" charset="0"/>
                <a:cs typeface="+mn-cs"/>
              </a:rPr>
              <a:t>Creation of allergens or activation of toxins</a:t>
            </a:r>
          </a:p>
          <a:p>
            <a:pPr>
              <a:lnSpc>
                <a:spcPct val="120000"/>
              </a:lnSpc>
              <a:defRPr/>
            </a:pPr>
            <a:r>
              <a:rPr lang="en-US" b="1" dirty="0">
                <a:solidFill>
                  <a:schemeClr val="bg1"/>
                </a:solidFill>
                <a:effectLst>
                  <a:outerShdw blurRad="38100" dist="38100" dir="2700000" algn="tl">
                    <a:srgbClr val="000000"/>
                  </a:outerShdw>
                </a:effectLst>
                <a:latin typeface="Century Gothic" charset="0"/>
              </a:rPr>
              <a:t>Labeling</a:t>
            </a:r>
          </a:p>
          <a:p>
            <a:pPr>
              <a:lnSpc>
                <a:spcPct val="120000"/>
              </a:lnSpc>
              <a:defRPr/>
            </a:pPr>
            <a:r>
              <a:rPr lang="en-US" b="1" dirty="0" err="1" smtClean="0">
                <a:solidFill>
                  <a:schemeClr val="bg1"/>
                </a:solidFill>
                <a:effectLst>
                  <a:outerShdw blurRad="38100" dist="38100" dir="2700000" algn="tl">
                    <a:srgbClr val="000000"/>
                  </a:outerShdw>
                </a:effectLst>
                <a:latin typeface="Century Gothic" charset="0"/>
                <a:cs typeface="+mn-cs"/>
              </a:rPr>
              <a:t>Pharma</a:t>
            </a:r>
            <a:r>
              <a:rPr lang="en-US" b="1" dirty="0" smtClean="0">
                <a:solidFill>
                  <a:schemeClr val="bg1"/>
                </a:solidFill>
                <a:effectLst>
                  <a:outerShdw blurRad="38100" dist="38100" dir="2700000" algn="tl">
                    <a:srgbClr val="000000"/>
                  </a:outerShdw>
                </a:effectLst>
                <a:latin typeface="Century Gothic" charset="0"/>
                <a:cs typeface="+mn-cs"/>
              </a:rPr>
              <a:t> </a:t>
            </a:r>
            <a:r>
              <a:rPr lang="en-US" b="1" dirty="0">
                <a:solidFill>
                  <a:schemeClr val="bg1"/>
                </a:solidFill>
                <a:effectLst>
                  <a:outerShdw blurRad="38100" dist="38100" dir="2700000" algn="tl">
                    <a:srgbClr val="000000"/>
                  </a:outerShdw>
                </a:effectLst>
                <a:latin typeface="Century Gothic" charset="0"/>
                <a:cs typeface="+mn-cs"/>
              </a:rPr>
              <a:t>crops contaminating food supply</a:t>
            </a:r>
          </a:p>
          <a:p>
            <a:pPr>
              <a:lnSpc>
                <a:spcPct val="120000"/>
              </a:lnSpc>
              <a:defRPr/>
            </a:pPr>
            <a:r>
              <a:rPr lang="en-US" b="1" dirty="0" smtClean="0">
                <a:solidFill>
                  <a:schemeClr val="bg1"/>
                </a:solidFill>
                <a:effectLst>
                  <a:outerShdw blurRad="38100" dist="38100" dir="2700000" algn="tl">
                    <a:srgbClr val="000000"/>
                  </a:outerShdw>
                </a:effectLst>
                <a:latin typeface="Century Gothic" charset="0"/>
                <a:cs typeface="+mn-cs"/>
              </a:rPr>
              <a:t>Gene </a:t>
            </a:r>
            <a:r>
              <a:rPr lang="en-US" b="1" dirty="0">
                <a:solidFill>
                  <a:schemeClr val="bg1"/>
                </a:solidFill>
                <a:effectLst>
                  <a:outerShdw blurRad="38100" dist="38100" dir="2700000" algn="tl">
                    <a:srgbClr val="000000"/>
                  </a:outerShdw>
                </a:effectLst>
                <a:latin typeface="Century Gothic" charset="0"/>
                <a:cs typeface="+mn-cs"/>
              </a:rPr>
              <a:t>flow from food to intestinal bacteria increasing antibiotic resistance</a:t>
            </a:r>
          </a:p>
        </p:txBody>
      </p:sp>
      <p:sp>
        <p:nvSpPr>
          <p:cNvPr id="99330" name="Text Box 3"/>
          <p:cNvSpPr txBox="1">
            <a:spLocks noChangeArrowheads="1"/>
          </p:cNvSpPr>
          <p:nvPr/>
        </p:nvSpPr>
        <p:spPr bwMode="auto">
          <a:xfrm>
            <a:off x="550863" y="355600"/>
            <a:ext cx="9236075" cy="646113"/>
          </a:xfrm>
          <a:prstGeom prst="rect">
            <a:avLst/>
          </a:prstGeom>
          <a:solidFill>
            <a:srgbClr val="16165D"/>
          </a:solidFill>
          <a:ln w="38100">
            <a:solidFill>
              <a:srgbClr val="FFFFFF"/>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3600" b="1" dirty="0">
                <a:solidFill>
                  <a:schemeClr val="accent3"/>
                </a:solidFill>
                <a:latin typeface="Century Gothic" charset="0"/>
              </a:rPr>
              <a:t>W</a:t>
            </a:r>
            <a:r>
              <a:rPr lang="en-US" sz="3600" b="1" dirty="0" smtClean="0">
                <a:solidFill>
                  <a:schemeClr val="accent3"/>
                </a:solidFill>
                <a:latin typeface="Century Gothic" charset="0"/>
              </a:rPr>
              <a:t>hat are some of the food safety issues?</a:t>
            </a:r>
          </a:p>
        </p:txBody>
      </p:sp>
      <p:pic>
        <p:nvPicPr>
          <p:cNvPr id="829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4690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7" name="Object 2"/>
          <p:cNvGraphicFramePr>
            <a:graphicFrameLocks noChangeAspect="1"/>
          </p:cNvGraphicFramePr>
          <p:nvPr/>
        </p:nvGraphicFramePr>
        <p:xfrm>
          <a:off x="-80963" y="0"/>
          <a:ext cx="10367963" cy="7199313"/>
        </p:xfrm>
        <a:graphic>
          <a:graphicData uri="http://schemas.openxmlformats.org/presentationml/2006/ole">
            <mc:AlternateContent xmlns:mc="http://schemas.openxmlformats.org/markup-compatibility/2006">
              <mc:Choice xmlns:v="urn:schemas-microsoft-com:vml" Requires="v">
                <p:oleObj spid="_x0000_s90148" name="Image File" r:id="rId3" imgW="9144000" imgH="6350000" progId="DellImageExpertImage">
                  <p:embed/>
                </p:oleObj>
              </mc:Choice>
              <mc:Fallback>
                <p:oleObj name="Image File" r:id="rId3" imgW="9144000" imgH="6350000" progId="DellImageExpert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0"/>
                        <a:ext cx="10367963" cy="719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21923" name="Text Box 3"/>
          <p:cNvSpPr txBox="1">
            <a:spLocks noChangeArrowheads="1"/>
          </p:cNvSpPr>
          <p:nvPr/>
        </p:nvSpPr>
        <p:spPr bwMode="auto">
          <a:xfrm>
            <a:off x="5046133" y="3149071"/>
            <a:ext cx="5028671" cy="892552"/>
          </a:xfrm>
          <a:prstGeom prst="rect">
            <a:avLst/>
          </a:prstGeom>
          <a:solidFill>
            <a:srgbClr val="FFEC9B"/>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600" b="1" i="0">
                <a:latin typeface="Tahoma"/>
                <a:cs typeface="Tahoma"/>
              </a:rPr>
              <a:t>All living things contain DNA – including the foods we eat</a:t>
            </a:r>
          </a:p>
        </p:txBody>
      </p:sp>
      <p:sp>
        <p:nvSpPr>
          <p:cNvPr id="721924" name="Text Box 4"/>
          <p:cNvSpPr txBox="1">
            <a:spLocks noChangeArrowheads="1"/>
          </p:cNvSpPr>
          <p:nvPr/>
        </p:nvSpPr>
        <p:spPr bwMode="auto">
          <a:xfrm>
            <a:off x="2015067" y="4978400"/>
            <a:ext cx="7776633" cy="1569660"/>
          </a:xfrm>
          <a:prstGeom prst="rect">
            <a:avLst/>
          </a:prstGeom>
          <a:solidFill>
            <a:srgbClr val="FFEC9B"/>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4400" b="1" i="0" dirty="0">
                <a:latin typeface="Tahoma"/>
                <a:cs typeface="Tahoma"/>
              </a:rPr>
              <a:t>First</a:t>
            </a:r>
            <a:r>
              <a:rPr lang="en-US" b="1" i="0" dirty="0">
                <a:latin typeface="Arial" charset="0"/>
                <a:cs typeface="+mn-cs"/>
              </a:rPr>
              <a:t> we’ll start with some basics of genetics…</a:t>
            </a:r>
          </a:p>
        </p:txBody>
      </p:sp>
    </p:spTree>
    <p:extLst>
      <p:ext uri="{BB962C8B-B14F-4D97-AF65-F5344CB8AC3E}">
        <p14:creationId xmlns:p14="http://schemas.microsoft.com/office/powerpoint/2010/main" val="21394880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21924"/>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1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23" grpId="0" animBg="1"/>
      <p:bldP spid="72192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3175"/>
            <a:ext cx="10287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1875" y="607377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4"/>
          <p:cNvSpPr txBox="1">
            <a:spLocks noChangeArrowheads="1"/>
          </p:cNvSpPr>
          <p:nvPr/>
        </p:nvSpPr>
        <p:spPr bwMode="auto">
          <a:xfrm>
            <a:off x="596900" y="469900"/>
            <a:ext cx="2908300" cy="64135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3600" b="1" i="1">
                <a:solidFill>
                  <a:srgbClr val="FFFFCC"/>
                </a:solidFill>
                <a:latin typeface="Arial" charset="0"/>
              </a:rPr>
              <a:t>Substantial</a:t>
            </a:r>
          </a:p>
        </p:txBody>
      </p:sp>
    </p:spTree>
    <p:extLst>
      <p:ext uri="{BB962C8B-B14F-4D97-AF65-F5344CB8AC3E}">
        <p14:creationId xmlns:p14="http://schemas.microsoft.com/office/powerpoint/2010/main" val="1902531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4"/>
          <p:cNvSpPr>
            <a:spLocks noChangeArrowheads="1"/>
          </p:cNvSpPr>
          <p:nvPr/>
        </p:nvSpPr>
        <p:spPr bwMode="auto">
          <a:xfrm>
            <a:off x="9172575" y="45783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pSp>
        <p:nvGrpSpPr>
          <p:cNvPr id="96258" name="Group 8"/>
          <p:cNvGrpSpPr>
            <a:grpSpLocks/>
          </p:cNvGrpSpPr>
          <p:nvPr/>
        </p:nvGrpSpPr>
        <p:grpSpPr bwMode="auto">
          <a:xfrm>
            <a:off x="0" y="-26988"/>
            <a:ext cx="10414000" cy="6916738"/>
            <a:chOff x="0" y="-17"/>
            <a:chExt cx="6560" cy="4357"/>
          </a:xfrm>
        </p:grpSpPr>
        <p:pic>
          <p:nvPicPr>
            <p:cNvPr id="96260" name="Picture 2" descr="_DSC23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
              <a:ext cx="6560" cy="435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626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7" y="3751"/>
              <a:ext cx="232" cy="4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6262" name="Text Box 5"/>
            <p:cNvSpPr txBox="1">
              <a:spLocks noChangeArrowheads="1"/>
            </p:cNvSpPr>
            <p:nvPr/>
          </p:nvSpPr>
          <p:spPr bwMode="auto">
            <a:xfrm>
              <a:off x="626" y="4004"/>
              <a:ext cx="5500" cy="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1000" i="1">
                  <a:solidFill>
                    <a:schemeClr val="bg1"/>
                  </a:solidFill>
                  <a:latin typeface="Times New Roman" charset="0"/>
                </a:rPr>
                <a:t>SOURCE: Butelli, E., Titta, L., Giorgio, M., Mock, H., Matros, A., Peterek, S., Schijlen, E.G.W.M., Hall, R.D., Bovy, A.G., Luo, J. and Martin, C. 2008. Enrichment of tomato fruit with health-promoting anthocyanins by expression of select transcription factors. Nature Biotechnology, online first (doi:10.1038/nbt.1506)</a:t>
              </a:r>
            </a:p>
          </p:txBody>
        </p:sp>
        <p:sp>
          <p:nvSpPr>
            <p:cNvPr id="96263" name="Text Box 6"/>
            <p:cNvSpPr txBox="1">
              <a:spLocks noChangeArrowheads="1"/>
            </p:cNvSpPr>
            <p:nvPr/>
          </p:nvSpPr>
          <p:spPr bwMode="auto">
            <a:xfrm>
              <a:off x="975" y="1072"/>
              <a:ext cx="4578" cy="717"/>
            </a:xfrm>
            <a:prstGeom prst="rect">
              <a:avLst/>
            </a:prstGeom>
            <a:solidFill>
              <a:srgbClr val="3C004D">
                <a:alpha val="90195"/>
              </a:srgbClr>
            </a:solidFill>
            <a:ln w="12700">
              <a:solidFill>
                <a:srgbClr val="FFFFFF"/>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400" b="1" i="1" dirty="0">
                  <a:solidFill>
                    <a:schemeClr val="bg1"/>
                  </a:solidFill>
                  <a:latin typeface="Times New Roman" charset="0"/>
                </a:rPr>
                <a:t>Engineering tomato to increase health-promoting compounds</a:t>
              </a:r>
              <a:endParaRPr lang="en-US" sz="3400" dirty="0">
                <a:solidFill>
                  <a:schemeClr val="bg1"/>
                </a:solidFill>
              </a:endParaRPr>
            </a:p>
          </p:txBody>
        </p:sp>
      </p:grpSp>
      <p:sp>
        <p:nvSpPr>
          <p:cNvPr id="110595" name="Text Box 7"/>
          <p:cNvSpPr txBox="1">
            <a:spLocks noChangeArrowheads="1"/>
          </p:cNvSpPr>
          <p:nvPr/>
        </p:nvSpPr>
        <p:spPr bwMode="auto">
          <a:xfrm>
            <a:off x="1091107" y="274638"/>
            <a:ext cx="8101609" cy="1138773"/>
          </a:xfrm>
          <a:prstGeom prst="rect">
            <a:avLst/>
          </a:prstGeom>
          <a:solidFill>
            <a:srgbClr val="FFFFFF"/>
          </a:solidFill>
          <a:ln w="12700" cmpd="sng">
            <a:solidFill>
              <a:schemeClr val="tx1"/>
            </a:solidFill>
          </a:ln>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3400" b="1" dirty="0" smtClean="0">
                <a:solidFill>
                  <a:srgbClr val="22228B"/>
                </a:solidFill>
                <a:latin typeface="Tahoma" charset="0"/>
              </a:rPr>
              <a:t>Can engineer crops with purposeful</a:t>
            </a:r>
          </a:p>
          <a:p>
            <a:pPr algn="ctr">
              <a:defRPr/>
            </a:pPr>
            <a:r>
              <a:rPr lang="en-US" sz="3400" b="1" dirty="0" smtClean="0">
                <a:solidFill>
                  <a:srgbClr val="22228B"/>
                </a:solidFill>
                <a:latin typeface="Tahoma" charset="0"/>
              </a:rPr>
              <a:t> nutritional alterations</a:t>
            </a:r>
          </a:p>
        </p:txBody>
      </p:sp>
    </p:spTree>
    <p:extLst>
      <p:ext uri="{BB962C8B-B14F-4D97-AF65-F5344CB8AC3E}">
        <p14:creationId xmlns:p14="http://schemas.microsoft.com/office/powerpoint/2010/main" val="4287265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idx="4294967295"/>
          </p:nvPr>
        </p:nvSpPr>
        <p:spPr>
          <a:xfrm>
            <a:off x="1314254" y="271463"/>
            <a:ext cx="7915064" cy="901700"/>
          </a:xfrm>
          <a:solidFill>
            <a:srgbClr val="FFFFEB"/>
          </a:solidFill>
          <a:ln w="28575">
            <a:solidFill>
              <a:schemeClr val="accent6">
                <a:lumMod val="50000"/>
              </a:schemeClr>
            </a:solidFill>
            <a:miter lim="800000"/>
            <a:headEnd/>
            <a:tailEnd/>
          </a:ln>
        </p:spPr>
        <p:txBody>
          <a:bodyPr/>
          <a:lstStyle/>
          <a:p>
            <a:pPr>
              <a:lnSpc>
                <a:spcPct val="75000"/>
              </a:lnSpc>
              <a:spcBef>
                <a:spcPts val="0"/>
              </a:spcBef>
              <a:spcAft>
                <a:spcPts val="0"/>
              </a:spcAft>
              <a:defRPr/>
            </a:pPr>
            <a:r>
              <a:rPr lang="en-US" sz="3400" b="1" i="1" dirty="0">
                <a:solidFill>
                  <a:schemeClr val="accent6">
                    <a:lumMod val="50000"/>
                  </a:schemeClr>
                </a:solidFill>
                <a:latin typeface="Tahoma"/>
                <a:cs typeface="Tahoma"/>
              </a:rPr>
              <a:t>Golden Rice engineered to contain bioavailable pro-Vitamin A</a:t>
            </a:r>
          </a:p>
        </p:txBody>
      </p:sp>
      <p:pic>
        <p:nvPicPr>
          <p:cNvPr id="98306" name="Picture 3" descr="Picture1"/>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522288" y="1395413"/>
            <a:ext cx="9324975" cy="4675187"/>
          </a:xfrm>
          <a:noFill/>
        </p:spPr>
      </p:pic>
      <p:sp>
        <p:nvSpPr>
          <p:cNvPr id="98307" name="Text Box 4"/>
          <p:cNvSpPr txBox="1">
            <a:spLocks noChangeArrowheads="1"/>
          </p:cNvSpPr>
          <p:nvPr/>
        </p:nvSpPr>
        <p:spPr bwMode="auto">
          <a:xfrm>
            <a:off x="1285875" y="1905000"/>
            <a:ext cx="23145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lnSpc>
                <a:spcPct val="75000"/>
              </a:lnSpc>
              <a:spcBef>
                <a:spcPct val="50000"/>
              </a:spcBef>
            </a:pPr>
            <a:r>
              <a:rPr lang="en-US" sz="1400" b="1">
                <a:solidFill>
                  <a:schemeClr val="bg1"/>
                </a:solidFill>
                <a:latin typeface="Arial" charset="0"/>
              </a:rPr>
              <a:t>Original GR (2000)</a:t>
            </a:r>
          </a:p>
          <a:p>
            <a:pPr algn="ctr" eaLnBrk="1" hangingPunct="1">
              <a:lnSpc>
                <a:spcPct val="75000"/>
              </a:lnSpc>
              <a:spcBef>
                <a:spcPct val="50000"/>
              </a:spcBef>
            </a:pPr>
            <a:r>
              <a:rPr lang="ja-JP" altLang="en-US" sz="1400" b="1">
                <a:solidFill>
                  <a:schemeClr val="bg1"/>
                </a:solidFill>
                <a:latin typeface="Arial" charset="0"/>
              </a:rPr>
              <a:t>“</a:t>
            </a:r>
            <a:r>
              <a:rPr lang="en-US" altLang="ja-JP" sz="1400" b="1">
                <a:solidFill>
                  <a:schemeClr val="bg1"/>
                </a:solidFill>
                <a:latin typeface="Arial" charset="0"/>
              </a:rPr>
              <a:t>Proof of Concept</a:t>
            </a:r>
            <a:r>
              <a:rPr lang="ja-JP" altLang="en-US" sz="1400" b="1">
                <a:solidFill>
                  <a:schemeClr val="bg1"/>
                </a:solidFill>
                <a:latin typeface="Arial" charset="0"/>
              </a:rPr>
              <a:t>”</a:t>
            </a:r>
            <a:endParaRPr lang="en-US" sz="1400" b="1">
              <a:solidFill>
                <a:schemeClr val="bg1"/>
              </a:solidFill>
              <a:latin typeface="Arial" charset="0"/>
            </a:endParaRPr>
          </a:p>
        </p:txBody>
      </p:sp>
      <p:sp>
        <p:nvSpPr>
          <p:cNvPr id="98308" name="Text Box 5"/>
          <p:cNvSpPr txBox="1">
            <a:spLocks noChangeArrowheads="1"/>
          </p:cNvSpPr>
          <p:nvPr/>
        </p:nvSpPr>
        <p:spPr bwMode="auto">
          <a:xfrm>
            <a:off x="4114800" y="1981200"/>
            <a:ext cx="23145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lnSpc>
                <a:spcPct val="75000"/>
              </a:lnSpc>
              <a:spcBef>
                <a:spcPct val="50000"/>
              </a:spcBef>
            </a:pPr>
            <a:r>
              <a:rPr lang="en-US" sz="1400" b="1">
                <a:solidFill>
                  <a:schemeClr val="bg1"/>
                </a:solidFill>
                <a:latin typeface="Arial" charset="0"/>
              </a:rPr>
              <a:t>Golden Rice 1 (2004)</a:t>
            </a:r>
          </a:p>
          <a:p>
            <a:pPr algn="ctr" eaLnBrk="1" hangingPunct="1">
              <a:lnSpc>
                <a:spcPct val="75000"/>
              </a:lnSpc>
              <a:spcBef>
                <a:spcPct val="50000"/>
              </a:spcBef>
            </a:pPr>
            <a:r>
              <a:rPr lang="en-US" sz="1400" b="1">
                <a:solidFill>
                  <a:schemeClr val="bg1"/>
                </a:solidFill>
                <a:latin typeface="Arial" charset="0"/>
              </a:rPr>
              <a:t>GR1</a:t>
            </a:r>
          </a:p>
        </p:txBody>
      </p:sp>
      <p:sp>
        <p:nvSpPr>
          <p:cNvPr id="98309" name="Text Box 6"/>
          <p:cNvSpPr txBox="1">
            <a:spLocks noChangeArrowheads="1"/>
          </p:cNvSpPr>
          <p:nvPr/>
        </p:nvSpPr>
        <p:spPr bwMode="auto">
          <a:xfrm>
            <a:off x="6943725" y="1981200"/>
            <a:ext cx="24003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lnSpc>
                <a:spcPct val="75000"/>
              </a:lnSpc>
              <a:spcBef>
                <a:spcPct val="50000"/>
              </a:spcBef>
            </a:pPr>
            <a:r>
              <a:rPr lang="en-US" sz="1400" b="1">
                <a:solidFill>
                  <a:schemeClr val="bg1"/>
                </a:solidFill>
                <a:latin typeface="Arial" charset="0"/>
              </a:rPr>
              <a:t>Golden Rice 2 (2005)</a:t>
            </a:r>
          </a:p>
          <a:p>
            <a:pPr algn="ctr" eaLnBrk="1" hangingPunct="1">
              <a:lnSpc>
                <a:spcPct val="75000"/>
              </a:lnSpc>
              <a:spcBef>
                <a:spcPct val="50000"/>
              </a:spcBef>
            </a:pPr>
            <a:r>
              <a:rPr lang="en-US" sz="1400" b="1">
                <a:solidFill>
                  <a:schemeClr val="bg1"/>
                </a:solidFill>
                <a:latin typeface="Arial" charset="0"/>
              </a:rPr>
              <a:t>GR2</a:t>
            </a:r>
          </a:p>
        </p:txBody>
      </p:sp>
      <p:sp>
        <p:nvSpPr>
          <p:cNvPr id="98310" name="Text Box 7"/>
          <p:cNvSpPr txBox="1">
            <a:spLocks noChangeArrowheads="1"/>
          </p:cNvSpPr>
          <p:nvPr/>
        </p:nvSpPr>
        <p:spPr bwMode="auto">
          <a:xfrm>
            <a:off x="571500" y="5133975"/>
            <a:ext cx="9271000" cy="915988"/>
          </a:xfrm>
          <a:prstGeom prst="rect">
            <a:avLst/>
          </a:prstGeom>
          <a:solidFill>
            <a:srgbClr val="FFFFEB"/>
          </a:solidFill>
          <a:ln w="28575">
            <a:solidFill>
              <a:srgbClr val="16165D"/>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sz="2600">
                <a:solidFill>
                  <a:srgbClr val="16165D"/>
                </a:solidFill>
                <a:latin typeface="Tahoma" charset="0"/>
              </a:rPr>
              <a:t>Normal portion of Golden Rice 2 provides </a:t>
            </a:r>
          </a:p>
          <a:p>
            <a:pPr algn="ctr" eaLnBrk="1" hangingPunct="1">
              <a:lnSpc>
                <a:spcPct val="95000"/>
              </a:lnSpc>
              <a:spcBef>
                <a:spcPct val="5000"/>
              </a:spcBef>
            </a:pPr>
            <a:r>
              <a:rPr lang="en-US" sz="2600">
                <a:solidFill>
                  <a:srgbClr val="16165D"/>
                </a:solidFill>
                <a:latin typeface="Tahoma" charset="0"/>
              </a:rPr>
              <a:t>half of a child</a:t>
            </a:r>
            <a:r>
              <a:rPr lang="ja-JP" altLang="en-US" sz="2600">
                <a:solidFill>
                  <a:srgbClr val="16165D"/>
                </a:solidFill>
                <a:latin typeface="Tahoma" charset="0"/>
              </a:rPr>
              <a:t>’</a:t>
            </a:r>
            <a:r>
              <a:rPr lang="en-US" altLang="ja-JP" sz="2600">
                <a:solidFill>
                  <a:srgbClr val="16165D"/>
                </a:solidFill>
                <a:latin typeface="Tahoma" charset="0"/>
              </a:rPr>
              <a:t>s Vitamin A needs</a:t>
            </a:r>
            <a:endParaRPr lang="en-US" sz="2600">
              <a:solidFill>
                <a:srgbClr val="16165D"/>
              </a:solidFill>
              <a:latin typeface="Tahoma" charset="0"/>
            </a:endParaRPr>
          </a:p>
        </p:txBody>
      </p:sp>
      <p:pic>
        <p:nvPicPr>
          <p:cNvPr id="9831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3775" y="5992813"/>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2882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p:cNvSpPr>
            <a:spLocks noGrp="1" noChangeArrowheads="1"/>
          </p:cNvSpPr>
          <p:nvPr>
            <p:ph type="body" idx="1"/>
          </p:nvPr>
        </p:nvSpPr>
        <p:spPr>
          <a:xfrm>
            <a:off x="428625" y="1447800"/>
            <a:ext cx="9515475" cy="4813300"/>
          </a:xfrm>
        </p:spPr>
        <p:txBody>
          <a:bodyPr/>
          <a:lstStyle/>
          <a:p>
            <a:pPr>
              <a:lnSpc>
                <a:spcPct val="120000"/>
              </a:lnSpc>
              <a:defRPr/>
            </a:pPr>
            <a:r>
              <a:rPr lang="en-US" b="1" dirty="0">
                <a:solidFill>
                  <a:schemeClr val="bg1"/>
                </a:solidFill>
                <a:effectLst>
                  <a:outerShdw blurRad="38100" dist="38100" dir="2700000" algn="tl">
                    <a:srgbClr val="000000"/>
                  </a:outerShdw>
                </a:effectLst>
                <a:latin typeface="Century Gothic" charset="0"/>
                <a:cs typeface="+mn-cs"/>
              </a:rPr>
              <a:t>Changes in nutritional content</a:t>
            </a:r>
          </a:p>
          <a:p>
            <a:pPr>
              <a:lnSpc>
                <a:spcPct val="120000"/>
              </a:lnSpc>
              <a:defRPr/>
            </a:pPr>
            <a:r>
              <a:rPr lang="en-US" b="1" dirty="0">
                <a:solidFill>
                  <a:srgbClr val="16165D"/>
                </a:solidFill>
                <a:latin typeface="Century Gothic" charset="0"/>
                <a:cs typeface="+mn-cs"/>
              </a:rPr>
              <a:t>Lack of peer-reviewed food safety tests </a:t>
            </a:r>
          </a:p>
          <a:p>
            <a:pPr>
              <a:lnSpc>
                <a:spcPct val="120000"/>
              </a:lnSpc>
              <a:defRPr/>
            </a:pPr>
            <a:r>
              <a:rPr lang="en-US" b="1" dirty="0">
                <a:solidFill>
                  <a:schemeClr val="bg1"/>
                </a:solidFill>
                <a:effectLst>
                  <a:outerShdw blurRad="38100" dist="38100" dir="2700000" algn="tl">
                    <a:srgbClr val="000000"/>
                  </a:outerShdw>
                </a:effectLst>
                <a:latin typeface="Century Gothic" charset="0"/>
                <a:cs typeface="+mn-cs"/>
              </a:rPr>
              <a:t>Creation of allergens or activation of toxins</a:t>
            </a:r>
          </a:p>
          <a:p>
            <a:pPr>
              <a:lnSpc>
                <a:spcPct val="120000"/>
              </a:lnSpc>
              <a:defRPr/>
            </a:pPr>
            <a:r>
              <a:rPr lang="en-US" b="1" dirty="0">
                <a:solidFill>
                  <a:schemeClr val="bg1"/>
                </a:solidFill>
                <a:effectLst>
                  <a:outerShdw blurRad="38100" dist="38100" dir="2700000" algn="tl">
                    <a:srgbClr val="000000"/>
                  </a:outerShdw>
                </a:effectLst>
                <a:latin typeface="Century Gothic" charset="0"/>
              </a:rPr>
              <a:t>Labeling</a:t>
            </a:r>
          </a:p>
          <a:p>
            <a:pPr>
              <a:lnSpc>
                <a:spcPct val="120000"/>
              </a:lnSpc>
              <a:defRPr/>
            </a:pPr>
            <a:r>
              <a:rPr lang="en-US" b="1" dirty="0" err="1" smtClean="0">
                <a:solidFill>
                  <a:schemeClr val="bg1"/>
                </a:solidFill>
                <a:effectLst>
                  <a:outerShdw blurRad="38100" dist="38100" dir="2700000" algn="tl">
                    <a:srgbClr val="000000"/>
                  </a:outerShdw>
                </a:effectLst>
                <a:latin typeface="Century Gothic" charset="0"/>
                <a:cs typeface="+mn-cs"/>
              </a:rPr>
              <a:t>Pharma</a:t>
            </a:r>
            <a:r>
              <a:rPr lang="en-US" b="1" dirty="0" smtClean="0">
                <a:solidFill>
                  <a:schemeClr val="bg1"/>
                </a:solidFill>
                <a:effectLst>
                  <a:outerShdw blurRad="38100" dist="38100" dir="2700000" algn="tl">
                    <a:srgbClr val="000000"/>
                  </a:outerShdw>
                </a:effectLst>
                <a:latin typeface="Century Gothic" charset="0"/>
                <a:cs typeface="+mn-cs"/>
              </a:rPr>
              <a:t> </a:t>
            </a:r>
            <a:r>
              <a:rPr lang="en-US" b="1" dirty="0">
                <a:solidFill>
                  <a:schemeClr val="bg1"/>
                </a:solidFill>
                <a:effectLst>
                  <a:outerShdw blurRad="38100" dist="38100" dir="2700000" algn="tl">
                    <a:srgbClr val="000000"/>
                  </a:outerShdw>
                </a:effectLst>
                <a:latin typeface="Century Gothic" charset="0"/>
                <a:cs typeface="+mn-cs"/>
              </a:rPr>
              <a:t>crops contaminating food supply</a:t>
            </a:r>
          </a:p>
          <a:p>
            <a:pPr>
              <a:lnSpc>
                <a:spcPct val="120000"/>
              </a:lnSpc>
              <a:defRPr/>
            </a:pPr>
            <a:r>
              <a:rPr lang="en-US" b="1" dirty="0" smtClean="0">
                <a:solidFill>
                  <a:schemeClr val="bg1"/>
                </a:solidFill>
                <a:effectLst>
                  <a:outerShdw blurRad="38100" dist="38100" dir="2700000" algn="tl">
                    <a:srgbClr val="000000"/>
                  </a:outerShdw>
                </a:effectLst>
                <a:latin typeface="Century Gothic" charset="0"/>
                <a:cs typeface="+mn-cs"/>
              </a:rPr>
              <a:t>Gene </a:t>
            </a:r>
            <a:r>
              <a:rPr lang="en-US" b="1" dirty="0">
                <a:solidFill>
                  <a:schemeClr val="bg1"/>
                </a:solidFill>
                <a:effectLst>
                  <a:outerShdw blurRad="38100" dist="38100" dir="2700000" algn="tl">
                    <a:srgbClr val="000000"/>
                  </a:outerShdw>
                </a:effectLst>
                <a:latin typeface="Century Gothic" charset="0"/>
                <a:cs typeface="+mn-cs"/>
              </a:rPr>
              <a:t>flow from food to intestinal bacteria increasing antibiotic resistance</a:t>
            </a:r>
          </a:p>
        </p:txBody>
      </p:sp>
      <p:sp>
        <p:nvSpPr>
          <p:cNvPr id="99330" name="Text Box 3"/>
          <p:cNvSpPr txBox="1">
            <a:spLocks noChangeArrowheads="1"/>
          </p:cNvSpPr>
          <p:nvPr/>
        </p:nvSpPr>
        <p:spPr bwMode="auto">
          <a:xfrm>
            <a:off x="1050925" y="355600"/>
            <a:ext cx="8042275" cy="646113"/>
          </a:xfrm>
          <a:prstGeom prst="rect">
            <a:avLst/>
          </a:prstGeom>
          <a:solidFill>
            <a:schemeClr val="bg1"/>
          </a:solidFill>
          <a:ln w="38100">
            <a:solidFill>
              <a:srgbClr val="22228B"/>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600" b="1">
                <a:solidFill>
                  <a:srgbClr val="22228B"/>
                </a:solidFill>
                <a:latin typeface="Century Gothic" charset="0"/>
              </a:rPr>
              <a:t>What are some food safety issues?</a:t>
            </a:r>
          </a:p>
        </p:txBody>
      </p:sp>
      <p:pic>
        <p:nvPicPr>
          <p:cNvPr id="993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707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5513" y="597217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 Box 4"/>
          <p:cNvSpPr txBox="1">
            <a:spLocks noChangeArrowheads="1"/>
          </p:cNvSpPr>
          <p:nvPr/>
        </p:nvSpPr>
        <p:spPr bwMode="auto">
          <a:xfrm>
            <a:off x="1854200" y="739534"/>
            <a:ext cx="6858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2800" b="1" dirty="0" smtClean="0">
                <a:solidFill>
                  <a:srgbClr val="16165D"/>
                </a:solidFill>
                <a:latin typeface="Tahoma" charset="0"/>
              </a:rPr>
              <a:t>Need to test products of individual genes introduced</a:t>
            </a:r>
            <a:endParaRPr lang="en-US" sz="2800" b="1" dirty="0">
              <a:solidFill>
                <a:srgbClr val="16165D"/>
              </a:solidFill>
              <a:latin typeface="Tahoma" charset="0"/>
            </a:endParaRPr>
          </a:p>
        </p:txBody>
      </p:sp>
      <p:sp>
        <p:nvSpPr>
          <p:cNvPr id="105476" name="Text Box 5"/>
          <p:cNvSpPr txBox="1">
            <a:spLocks noChangeArrowheads="1"/>
          </p:cNvSpPr>
          <p:nvPr/>
        </p:nvSpPr>
        <p:spPr bwMode="auto">
          <a:xfrm>
            <a:off x="1054100" y="2028821"/>
            <a:ext cx="84010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ja-JP" altLang="en-US" dirty="0">
                <a:solidFill>
                  <a:srgbClr val="16165D"/>
                </a:solidFill>
                <a:latin typeface="Times New Roman" charset="0"/>
                <a:cs typeface="Times New Roman" charset="0"/>
              </a:rPr>
              <a:t>“</a:t>
            </a:r>
            <a:r>
              <a:rPr lang="en-US" altLang="ja-JP" b="1" dirty="0">
                <a:solidFill>
                  <a:srgbClr val="16165D"/>
                </a:solidFill>
                <a:latin typeface="Arial" charset="0"/>
                <a:cs typeface="Times New Roman" charset="0"/>
              </a:rPr>
              <a:t>It is </a:t>
            </a:r>
            <a:r>
              <a:rPr lang="en-US" altLang="ja-JP" b="1" dirty="0" smtClean="0">
                <a:solidFill>
                  <a:srgbClr val="16165D"/>
                </a:solidFill>
                <a:latin typeface="Arial" charset="0"/>
                <a:cs typeface="Times New Roman" charset="0"/>
              </a:rPr>
              <a:t>difficult, if </a:t>
            </a:r>
            <a:r>
              <a:rPr lang="en-US" altLang="ja-JP" b="1" dirty="0">
                <a:solidFill>
                  <a:srgbClr val="16165D"/>
                </a:solidFill>
                <a:latin typeface="Arial" charset="0"/>
                <a:cs typeface="Times New Roman" charset="0"/>
              </a:rPr>
              <a:t>not </a:t>
            </a:r>
            <a:r>
              <a:rPr lang="en-US" altLang="ja-JP" b="1" dirty="0" smtClean="0">
                <a:solidFill>
                  <a:srgbClr val="16165D"/>
                </a:solidFill>
                <a:latin typeface="Arial" charset="0"/>
                <a:cs typeface="Times New Roman" charset="0"/>
              </a:rPr>
              <a:t>impossible, </a:t>
            </a:r>
            <a:r>
              <a:rPr lang="en-US" altLang="ja-JP" b="1" dirty="0">
                <a:solidFill>
                  <a:srgbClr val="16165D"/>
                </a:solidFill>
                <a:latin typeface="Arial" charset="0"/>
                <a:cs typeface="Times New Roman" charset="0"/>
              </a:rPr>
              <a:t>to test food safety of whole foods and feeds with animal tests. T</a:t>
            </a:r>
            <a:r>
              <a:rPr lang="en-US" altLang="ja-JP" b="1" dirty="0" smtClean="0">
                <a:solidFill>
                  <a:srgbClr val="16165D"/>
                </a:solidFill>
                <a:latin typeface="Arial" charset="0"/>
                <a:cs typeface="Times New Roman" charset="0"/>
              </a:rPr>
              <a:t>oxicity </a:t>
            </a:r>
            <a:r>
              <a:rPr lang="en-US" altLang="ja-JP" b="1" dirty="0">
                <a:solidFill>
                  <a:srgbClr val="16165D"/>
                </a:solidFill>
                <a:latin typeface="Arial" charset="0"/>
                <a:cs typeface="Times New Roman" charset="0"/>
              </a:rPr>
              <a:t>testing of individual components is much more sensitive than whole foods testing.</a:t>
            </a:r>
            <a:r>
              <a:rPr lang="ja-JP" altLang="en-US" b="1" dirty="0">
                <a:solidFill>
                  <a:srgbClr val="16165D"/>
                </a:solidFill>
                <a:latin typeface="Arial" charset="0"/>
                <a:cs typeface="Times New Roman" charset="0"/>
              </a:rPr>
              <a:t>”</a:t>
            </a:r>
            <a:r>
              <a:rPr lang="en-US" altLang="ja-JP" dirty="0">
                <a:solidFill>
                  <a:srgbClr val="16165D"/>
                </a:solidFill>
                <a:latin typeface="Times New Roman" charset="0"/>
                <a:cs typeface="Times New Roman" charset="0"/>
              </a:rPr>
              <a:t>  </a:t>
            </a:r>
            <a:r>
              <a:rPr lang="en-US" altLang="ja-JP" b="1" dirty="0">
                <a:solidFill>
                  <a:srgbClr val="16165D"/>
                </a:solidFill>
                <a:latin typeface="Times New Roman" charset="0"/>
              </a:rPr>
              <a:t> </a:t>
            </a:r>
            <a:r>
              <a:rPr lang="en-US" altLang="ja-JP" dirty="0">
                <a:solidFill>
                  <a:srgbClr val="16165D"/>
                </a:solidFill>
                <a:latin typeface="Times New Roman" charset="0"/>
                <a:cs typeface="Times New Roman" charset="0"/>
              </a:rPr>
              <a:t> </a:t>
            </a:r>
            <a:r>
              <a:rPr lang="en-US" altLang="ja-JP" dirty="0">
                <a:solidFill>
                  <a:srgbClr val="16165D"/>
                </a:solidFill>
                <a:latin typeface="Times New Roman" charset="0"/>
              </a:rPr>
              <a:t> </a:t>
            </a:r>
            <a:endParaRPr lang="en-US" dirty="0">
              <a:solidFill>
                <a:srgbClr val="16165D"/>
              </a:solidFill>
              <a:latin typeface="Times New Roman" charset="0"/>
            </a:endParaRPr>
          </a:p>
        </p:txBody>
      </p:sp>
      <p:sp>
        <p:nvSpPr>
          <p:cNvPr id="105477" name="Text Box 6"/>
          <p:cNvSpPr txBox="1">
            <a:spLocks noChangeArrowheads="1"/>
          </p:cNvSpPr>
          <p:nvPr/>
        </p:nvSpPr>
        <p:spPr bwMode="auto">
          <a:xfrm>
            <a:off x="1250950" y="4521200"/>
            <a:ext cx="78867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ja-JP" altLang="en-US" sz="1800" b="1">
                <a:solidFill>
                  <a:srgbClr val="000099"/>
                </a:solidFill>
                <a:latin typeface="Times New Roman" charset="0"/>
                <a:cs typeface="Times New Roman" charset="0"/>
              </a:rPr>
              <a:t>“</a:t>
            </a:r>
            <a:r>
              <a:rPr lang="en-US" altLang="ja-JP" sz="1800" b="1">
                <a:solidFill>
                  <a:srgbClr val="000099"/>
                </a:solidFill>
                <a:latin typeface="Times New Roman" charset="0"/>
                <a:cs typeface="Times New Roman" charset="0"/>
              </a:rPr>
              <a:t>Nutritional and Safety Testing of Foods and Feeds Nutritionally Improved through Biotechnology</a:t>
            </a:r>
            <a:r>
              <a:rPr lang="ja-JP" altLang="en-US" sz="1800" b="1">
                <a:solidFill>
                  <a:srgbClr val="000099"/>
                </a:solidFill>
                <a:latin typeface="Times New Roman" charset="0"/>
                <a:cs typeface="Times New Roman" charset="0"/>
              </a:rPr>
              <a:t>”</a:t>
            </a:r>
            <a:r>
              <a:rPr lang="en-US" altLang="ja-JP" sz="1800" b="1">
                <a:solidFill>
                  <a:srgbClr val="000099"/>
                </a:solidFill>
                <a:latin typeface="Times New Roman" charset="0"/>
                <a:cs typeface="Times New Roman" charset="0"/>
              </a:rPr>
              <a:t>  2004. </a:t>
            </a:r>
            <a:r>
              <a:rPr lang="en-US" altLang="ja-JP" sz="1800" b="1" i="1">
                <a:solidFill>
                  <a:srgbClr val="000099"/>
                </a:solidFill>
                <a:latin typeface="Times New Roman" charset="0"/>
                <a:cs typeface="Times New Roman" charset="0"/>
              </a:rPr>
              <a:t>Comprehensive Reviews in Food Science and Food Safety,</a:t>
            </a:r>
            <a:r>
              <a:rPr lang="en-US" altLang="ja-JP" sz="1800" b="1">
                <a:solidFill>
                  <a:srgbClr val="000099"/>
                </a:solidFill>
                <a:latin typeface="Times New Roman" charset="0"/>
                <a:cs typeface="Times New Roman" charset="0"/>
              </a:rPr>
              <a:t> ILSI</a:t>
            </a:r>
            <a:endParaRPr lang="en-US" sz="1800" b="1">
              <a:solidFill>
                <a:srgbClr val="000099"/>
              </a:solidFill>
              <a:latin typeface="Times New Roman" charset="0"/>
              <a:cs typeface="Times New Roman" charset="0"/>
            </a:endParaRPr>
          </a:p>
        </p:txBody>
      </p:sp>
    </p:spTree>
    <p:extLst>
      <p:ext uri="{BB962C8B-B14F-4D97-AF65-F5344CB8AC3E}">
        <p14:creationId xmlns:p14="http://schemas.microsoft.com/office/powerpoint/2010/main" val="303195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1875" y="607377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 Box 4"/>
          <p:cNvSpPr txBox="1">
            <a:spLocks noChangeArrowheads="1"/>
          </p:cNvSpPr>
          <p:nvPr/>
        </p:nvSpPr>
        <p:spPr bwMode="auto">
          <a:xfrm>
            <a:off x="6553200" y="725488"/>
            <a:ext cx="3381375" cy="1216025"/>
          </a:xfrm>
          <a:prstGeom prst="rect">
            <a:avLst/>
          </a:prstGeom>
          <a:solidFill>
            <a:schemeClr val="hlink"/>
          </a:solidFill>
          <a:ln w="28575">
            <a:solidFill>
              <a:schemeClr val="tx1"/>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b="1">
                <a:latin typeface="Tahoma" charset="0"/>
              </a:rPr>
              <a:t>Example of type of animal safety tests conducted</a:t>
            </a:r>
          </a:p>
        </p:txBody>
      </p:sp>
    </p:spTree>
    <p:extLst>
      <p:ext uri="{BB962C8B-B14F-4D97-AF65-F5344CB8AC3E}">
        <p14:creationId xmlns:p14="http://schemas.microsoft.com/office/powerpoint/2010/main" val="3564899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Text Box 2"/>
          <p:cNvSpPr txBox="1">
            <a:spLocks noChangeArrowheads="1"/>
          </p:cNvSpPr>
          <p:nvPr/>
        </p:nvSpPr>
        <p:spPr bwMode="auto">
          <a:xfrm>
            <a:off x="263525" y="484663"/>
            <a:ext cx="976312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800" b="1" dirty="0" smtClean="0">
                <a:solidFill>
                  <a:srgbClr val="22228B"/>
                </a:solidFill>
                <a:latin typeface="Tahoma" charset="0"/>
              </a:rPr>
              <a:t>What about t</a:t>
            </a:r>
            <a:r>
              <a:rPr lang="en-US" sz="2800" b="1" dirty="0" smtClean="0">
                <a:solidFill>
                  <a:srgbClr val="22228B"/>
                </a:solidFill>
                <a:effectLst/>
                <a:latin typeface="Tahoma" charset="0"/>
              </a:rPr>
              <a:t>he safety </a:t>
            </a:r>
            <a:r>
              <a:rPr lang="en-US" sz="2800" b="1" dirty="0">
                <a:solidFill>
                  <a:srgbClr val="22228B"/>
                </a:solidFill>
                <a:effectLst/>
                <a:latin typeface="Tahoma" charset="0"/>
              </a:rPr>
              <a:t>of </a:t>
            </a:r>
            <a:r>
              <a:rPr lang="en-US" sz="2800" b="1" dirty="0" smtClean="0">
                <a:solidFill>
                  <a:srgbClr val="22228B"/>
                </a:solidFill>
                <a:effectLst/>
                <a:latin typeface="Tahoma" charset="0"/>
              </a:rPr>
              <a:t>the </a:t>
            </a:r>
            <a:r>
              <a:rPr lang="en-US" sz="2800" b="1" u="sng" dirty="0" smtClean="0">
                <a:solidFill>
                  <a:srgbClr val="22228B"/>
                </a:solidFill>
                <a:effectLst/>
                <a:latin typeface="Tahoma" charset="0"/>
              </a:rPr>
              <a:t>remaining</a:t>
            </a:r>
            <a:r>
              <a:rPr lang="en-US" sz="2800" b="1" dirty="0" smtClean="0">
                <a:solidFill>
                  <a:srgbClr val="22228B"/>
                </a:solidFill>
                <a:effectLst/>
                <a:latin typeface="Tahoma" charset="0"/>
              </a:rPr>
              <a:t> </a:t>
            </a:r>
            <a:r>
              <a:rPr lang="en-US" sz="2800" b="1" dirty="0">
                <a:solidFill>
                  <a:srgbClr val="22228B"/>
                </a:solidFill>
                <a:effectLst/>
                <a:latin typeface="Tahoma" charset="0"/>
              </a:rPr>
              <a:t>edible portion of </a:t>
            </a:r>
            <a:r>
              <a:rPr lang="en-US" sz="2800" b="1" dirty="0" smtClean="0">
                <a:solidFill>
                  <a:srgbClr val="22228B"/>
                </a:solidFill>
                <a:effectLst/>
                <a:latin typeface="Tahoma" charset="0"/>
              </a:rPr>
              <a:t>the food, aside from the product of the introduced gene? </a:t>
            </a:r>
            <a:endParaRPr lang="en-US" sz="2800" b="1" dirty="0">
              <a:solidFill>
                <a:srgbClr val="22228B"/>
              </a:solidFill>
              <a:effectLst/>
              <a:latin typeface="Tahoma" charset="0"/>
            </a:endParaRPr>
          </a:p>
          <a:p>
            <a:r>
              <a:rPr lang="en-US" sz="2800" b="1" dirty="0" smtClean="0">
                <a:solidFill>
                  <a:srgbClr val="22228B"/>
                </a:solidFill>
                <a:effectLst/>
                <a:latin typeface="Tahoma" charset="0"/>
              </a:rPr>
              <a:t>Is it as safe </a:t>
            </a:r>
            <a:r>
              <a:rPr lang="en-US" sz="2800" b="1" dirty="0">
                <a:solidFill>
                  <a:srgbClr val="22228B"/>
                </a:solidFill>
                <a:effectLst/>
                <a:latin typeface="Tahoma" charset="0"/>
              </a:rPr>
              <a:t>as </a:t>
            </a:r>
            <a:r>
              <a:rPr lang="en-US" sz="2800" b="1" dirty="0" smtClean="0">
                <a:solidFill>
                  <a:srgbClr val="22228B"/>
                </a:solidFill>
                <a:effectLst/>
                <a:latin typeface="Tahoma" charset="0"/>
              </a:rPr>
              <a:t>the conventional </a:t>
            </a:r>
            <a:r>
              <a:rPr lang="en-US" sz="2800" b="1" dirty="0">
                <a:solidFill>
                  <a:srgbClr val="22228B"/>
                </a:solidFill>
                <a:effectLst/>
                <a:latin typeface="Tahoma" charset="0"/>
              </a:rPr>
              <a:t>food?</a:t>
            </a:r>
          </a:p>
        </p:txBody>
      </p:sp>
      <p:pic>
        <p:nvPicPr>
          <p:cNvPr id="9676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1875" y="6073775"/>
            <a:ext cx="327025" cy="736600"/>
          </a:xfrm>
          <a:prstGeom prst="rect">
            <a:avLst/>
          </a:prstGeom>
          <a:noFill/>
          <a:extLst>
            <a:ext uri="{909E8E84-426E-40dd-AFC4-6F175D3DCCD1}">
              <a14:hiddenFill xmlns:a14="http://schemas.microsoft.com/office/drawing/2010/main">
                <a:solidFill>
                  <a:srgbClr val="FFFFFF"/>
                </a:solidFill>
              </a14:hiddenFill>
            </a:ext>
          </a:extLst>
        </p:spPr>
      </p:pic>
      <p:grpSp>
        <p:nvGrpSpPr>
          <p:cNvPr id="967684" name="Group 4"/>
          <p:cNvGrpSpPr>
            <a:grpSpLocks/>
          </p:cNvGrpSpPr>
          <p:nvPr/>
        </p:nvGrpSpPr>
        <p:grpSpPr bwMode="auto">
          <a:xfrm>
            <a:off x="965200" y="2920101"/>
            <a:ext cx="8255000" cy="2185988"/>
            <a:chOff x="632" y="1288"/>
            <a:chExt cx="5200" cy="1377"/>
          </a:xfrm>
        </p:grpSpPr>
        <p:sp>
          <p:nvSpPr>
            <p:cNvPr id="967685" name="Text Box 5"/>
            <p:cNvSpPr txBox="1">
              <a:spLocks noChangeArrowheads="1"/>
            </p:cNvSpPr>
            <p:nvPr/>
          </p:nvSpPr>
          <p:spPr bwMode="auto">
            <a:xfrm>
              <a:off x="1056" y="1288"/>
              <a:ext cx="4392" cy="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80000"/>
                </a:spcBef>
              </a:pPr>
              <a:r>
                <a:rPr lang="en-US" sz="2800" b="1" i="0" dirty="0" smtClean="0">
                  <a:solidFill>
                    <a:srgbClr val="22228B"/>
                  </a:solidFill>
                  <a:effectLst/>
                  <a:latin typeface="Tahoma" charset="0"/>
                </a:rPr>
                <a:t>This is the concept </a:t>
              </a:r>
              <a:r>
                <a:rPr lang="en-US" sz="2800" b="1" i="0" dirty="0">
                  <a:solidFill>
                    <a:srgbClr val="22228B"/>
                  </a:solidFill>
                  <a:effectLst/>
                  <a:latin typeface="Tahoma" charset="0"/>
                </a:rPr>
                <a:t>of </a:t>
              </a:r>
              <a:endParaRPr lang="en-US" sz="2800" b="1" i="0" dirty="0" smtClean="0">
                <a:solidFill>
                  <a:srgbClr val="22228B"/>
                </a:solidFill>
                <a:effectLst/>
                <a:latin typeface="Tahoma" charset="0"/>
              </a:endParaRPr>
            </a:p>
            <a:p>
              <a:pPr>
                <a:lnSpc>
                  <a:spcPct val="90000"/>
                </a:lnSpc>
                <a:spcBef>
                  <a:spcPts val="0"/>
                </a:spcBef>
              </a:pPr>
              <a:r>
                <a:rPr lang="en-US" sz="3200" i="0" u="sng" dirty="0" smtClean="0">
                  <a:solidFill>
                    <a:srgbClr val="F94B09"/>
                  </a:solidFill>
                  <a:effectLst/>
                  <a:latin typeface="Tahoma" charset="0"/>
                </a:rPr>
                <a:t>substantial equivalence</a:t>
              </a:r>
              <a:endParaRPr lang="en-US" sz="3200" i="0" u="sng" dirty="0">
                <a:solidFill>
                  <a:srgbClr val="F94B09"/>
                </a:solidFill>
                <a:effectLst/>
                <a:latin typeface="Tahoma" charset="0"/>
              </a:endParaRPr>
            </a:p>
          </p:txBody>
        </p:sp>
        <p:sp>
          <p:nvSpPr>
            <p:cNvPr id="967686" name="Text Box 6"/>
            <p:cNvSpPr txBox="1">
              <a:spLocks noChangeArrowheads="1"/>
            </p:cNvSpPr>
            <p:nvPr/>
          </p:nvSpPr>
          <p:spPr bwMode="auto">
            <a:xfrm>
              <a:off x="632" y="2184"/>
              <a:ext cx="5200" cy="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80000"/>
                </a:spcBef>
              </a:pPr>
              <a:r>
                <a:rPr lang="en-US" sz="2400" b="1" i="0" dirty="0">
                  <a:solidFill>
                    <a:srgbClr val="22228B"/>
                  </a:solidFill>
                  <a:effectLst/>
                  <a:latin typeface="Arial" charset="0"/>
                </a:rPr>
                <a:t>Modified food has essentially all characteristics of </a:t>
              </a:r>
              <a:r>
                <a:rPr lang="en-US" sz="2400" b="1" i="0" dirty="0" err="1">
                  <a:solidFill>
                    <a:srgbClr val="22228B"/>
                  </a:solidFill>
                  <a:effectLst/>
                  <a:latin typeface="Arial" charset="0"/>
                </a:rPr>
                <a:t>nonmodified</a:t>
              </a:r>
              <a:r>
                <a:rPr lang="en-US" sz="2400" b="1" i="0" dirty="0">
                  <a:solidFill>
                    <a:srgbClr val="22228B"/>
                  </a:solidFill>
                  <a:effectLst/>
                  <a:latin typeface="Arial" charset="0"/>
                </a:rPr>
                <a:t> food with respect to food and feed </a:t>
              </a:r>
              <a:r>
                <a:rPr lang="en-US" sz="2400" b="1" i="0" dirty="0" smtClean="0">
                  <a:solidFill>
                    <a:srgbClr val="22228B"/>
                  </a:solidFill>
                  <a:effectLst/>
                  <a:latin typeface="Arial" charset="0"/>
                </a:rPr>
                <a:t>value</a:t>
              </a:r>
              <a:endParaRPr lang="en-US" sz="2400" i="0" dirty="0">
                <a:solidFill>
                  <a:srgbClr val="22228B"/>
                </a:solidFill>
                <a:effectLst/>
                <a:latin typeface="Arial" charset="0"/>
              </a:endParaRPr>
            </a:p>
          </p:txBody>
        </p:sp>
      </p:grpSp>
      <p:sp>
        <p:nvSpPr>
          <p:cNvPr id="967687" name="Text Box 7"/>
          <p:cNvSpPr txBox="1">
            <a:spLocks noChangeArrowheads="1"/>
          </p:cNvSpPr>
          <p:nvPr/>
        </p:nvSpPr>
        <p:spPr bwMode="auto">
          <a:xfrm>
            <a:off x="4724400" y="6337300"/>
            <a:ext cx="5067300" cy="457200"/>
          </a:xfrm>
          <a:prstGeom prst="rect">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i="0">
                <a:solidFill>
                  <a:schemeClr val="bg1"/>
                </a:solidFill>
                <a:latin typeface="Times New Roman" charset="0"/>
              </a:rPr>
              <a:t>SOURCE: Safety of Genetically Engineered Foods: Aproaches to Assessing Unintended Health Effects 2004. Natl Acad Press</a:t>
            </a:r>
          </a:p>
        </p:txBody>
      </p:sp>
    </p:spTree>
    <p:extLst>
      <p:ext uri="{BB962C8B-B14F-4D97-AF65-F5344CB8AC3E}">
        <p14:creationId xmlns:p14="http://schemas.microsoft.com/office/powerpoint/2010/main" val="298099928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75" y="607377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 Box 4"/>
          <p:cNvSpPr txBox="1">
            <a:spLocks noChangeArrowheads="1"/>
          </p:cNvSpPr>
          <p:nvPr/>
        </p:nvSpPr>
        <p:spPr bwMode="auto">
          <a:xfrm>
            <a:off x="368300" y="342900"/>
            <a:ext cx="2908300" cy="64135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3600" b="1" i="1">
                <a:solidFill>
                  <a:srgbClr val="FFFFCC"/>
                </a:solidFill>
                <a:latin typeface="Arial" charset="0"/>
              </a:rPr>
              <a:t>Substantial</a:t>
            </a:r>
          </a:p>
        </p:txBody>
      </p:sp>
    </p:spTree>
    <p:extLst>
      <p:ext uri="{BB962C8B-B14F-4D97-AF65-F5344CB8AC3E}">
        <p14:creationId xmlns:p14="http://schemas.microsoft.com/office/powerpoint/2010/main" val="1464802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Text Box 5"/>
          <p:cNvSpPr txBox="1">
            <a:spLocks noChangeArrowheads="1"/>
          </p:cNvSpPr>
          <p:nvPr/>
        </p:nvSpPr>
        <p:spPr bwMode="auto">
          <a:xfrm>
            <a:off x="188913" y="6334125"/>
            <a:ext cx="9507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1000" i="1">
                <a:solidFill>
                  <a:srgbClr val="1D316E"/>
                </a:solidFill>
                <a:latin typeface="Times New Roman" charset="0"/>
              </a:rPr>
              <a:t>SOURCE: Snell C, Bernheim A, Berge J-P, Kuntz M, Pascal G, Paris A, Ricroch AE. 2012. Assessment of the health impact of GM plant diets in long-term and multigenerational animal feeding trials: A literature review. Food and Chemical Toxicology 50: 1134-1148.</a:t>
            </a:r>
          </a:p>
        </p:txBody>
      </p:sp>
      <p:sp>
        <p:nvSpPr>
          <p:cNvPr id="103427" name="TextBox 6"/>
          <p:cNvSpPr txBox="1">
            <a:spLocks noChangeArrowheads="1"/>
          </p:cNvSpPr>
          <p:nvPr/>
        </p:nvSpPr>
        <p:spPr bwMode="auto">
          <a:xfrm>
            <a:off x="0" y="1201738"/>
            <a:ext cx="10287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dirty="0" smtClean="0">
                <a:solidFill>
                  <a:srgbClr val="1B2E6D"/>
                </a:solidFill>
                <a:latin typeface="Arial Bold" charset="0"/>
                <a:cs typeface="Arial Bold" charset="0"/>
              </a:rPr>
              <a:t>12 </a:t>
            </a:r>
            <a:r>
              <a:rPr lang="en-US" b="1" dirty="0">
                <a:solidFill>
                  <a:srgbClr val="1B2E6D"/>
                </a:solidFill>
                <a:latin typeface="Arial Bold" charset="0"/>
                <a:cs typeface="Arial Bold" charset="0"/>
              </a:rPr>
              <a:t>long-term (&gt;90d to 2yr) and </a:t>
            </a:r>
            <a:r>
              <a:rPr lang="en-US" b="1" dirty="0" smtClean="0">
                <a:solidFill>
                  <a:srgbClr val="1B2E6D"/>
                </a:solidFill>
                <a:latin typeface="Arial Bold" charset="0"/>
                <a:cs typeface="Arial Bold" charset="0"/>
              </a:rPr>
              <a:t>12 </a:t>
            </a:r>
            <a:r>
              <a:rPr lang="en-US" b="1" dirty="0">
                <a:solidFill>
                  <a:srgbClr val="1B2E6D"/>
                </a:solidFill>
                <a:latin typeface="Arial Bold" charset="0"/>
                <a:cs typeface="Arial Bold" charset="0"/>
              </a:rPr>
              <a:t>multigenerational (2 to 5 generations) feeding trials in animals of GE feed </a:t>
            </a:r>
          </a:p>
          <a:p>
            <a:pPr algn="ctr"/>
            <a:r>
              <a:rPr lang="en-US" b="1" u="sng" dirty="0" smtClean="0">
                <a:solidFill>
                  <a:srgbClr val="1B2E6D"/>
                </a:solidFill>
                <a:latin typeface="Arial Bold" charset="0"/>
                <a:cs typeface="Arial Bold" charset="0"/>
              </a:rPr>
              <a:t>Conclusion</a:t>
            </a:r>
            <a:r>
              <a:rPr lang="en-US" b="1" dirty="0" smtClean="0">
                <a:solidFill>
                  <a:srgbClr val="1B2E6D"/>
                </a:solidFill>
                <a:latin typeface="Arial Bold" charset="0"/>
                <a:cs typeface="Arial Bold" charset="0"/>
              </a:rPr>
              <a:t>: </a:t>
            </a:r>
            <a:r>
              <a:rPr lang="en-US" b="1" dirty="0">
                <a:solidFill>
                  <a:srgbClr val="1B2E6D"/>
                </a:solidFill>
                <a:latin typeface="Arial Bold" charset="0"/>
                <a:cs typeface="Arial Bold" charset="0"/>
              </a:rPr>
              <a:t>GE foods are nutritionally equivalent to non GE foods and can be safely consumed in food and feed</a:t>
            </a:r>
          </a:p>
        </p:txBody>
      </p:sp>
      <p:sp>
        <p:nvSpPr>
          <p:cNvPr id="103428" name="TextBox 1"/>
          <p:cNvSpPr txBox="1">
            <a:spLocks noChangeArrowheads="1"/>
          </p:cNvSpPr>
          <p:nvPr/>
        </p:nvSpPr>
        <p:spPr bwMode="auto">
          <a:xfrm>
            <a:off x="2303463" y="373063"/>
            <a:ext cx="5756275" cy="523875"/>
          </a:xfrm>
          <a:prstGeom prst="rect">
            <a:avLst/>
          </a:prstGeom>
          <a:noFill/>
          <a:ln w="9525">
            <a:solidFill>
              <a:srgbClr val="16165D"/>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b="1" dirty="0">
                <a:solidFill>
                  <a:srgbClr val="16165D"/>
                </a:solidFill>
                <a:latin typeface="Tahoma" charset="0"/>
                <a:cs typeface="Tahoma" charset="0"/>
              </a:rPr>
              <a:t>REVIEW STUDY FROM FRANCE</a:t>
            </a:r>
          </a:p>
        </p:txBody>
      </p:sp>
      <p:pic>
        <p:nvPicPr>
          <p:cNvPr id="10342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7863" y="3217863"/>
            <a:ext cx="1763712" cy="13239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343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03500" y="4198938"/>
            <a:ext cx="1716088" cy="15494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3431"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05325" y="3284538"/>
            <a:ext cx="1784350" cy="13382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3432"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96038" y="4351338"/>
            <a:ext cx="1806575" cy="13557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3433"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35963" y="3200400"/>
            <a:ext cx="1622425" cy="1346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3434" name="TextBox 7"/>
          <p:cNvSpPr txBox="1">
            <a:spLocks noChangeArrowheads="1"/>
          </p:cNvSpPr>
          <p:nvPr/>
        </p:nvSpPr>
        <p:spPr bwMode="auto">
          <a:xfrm>
            <a:off x="1049338" y="4741863"/>
            <a:ext cx="11350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a:solidFill>
                  <a:srgbClr val="1B2E6D"/>
                </a:solidFill>
                <a:latin typeface="Arial Bold" charset="0"/>
                <a:cs typeface="Arial Bold" charset="0"/>
              </a:rPr>
              <a:t>maize</a:t>
            </a:r>
            <a:endParaRPr lang="en-US"/>
          </a:p>
        </p:txBody>
      </p:sp>
      <p:sp>
        <p:nvSpPr>
          <p:cNvPr id="103435" name="TextBox 11"/>
          <p:cNvSpPr txBox="1">
            <a:spLocks noChangeArrowheads="1"/>
          </p:cNvSpPr>
          <p:nvPr/>
        </p:nvSpPr>
        <p:spPr bwMode="auto">
          <a:xfrm>
            <a:off x="8466138" y="4843463"/>
            <a:ext cx="1371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a:solidFill>
                  <a:srgbClr val="1B2E6D"/>
                </a:solidFill>
                <a:latin typeface="Arial Bold" charset="0"/>
                <a:cs typeface="Arial Bold" charset="0"/>
              </a:rPr>
              <a:t>triticale</a:t>
            </a:r>
            <a:endParaRPr lang="en-US"/>
          </a:p>
        </p:txBody>
      </p:sp>
      <p:sp>
        <p:nvSpPr>
          <p:cNvPr id="103436" name="TextBox 12"/>
          <p:cNvSpPr txBox="1">
            <a:spLocks noChangeArrowheads="1"/>
          </p:cNvSpPr>
          <p:nvPr/>
        </p:nvSpPr>
        <p:spPr bwMode="auto">
          <a:xfrm>
            <a:off x="6738938" y="3759200"/>
            <a:ext cx="1135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a:solidFill>
                  <a:srgbClr val="1B2E6D"/>
                </a:solidFill>
                <a:latin typeface="Arial Bold" charset="0"/>
                <a:cs typeface="Arial Bold" charset="0"/>
              </a:rPr>
              <a:t>rice</a:t>
            </a:r>
            <a:endParaRPr lang="en-US"/>
          </a:p>
        </p:txBody>
      </p:sp>
      <p:sp>
        <p:nvSpPr>
          <p:cNvPr id="103437" name="TextBox 13"/>
          <p:cNvSpPr txBox="1">
            <a:spLocks noChangeArrowheads="1"/>
          </p:cNvSpPr>
          <p:nvPr/>
        </p:nvSpPr>
        <p:spPr bwMode="auto">
          <a:xfrm>
            <a:off x="4808538" y="4843463"/>
            <a:ext cx="11350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a:solidFill>
                  <a:srgbClr val="1B2E6D"/>
                </a:solidFill>
                <a:latin typeface="Arial Bold" charset="0"/>
                <a:cs typeface="Arial Bold" charset="0"/>
              </a:rPr>
              <a:t>soy</a:t>
            </a:r>
            <a:endParaRPr lang="en-US"/>
          </a:p>
        </p:txBody>
      </p:sp>
      <p:sp>
        <p:nvSpPr>
          <p:cNvPr id="103438" name="TextBox 14"/>
          <p:cNvSpPr txBox="1">
            <a:spLocks noChangeArrowheads="1"/>
          </p:cNvSpPr>
          <p:nvPr/>
        </p:nvSpPr>
        <p:spPr bwMode="auto">
          <a:xfrm>
            <a:off x="2963863" y="3573463"/>
            <a:ext cx="1133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a:solidFill>
                  <a:srgbClr val="1B2E6D"/>
                </a:solidFill>
                <a:latin typeface="Arial Bold" charset="0"/>
                <a:cs typeface="Arial Bold" charset="0"/>
              </a:rPr>
              <a:t>potato</a:t>
            </a:r>
            <a:endParaRPr lang="en-US"/>
          </a:p>
        </p:txBody>
      </p:sp>
    </p:spTree>
    <p:extLst>
      <p:ext uri="{BB962C8B-B14F-4D97-AF65-F5344CB8AC3E}">
        <p14:creationId xmlns:p14="http://schemas.microsoft.com/office/powerpoint/2010/main" val="1313623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ChangeArrowheads="1"/>
          </p:cNvSpPr>
          <p:nvPr>
            <p:ph type="body" idx="1"/>
          </p:nvPr>
        </p:nvSpPr>
        <p:spPr>
          <a:xfrm>
            <a:off x="428625" y="1447800"/>
            <a:ext cx="9515475" cy="4813300"/>
          </a:xfrm>
        </p:spPr>
        <p:txBody>
          <a:bodyPr/>
          <a:lstStyle/>
          <a:p>
            <a:pPr>
              <a:lnSpc>
                <a:spcPct val="120000"/>
              </a:lnSpc>
              <a:defRPr/>
            </a:pPr>
            <a:r>
              <a:rPr lang="en-US" b="1" dirty="0">
                <a:solidFill>
                  <a:schemeClr val="bg1"/>
                </a:solidFill>
                <a:effectLst>
                  <a:outerShdw blurRad="38100" dist="38100" dir="2700000" algn="tl">
                    <a:srgbClr val="000000"/>
                  </a:outerShdw>
                </a:effectLst>
                <a:latin typeface="Century Gothic" charset="0"/>
                <a:cs typeface="+mn-cs"/>
              </a:rPr>
              <a:t>Changes in nutritional content</a:t>
            </a:r>
          </a:p>
          <a:p>
            <a:pPr>
              <a:lnSpc>
                <a:spcPct val="120000"/>
              </a:lnSpc>
              <a:defRPr/>
            </a:pPr>
            <a:r>
              <a:rPr lang="en-US" b="1" dirty="0">
                <a:solidFill>
                  <a:schemeClr val="bg1"/>
                </a:solidFill>
                <a:effectLst>
                  <a:outerShdw blurRad="38100" dist="38100" dir="2700000" algn="tl">
                    <a:srgbClr val="000000"/>
                  </a:outerShdw>
                </a:effectLst>
                <a:latin typeface="Century Gothic" charset="0"/>
                <a:cs typeface="+mn-cs"/>
              </a:rPr>
              <a:t>Lack of peer-reviewed food safety tests </a:t>
            </a:r>
          </a:p>
          <a:p>
            <a:pPr>
              <a:lnSpc>
                <a:spcPct val="120000"/>
              </a:lnSpc>
              <a:defRPr/>
            </a:pPr>
            <a:r>
              <a:rPr lang="en-US" b="1" dirty="0">
                <a:solidFill>
                  <a:srgbClr val="16165D"/>
                </a:solidFill>
                <a:latin typeface="Century Gothic" charset="0"/>
                <a:cs typeface="+mn-cs"/>
              </a:rPr>
              <a:t>Activation of toxins or creation of allergens</a:t>
            </a:r>
          </a:p>
          <a:p>
            <a:pPr>
              <a:lnSpc>
                <a:spcPct val="120000"/>
              </a:lnSpc>
              <a:defRPr/>
            </a:pPr>
            <a:r>
              <a:rPr lang="en-US" b="1" dirty="0">
                <a:solidFill>
                  <a:schemeClr val="bg1"/>
                </a:solidFill>
                <a:effectLst>
                  <a:outerShdw blurRad="38100" dist="38100" dir="2700000" algn="tl">
                    <a:srgbClr val="000000"/>
                  </a:outerShdw>
                </a:effectLst>
                <a:latin typeface="Century Gothic" charset="0"/>
              </a:rPr>
              <a:t>Labeling</a:t>
            </a:r>
          </a:p>
          <a:p>
            <a:pPr>
              <a:lnSpc>
                <a:spcPct val="120000"/>
              </a:lnSpc>
              <a:defRPr/>
            </a:pPr>
            <a:r>
              <a:rPr lang="en-US" b="1" dirty="0" err="1" smtClean="0">
                <a:solidFill>
                  <a:schemeClr val="bg1"/>
                </a:solidFill>
                <a:effectLst>
                  <a:outerShdw blurRad="38100" dist="38100" dir="2700000" algn="tl">
                    <a:srgbClr val="000000"/>
                  </a:outerShdw>
                </a:effectLst>
                <a:latin typeface="Century Gothic" charset="0"/>
                <a:cs typeface="+mn-cs"/>
              </a:rPr>
              <a:t>Pharma</a:t>
            </a:r>
            <a:r>
              <a:rPr lang="en-US" b="1" dirty="0" smtClean="0">
                <a:solidFill>
                  <a:schemeClr val="bg1"/>
                </a:solidFill>
                <a:effectLst>
                  <a:outerShdw blurRad="38100" dist="38100" dir="2700000" algn="tl">
                    <a:srgbClr val="000000"/>
                  </a:outerShdw>
                </a:effectLst>
                <a:latin typeface="Century Gothic" charset="0"/>
                <a:cs typeface="+mn-cs"/>
              </a:rPr>
              <a:t> </a:t>
            </a:r>
            <a:r>
              <a:rPr lang="en-US" b="1" dirty="0">
                <a:solidFill>
                  <a:schemeClr val="bg1"/>
                </a:solidFill>
                <a:effectLst>
                  <a:outerShdw blurRad="38100" dist="38100" dir="2700000" algn="tl">
                    <a:srgbClr val="000000"/>
                  </a:outerShdw>
                </a:effectLst>
                <a:latin typeface="Century Gothic" charset="0"/>
                <a:cs typeface="+mn-cs"/>
              </a:rPr>
              <a:t>crops contaminating food supply</a:t>
            </a:r>
          </a:p>
          <a:p>
            <a:pPr>
              <a:lnSpc>
                <a:spcPct val="120000"/>
              </a:lnSpc>
              <a:defRPr/>
            </a:pPr>
            <a:r>
              <a:rPr lang="en-US" b="1" dirty="0" smtClean="0">
                <a:solidFill>
                  <a:schemeClr val="bg1"/>
                </a:solidFill>
                <a:effectLst>
                  <a:outerShdw blurRad="38100" dist="38100" dir="2700000" algn="tl">
                    <a:srgbClr val="000000"/>
                  </a:outerShdw>
                </a:effectLst>
                <a:latin typeface="Century Gothic" charset="0"/>
                <a:cs typeface="+mn-cs"/>
              </a:rPr>
              <a:t>Gene </a:t>
            </a:r>
            <a:r>
              <a:rPr lang="en-US" b="1" dirty="0">
                <a:solidFill>
                  <a:schemeClr val="bg1"/>
                </a:solidFill>
                <a:effectLst>
                  <a:outerShdw blurRad="38100" dist="38100" dir="2700000" algn="tl">
                    <a:srgbClr val="000000"/>
                  </a:outerShdw>
                </a:effectLst>
                <a:latin typeface="Century Gothic" charset="0"/>
                <a:cs typeface="+mn-cs"/>
              </a:rPr>
              <a:t>flow from food to intestinal bacteria increasing antibiotic resistance</a:t>
            </a:r>
          </a:p>
        </p:txBody>
      </p:sp>
      <p:sp>
        <p:nvSpPr>
          <p:cNvPr id="109570" name="Text Box 3"/>
          <p:cNvSpPr txBox="1">
            <a:spLocks noChangeArrowheads="1"/>
          </p:cNvSpPr>
          <p:nvPr/>
        </p:nvSpPr>
        <p:spPr bwMode="auto">
          <a:xfrm>
            <a:off x="1050925" y="355600"/>
            <a:ext cx="8042275" cy="646331"/>
          </a:xfrm>
          <a:prstGeom prst="rect">
            <a:avLst/>
          </a:prstGeom>
          <a:solidFill>
            <a:schemeClr val="bg1"/>
          </a:solidFill>
          <a:ln w="38100">
            <a:solidFill>
              <a:schemeClr val="accent6">
                <a:lumMod val="75000"/>
              </a:schemeClr>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600" b="1" dirty="0">
                <a:solidFill>
                  <a:schemeClr val="accent6">
                    <a:lumMod val="75000"/>
                  </a:schemeClr>
                </a:solidFill>
                <a:latin typeface="Century Gothic" charset="0"/>
              </a:rPr>
              <a:t>What are some food safety issues?</a:t>
            </a:r>
          </a:p>
        </p:txBody>
      </p:sp>
      <p:pic>
        <p:nvPicPr>
          <p:cNvPr id="1095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4302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Rectangle 2"/>
          <p:cNvSpPr>
            <a:spLocks noChangeArrowheads="1"/>
          </p:cNvSpPr>
          <p:nvPr/>
        </p:nvSpPr>
        <p:spPr bwMode="auto">
          <a:xfrm>
            <a:off x="0" y="0"/>
            <a:ext cx="10287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2048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8" y="9525"/>
            <a:ext cx="10110787"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2175" y="59563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WordArt 5"/>
          <p:cNvSpPr>
            <a:spLocks noChangeArrowheads="1" noChangeShapeType="1" noTextEdit="1"/>
          </p:cNvSpPr>
          <p:nvPr/>
        </p:nvSpPr>
        <p:spPr bwMode="auto">
          <a:xfrm>
            <a:off x="2147888" y="206375"/>
            <a:ext cx="6292850" cy="1352550"/>
          </a:xfrm>
          <a:prstGeom prst="rect">
            <a:avLst/>
          </a:prstGeom>
        </p:spPr>
        <p:txBody>
          <a:bodyPr wrap="none" fromWordArt="1">
            <a:prstTxWarp prst="textFadeUp">
              <a:avLst>
                <a:gd name="adj" fmla="val 9991"/>
              </a:avLst>
            </a:prstTxWarp>
          </a:bodyPr>
          <a:lstStyle/>
          <a:p>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Tour d'Onion</a:t>
            </a:r>
          </a:p>
        </p:txBody>
      </p:sp>
      <p:sp>
        <p:nvSpPr>
          <p:cNvPr id="20485" name="Text Box 6"/>
          <p:cNvSpPr txBox="1">
            <a:spLocks noChangeArrowheads="1"/>
          </p:cNvSpPr>
          <p:nvPr/>
        </p:nvSpPr>
        <p:spPr bwMode="auto">
          <a:xfrm>
            <a:off x="939800" y="5980113"/>
            <a:ext cx="8493125" cy="660400"/>
          </a:xfrm>
          <a:prstGeom prst="rect">
            <a:avLst/>
          </a:prstGeom>
          <a:noFill/>
          <a:ln w="19050">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4800" i="1">
                <a:solidFill>
                  <a:schemeClr val="tx1"/>
                </a:solidFill>
                <a:latin typeface="Times" charset="0"/>
                <a:ea typeface="ＭＳ Ｐゴシック" charset="0"/>
                <a:cs typeface="ＭＳ Ｐゴシック" charset="0"/>
              </a:defRPr>
            </a:lvl1pPr>
            <a:lvl2pPr marL="742950" indent="-285750">
              <a:defRPr sz="4800" i="1">
                <a:solidFill>
                  <a:schemeClr val="tx1"/>
                </a:solidFill>
                <a:latin typeface="Times" charset="0"/>
                <a:ea typeface="ＭＳ Ｐゴシック" charset="0"/>
              </a:defRPr>
            </a:lvl2pPr>
            <a:lvl3pPr marL="1143000" indent="-228600">
              <a:defRPr sz="4800" i="1">
                <a:solidFill>
                  <a:schemeClr val="tx1"/>
                </a:solidFill>
                <a:latin typeface="Times" charset="0"/>
                <a:ea typeface="ＭＳ Ｐゴシック" charset="0"/>
              </a:defRPr>
            </a:lvl3pPr>
            <a:lvl4pPr marL="1600200" indent="-228600">
              <a:defRPr sz="4800" i="1">
                <a:solidFill>
                  <a:schemeClr val="tx1"/>
                </a:solidFill>
                <a:latin typeface="Times" charset="0"/>
                <a:ea typeface="ＭＳ Ｐゴシック" charset="0"/>
              </a:defRPr>
            </a:lvl4pPr>
            <a:lvl5pPr marL="2057400" indent="-228600">
              <a:defRPr sz="4800"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4800"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4800"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4800"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4800" i="1">
                <a:solidFill>
                  <a:schemeClr val="tx1"/>
                </a:solidFill>
                <a:latin typeface="Times" charset="0"/>
                <a:ea typeface="ＭＳ Ｐゴシック" charset="0"/>
              </a:defRPr>
            </a:lvl9pPr>
          </a:lstStyle>
          <a:p>
            <a:pPr>
              <a:spcBef>
                <a:spcPct val="50000"/>
              </a:spcBef>
            </a:pPr>
            <a:r>
              <a:rPr lang="en-US" sz="3600" b="1">
                <a:solidFill>
                  <a:srgbClr val="FFFF99"/>
                </a:solidFill>
                <a:latin typeface="Tahoma" charset="0"/>
              </a:rPr>
              <a:t>Or what makes an onion, an onion?</a:t>
            </a:r>
          </a:p>
        </p:txBody>
      </p:sp>
    </p:spTree>
    <p:extLst>
      <p:ext uri="{BB962C8B-B14F-4D97-AF65-F5344CB8AC3E}">
        <p14:creationId xmlns:p14="http://schemas.microsoft.com/office/powerpoint/2010/main" val="35049082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102870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8375" y="58674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3627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1051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5513" y="597217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 Box 4"/>
          <p:cNvSpPr txBox="1">
            <a:spLocks noChangeArrowheads="1"/>
          </p:cNvSpPr>
          <p:nvPr/>
        </p:nvSpPr>
        <p:spPr bwMode="auto">
          <a:xfrm>
            <a:off x="-77788" y="300038"/>
            <a:ext cx="9906001"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b="1" dirty="0">
                <a:solidFill>
                  <a:schemeClr val="bg1"/>
                </a:solidFill>
                <a:latin typeface="Tahoma" charset="0"/>
              </a:rPr>
              <a:t>Inadvertent Creation of Allergens and Toxins </a:t>
            </a:r>
          </a:p>
        </p:txBody>
      </p:sp>
      <p:sp>
        <p:nvSpPr>
          <p:cNvPr id="134148" name="Text Box 5"/>
          <p:cNvSpPr txBox="1">
            <a:spLocks noChangeArrowheads="1"/>
          </p:cNvSpPr>
          <p:nvPr/>
        </p:nvSpPr>
        <p:spPr bwMode="auto">
          <a:xfrm>
            <a:off x="155063" y="1079500"/>
            <a:ext cx="8153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en-US" sz="2800" b="1" dirty="0" smtClean="0">
                <a:solidFill>
                  <a:schemeClr val="accent3"/>
                </a:solidFill>
                <a:latin typeface="Tahoma" charset="0"/>
              </a:rPr>
              <a:t>Is Possibility of Toxin Creation Limited to GE Foods?</a:t>
            </a:r>
          </a:p>
        </p:txBody>
      </p:sp>
      <p:sp>
        <p:nvSpPr>
          <p:cNvPr id="615430" name="Text Box 6"/>
          <p:cNvSpPr txBox="1">
            <a:spLocks noChangeArrowheads="1"/>
          </p:cNvSpPr>
          <p:nvPr/>
        </p:nvSpPr>
        <p:spPr bwMode="auto">
          <a:xfrm>
            <a:off x="-1" y="5775325"/>
            <a:ext cx="6112933" cy="1015663"/>
          </a:xfrm>
          <a:prstGeom prst="rect">
            <a:avLst/>
          </a:prstGeom>
          <a:noFill/>
          <a:ln w="38100">
            <a:solidFill>
              <a:schemeClr val="accent3"/>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en-US" sz="2000" b="1" dirty="0" smtClean="0">
                <a:solidFill>
                  <a:srgbClr val="FFFFFF"/>
                </a:solidFill>
                <a:latin typeface="Arial" charset="0"/>
              </a:rPr>
              <a:t>No – naturally occurring toxins have happened with classical breeding, </a:t>
            </a:r>
            <a:r>
              <a:rPr lang="en-US" sz="2000" b="1" i="1" dirty="0" smtClean="0">
                <a:solidFill>
                  <a:srgbClr val="FFFFFF"/>
                </a:solidFill>
                <a:latin typeface="Arial" charset="0"/>
              </a:rPr>
              <a:t>e.g.</a:t>
            </a:r>
            <a:r>
              <a:rPr lang="en-US" sz="2000" b="1" dirty="0" smtClean="0">
                <a:solidFill>
                  <a:srgbClr val="FFFFFF"/>
                </a:solidFill>
                <a:latin typeface="Arial" charset="0"/>
              </a:rPr>
              <a:t>, potato (</a:t>
            </a:r>
            <a:r>
              <a:rPr lang="en-US" sz="2000" b="1" dirty="0" err="1" smtClean="0">
                <a:solidFill>
                  <a:srgbClr val="FFFFFF"/>
                </a:solidFill>
                <a:latin typeface="Arial" charset="0"/>
              </a:rPr>
              <a:t>glycoalkaloids</a:t>
            </a:r>
            <a:r>
              <a:rPr lang="en-US" sz="2000" b="1" dirty="0" smtClean="0">
                <a:solidFill>
                  <a:srgbClr val="FFFFFF"/>
                </a:solidFill>
                <a:latin typeface="Arial" charset="0"/>
              </a:rPr>
              <a:t>) and celery (</a:t>
            </a:r>
            <a:r>
              <a:rPr lang="en-US" sz="2000" b="1" dirty="0" err="1" smtClean="0">
                <a:solidFill>
                  <a:srgbClr val="FFFFFF"/>
                </a:solidFill>
                <a:latin typeface="Arial" charset="0"/>
              </a:rPr>
              <a:t>psoralens</a:t>
            </a:r>
            <a:r>
              <a:rPr lang="en-US" sz="2000" b="1" dirty="0" smtClean="0">
                <a:solidFill>
                  <a:srgbClr val="FFFFFF"/>
                </a:solidFill>
              </a:rPr>
              <a:t>)</a:t>
            </a:r>
          </a:p>
        </p:txBody>
      </p:sp>
    </p:spTree>
    <p:extLst>
      <p:ext uri="{BB962C8B-B14F-4D97-AF65-F5344CB8AC3E}">
        <p14:creationId xmlns:p14="http://schemas.microsoft.com/office/powerpoint/2010/main" val="3081051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54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30"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a:xfrm>
            <a:off x="1216025" y="323850"/>
            <a:ext cx="7772400" cy="1143000"/>
          </a:xfrm>
          <a:solidFill>
            <a:srgbClr val="000066"/>
          </a:solidFill>
          <a:ln w="38100">
            <a:solidFill>
              <a:srgbClr val="FFCC66"/>
            </a:solidFill>
            <a:miter lim="800000"/>
            <a:headEnd/>
            <a:tailEnd/>
          </a:ln>
        </p:spPr>
        <p:txBody>
          <a:bodyPr/>
          <a:lstStyle/>
          <a:p>
            <a:r>
              <a:rPr lang="en-US" sz="3600">
                <a:solidFill>
                  <a:srgbClr val="FFFFFF"/>
                </a:solidFill>
                <a:latin typeface="Tahoma" charset="0"/>
              </a:rPr>
              <a:t>Use Engineering to Reduce Toxins: Fumonisin Reduction with Bt-maize</a:t>
            </a:r>
          </a:p>
        </p:txBody>
      </p:sp>
      <p:sp>
        <p:nvSpPr>
          <p:cNvPr id="619523" name="Rectangle 3"/>
          <p:cNvSpPr>
            <a:spLocks noGrp="1" noChangeArrowheads="1"/>
          </p:cNvSpPr>
          <p:nvPr>
            <p:ph type="body" idx="1"/>
          </p:nvPr>
        </p:nvSpPr>
        <p:spPr>
          <a:xfrm>
            <a:off x="4029075" y="1981200"/>
            <a:ext cx="6429375" cy="3657600"/>
          </a:xfrm>
          <a:effectLst/>
        </p:spPr>
        <p:txBody>
          <a:bodyPr/>
          <a:lstStyle/>
          <a:p>
            <a:pPr>
              <a:lnSpc>
                <a:spcPct val="90000"/>
              </a:lnSpc>
              <a:defRPr/>
            </a:pPr>
            <a:r>
              <a:rPr lang="en-US" sz="2400" b="1" dirty="0" err="1" smtClean="0">
                <a:solidFill>
                  <a:schemeClr val="accent6">
                    <a:lumMod val="75000"/>
                  </a:schemeClr>
                </a:solidFill>
                <a:effectLst>
                  <a:outerShdw blurRad="38100" dist="38100" dir="2700000" algn="tl">
                    <a:srgbClr val="000000"/>
                  </a:outerShdw>
                </a:effectLst>
                <a:latin typeface="Arial" charset="0"/>
                <a:cs typeface="+mn-cs"/>
              </a:rPr>
              <a:t>Fumonisin</a:t>
            </a:r>
            <a:r>
              <a:rPr lang="en-US" sz="2400" b="1" dirty="0" smtClean="0">
                <a:solidFill>
                  <a:schemeClr val="accent6">
                    <a:lumMod val="75000"/>
                  </a:schemeClr>
                </a:solidFill>
                <a:effectLst>
                  <a:outerShdw blurRad="38100" dist="38100" dir="2700000" algn="tl">
                    <a:srgbClr val="000000"/>
                  </a:outerShdw>
                </a:effectLst>
                <a:latin typeface="Arial" charset="0"/>
                <a:cs typeface="+mn-cs"/>
              </a:rPr>
              <a:t> </a:t>
            </a:r>
            <a:r>
              <a:rPr lang="en-US" sz="2400" b="1" dirty="0">
                <a:solidFill>
                  <a:schemeClr val="accent6">
                    <a:lumMod val="75000"/>
                  </a:schemeClr>
                </a:solidFill>
                <a:effectLst>
                  <a:outerShdw blurRad="38100" dist="38100" dir="2700000" algn="tl">
                    <a:srgbClr val="000000"/>
                  </a:outerShdw>
                </a:effectLst>
                <a:latin typeface="Arial" charset="0"/>
                <a:cs typeface="+mn-cs"/>
              </a:rPr>
              <a:t>contamination caused by insect </a:t>
            </a:r>
            <a:r>
              <a:rPr lang="en-US" sz="2400" b="1" dirty="0" smtClean="0">
                <a:solidFill>
                  <a:schemeClr val="accent6">
                    <a:lumMod val="75000"/>
                  </a:schemeClr>
                </a:solidFill>
                <a:effectLst>
                  <a:outerShdw blurRad="38100" dist="38100" dir="2700000" algn="tl">
                    <a:srgbClr val="000000"/>
                  </a:outerShdw>
                </a:effectLst>
                <a:latin typeface="Arial" charset="0"/>
                <a:cs typeface="+mn-cs"/>
              </a:rPr>
              <a:t>infestation led to outbreaks of lethal lung edema in pigs, brain tumors in horses</a:t>
            </a:r>
            <a:endParaRPr lang="en-US" sz="2400" b="1" dirty="0">
              <a:solidFill>
                <a:schemeClr val="accent6">
                  <a:lumMod val="75000"/>
                </a:schemeClr>
              </a:solidFill>
              <a:effectLst>
                <a:outerShdw blurRad="38100" dist="38100" dir="2700000" algn="tl">
                  <a:srgbClr val="000000"/>
                </a:outerShdw>
              </a:effectLst>
              <a:latin typeface="Arial" charset="0"/>
              <a:cs typeface="+mn-cs"/>
            </a:endParaRPr>
          </a:p>
          <a:p>
            <a:pPr>
              <a:lnSpc>
                <a:spcPct val="90000"/>
              </a:lnSpc>
              <a:defRPr/>
            </a:pPr>
            <a:endParaRPr lang="en-US" sz="2400" b="1" dirty="0">
              <a:solidFill>
                <a:schemeClr val="accent6">
                  <a:lumMod val="75000"/>
                </a:schemeClr>
              </a:solidFill>
              <a:effectLst>
                <a:outerShdw blurRad="38100" dist="38100" dir="2700000" algn="tl">
                  <a:srgbClr val="000000"/>
                </a:outerShdw>
              </a:effectLst>
              <a:latin typeface="Arial" charset="0"/>
              <a:cs typeface="+mn-cs"/>
            </a:endParaRPr>
          </a:p>
          <a:p>
            <a:pPr>
              <a:lnSpc>
                <a:spcPct val="90000"/>
              </a:lnSpc>
              <a:defRPr/>
            </a:pPr>
            <a:r>
              <a:rPr lang="en-US" sz="2400" b="1" dirty="0">
                <a:solidFill>
                  <a:schemeClr val="accent6">
                    <a:lumMod val="75000"/>
                  </a:schemeClr>
                </a:solidFill>
                <a:effectLst>
                  <a:outerShdw blurRad="38100" dist="38100" dir="2700000" algn="tl">
                    <a:srgbClr val="000000"/>
                  </a:outerShdw>
                </a:effectLst>
                <a:latin typeface="Arial" charset="0"/>
                <a:cs typeface="+mn-cs"/>
              </a:rPr>
              <a:t>20- to 30-fold </a:t>
            </a:r>
            <a:r>
              <a:rPr lang="en-US" sz="2400" b="1" dirty="0" err="1">
                <a:solidFill>
                  <a:schemeClr val="accent6">
                    <a:lumMod val="75000"/>
                  </a:schemeClr>
                </a:solidFill>
                <a:effectLst>
                  <a:outerShdw blurRad="38100" dist="38100" dir="2700000" algn="tl">
                    <a:srgbClr val="000000"/>
                  </a:outerShdw>
                </a:effectLst>
                <a:latin typeface="Arial" charset="0"/>
                <a:cs typeface="+mn-cs"/>
              </a:rPr>
              <a:t>fumonisin</a:t>
            </a:r>
            <a:r>
              <a:rPr lang="en-US" sz="2400" b="1" dirty="0">
                <a:solidFill>
                  <a:schemeClr val="accent6">
                    <a:lumMod val="75000"/>
                  </a:schemeClr>
                </a:solidFill>
                <a:effectLst>
                  <a:outerShdw blurRad="38100" dist="38100" dir="2700000" algn="tl">
                    <a:srgbClr val="000000"/>
                  </a:outerShdw>
                </a:effectLst>
                <a:latin typeface="Arial" charset="0"/>
                <a:cs typeface="+mn-cs"/>
              </a:rPr>
              <a:t> reduction with </a:t>
            </a:r>
            <a:r>
              <a:rPr lang="en-US" sz="2400" b="1" dirty="0" err="1">
                <a:solidFill>
                  <a:schemeClr val="accent6">
                    <a:lumMod val="75000"/>
                  </a:schemeClr>
                </a:solidFill>
                <a:effectLst>
                  <a:outerShdw blurRad="38100" dist="38100" dir="2700000" algn="tl">
                    <a:srgbClr val="000000"/>
                  </a:outerShdw>
                </a:effectLst>
                <a:latin typeface="Arial" charset="0"/>
                <a:cs typeface="+mn-cs"/>
              </a:rPr>
              <a:t>Bt</a:t>
            </a:r>
            <a:r>
              <a:rPr lang="en-US" sz="2400" b="1" dirty="0">
                <a:solidFill>
                  <a:schemeClr val="accent6">
                    <a:lumMod val="75000"/>
                  </a:schemeClr>
                </a:solidFill>
                <a:effectLst>
                  <a:outerShdw blurRad="38100" dist="38100" dir="2700000" algn="tl">
                    <a:srgbClr val="000000"/>
                  </a:outerShdw>
                </a:effectLst>
                <a:latin typeface="Arial" charset="0"/>
                <a:cs typeface="+mn-cs"/>
              </a:rPr>
              <a:t>-maize</a:t>
            </a:r>
          </a:p>
        </p:txBody>
      </p:sp>
      <p:sp>
        <p:nvSpPr>
          <p:cNvPr id="115715" name="Text Box 4"/>
          <p:cNvSpPr txBox="1">
            <a:spLocks noChangeArrowheads="1"/>
          </p:cNvSpPr>
          <p:nvPr/>
        </p:nvSpPr>
        <p:spPr bwMode="auto">
          <a:xfrm>
            <a:off x="336550" y="6045200"/>
            <a:ext cx="3205163"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1600" b="1">
                <a:latin typeface="Times New Roman" charset="0"/>
              </a:rPr>
              <a:t>Modified from Drew L. Kershen</a:t>
            </a:r>
          </a:p>
          <a:p>
            <a:pPr eaLnBrk="1" hangingPunct="1">
              <a:lnSpc>
                <a:spcPct val="55000"/>
              </a:lnSpc>
              <a:spcBef>
                <a:spcPct val="50000"/>
              </a:spcBef>
            </a:pPr>
            <a:r>
              <a:rPr lang="en-US" sz="1600" b="1">
                <a:latin typeface="Times New Roman" charset="0"/>
              </a:rPr>
              <a:t>University of Oklahoma</a:t>
            </a:r>
          </a:p>
        </p:txBody>
      </p:sp>
      <p:pic>
        <p:nvPicPr>
          <p:cNvPr id="115716" name="Picture 5" descr="Maiz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449513"/>
            <a:ext cx="3600450"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Text Box 7"/>
          <p:cNvSpPr txBox="1">
            <a:spLocks noChangeArrowheads="1"/>
          </p:cNvSpPr>
          <p:nvPr/>
        </p:nvSpPr>
        <p:spPr bwMode="auto">
          <a:xfrm>
            <a:off x="4216400" y="5994400"/>
            <a:ext cx="5270500" cy="668338"/>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lnSpc>
                <a:spcPct val="90000"/>
              </a:lnSpc>
              <a:spcBef>
                <a:spcPct val="20000"/>
              </a:spcBef>
              <a:buClr>
                <a:schemeClr val="tx1"/>
              </a:buClr>
              <a:buSzPct val="75000"/>
              <a:buFont typeface="Wingdings" charset="0"/>
              <a:buNone/>
            </a:pPr>
            <a:r>
              <a:rPr lang="en-US" sz="1400" i="1">
                <a:solidFill>
                  <a:schemeClr val="bg1"/>
                </a:solidFill>
                <a:latin typeface="Arial" charset="0"/>
              </a:rPr>
              <a:t>SOURCE; Hammond, B. et al., (Feb. 2004), Lower fumonisin mycotoxin levels in the grain of Bt-corn grown in the United States in 2000-2002, J. Agric. Food Chem. 52: 1390-1397</a:t>
            </a:r>
            <a:endParaRPr lang="en-US" sz="3600" b="1" i="1">
              <a:solidFill>
                <a:schemeClr val="bg1"/>
              </a:solidFill>
            </a:endParaRPr>
          </a:p>
        </p:txBody>
      </p:sp>
      <p:sp>
        <p:nvSpPr>
          <p:cNvPr id="115719" name="Oval 8"/>
          <p:cNvSpPr>
            <a:spLocks noChangeArrowheads="1"/>
          </p:cNvSpPr>
          <p:nvPr/>
        </p:nvSpPr>
        <p:spPr bwMode="auto">
          <a:xfrm>
            <a:off x="3994150" y="3590939"/>
            <a:ext cx="6292850" cy="11699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838022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986" name="Rectangle 2"/>
          <p:cNvSpPr>
            <a:spLocks noGrp="1" noChangeArrowheads="1"/>
          </p:cNvSpPr>
          <p:nvPr>
            <p:ph type="body" idx="1"/>
          </p:nvPr>
        </p:nvSpPr>
        <p:spPr>
          <a:xfrm>
            <a:off x="428625" y="1447800"/>
            <a:ext cx="9515475" cy="4813300"/>
          </a:xfrm>
        </p:spPr>
        <p:txBody>
          <a:bodyPr/>
          <a:lstStyle/>
          <a:p>
            <a:pPr>
              <a:lnSpc>
                <a:spcPct val="120000"/>
              </a:lnSpc>
              <a:defRPr/>
            </a:pPr>
            <a:r>
              <a:rPr lang="en-US" b="1" dirty="0">
                <a:solidFill>
                  <a:schemeClr val="bg1"/>
                </a:solidFill>
                <a:effectLst>
                  <a:outerShdw blurRad="38100" dist="38100" dir="2700000" algn="tl">
                    <a:srgbClr val="000000"/>
                  </a:outerShdw>
                </a:effectLst>
                <a:latin typeface="Century Gothic" charset="0"/>
                <a:cs typeface="+mn-cs"/>
              </a:rPr>
              <a:t>Changes in nutritional content</a:t>
            </a:r>
          </a:p>
          <a:p>
            <a:pPr>
              <a:lnSpc>
                <a:spcPct val="120000"/>
              </a:lnSpc>
              <a:defRPr/>
            </a:pPr>
            <a:r>
              <a:rPr lang="en-US" b="1" dirty="0">
                <a:solidFill>
                  <a:schemeClr val="bg1"/>
                </a:solidFill>
                <a:effectLst>
                  <a:outerShdw blurRad="38100" dist="38100" dir="2700000" algn="tl">
                    <a:srgbClr val="000000"/>
                  </a:outerShdw>
                </a:effectLst>
                <a:latin typeface="Century Gothic" charset="0"/>
                <a:cs typeface="+mn-cs"/>
              </a:rPr>
              <a:t>Lack of peer-reviewed food safety tests </a:t>
            </a:r>
          </a:p>
          <a:p>
            <a:pPr>
              <a:lnSpc>
                <a:spcPct val="120000"/>
              </a:lnSpc>
              <a:defRPr/>
            </a:pPr>
            <a:r>
              <a:rPr lang="en-US" b="1" dirty="0">
                <a:solidFill>
                  <a:schemeClr val="bg1"/>
                </a:solidFill>
                <a:effectLst>
                  <a:outerShdw blurRad="38100" dist="38100" dir="2700000" algn="tl">
                    <a:srgbClr val="000000"/>
                  </a:outerShdw>
                </a:effectLst>
                <a:latin typeface="Century Gothic" charset="0"/>
                <a:cs typeface="+mn-cs"/>
              </a:rPr>
              <a:t>Creation of allergens or activation of toxins</a:t>
            </a:r>
          </a:p>
          <a:p>
            <a:pPr>
              <a:lnSpc>
                <a:spcPct val="120000"/>
              </a:lnSpc>
              <a:defRPr/>
            </a:pPr>
            <a:r>
              <a:rPr lang="en-US" b="1" dirty="0">
                <a:solidFill>
                  <a:srgbClr val="16165D"/>
                </a:solidFill>
                <a:effectLst>
                  <a:outerShdw blurRad="38100" dist="38100" dir="2700000" algn="tl">
                    <a:srgbClr val="000000"/>
                  </a:outerShdw>
                </a:effectLst>
                <a:latin typeface="Century Gothic" charset="0"/>
              </a:rPr>
              <a:t>Labeling</a:t>
            </a:r>
          </a:p>
          <a:p>
            <a:pPr>
              <a:lnSpc>
                <a:spcPct val="120000"/>
              </a:lnSpc>
              <a:defRPr/>
            </a:pPr>
            <a:r>
              <a:rPr lang="en-US" b="1" dirty="0" err="1" smtClean="0">
                <a:solidFill>
                  <a:schemeClr val="bg1"/>
                </a:solidFill>
                <a:effectLst>
                  <a:outerShdw blurRad="38100" dist="38100" dir="2700000" algn="tl">
                    <a:srgbClr val="000000"/>
                  </a:outerShdw>
                </a:effectLst>
                <a:latin typeface="Century Gothic" charset="0"/>
                <a:cs typeface="+mn-cs"/>
              </a:rPr>
              <a:t>Pharma</a:t>
            </a:r>
            <a:r>
              <a:rPr lang="en-US" b="1" dirty="0" smtClean="0">
                <a:solidFill>
                  <a:schemeClr val="bg1"/>
                </a:solidFill>
                <a:effectLst>
                  <a:outerShdw blurRad="38100" dist="38100" dir="2700000" algn="tl">
                    <a:srgbClr val="000000"/>
                  </a:outerShdw>
                </a:effectLst>
                <a:latin typeface="Century Gothic" charset="0"/>
                <a:cs typeface="+mn-cs"/>
              </a:rPr>
              <a:t> </a:t>
            </a:r>
            <a:r>
              <a:rPr lang="en-US" b="1" dirty="0">
                <a:solidFill>
                  <a:schemeClr val="bg1"/>
                </a:solidFill>
                <a:effectLst>
                  <a:outerShdw blurRad="38100" dist="38100" dir="2700000" algn="tl">
                    <a:srgbClr val="000000"/>
                  </a:outerShdw>
                </a:effectLst>
                <a:latin typeface="Century Gothic" charset="0"/>
                <a:cs typeface="+mn-cs"/>
              </a:rPr>
              <a:t>crops contaminating food supply</a:t>
            </a:r>
          </a:p>
          <a:p>
            <a:pPr>
              <a:lnSpc>
                <a:spcPct val="120000"/>
              </a:lnSpc>
              <a:defRPr/>
            </a:pPr>
            <a:r>
              <a:rPr lang="en-US" b="1" dirty="0" smtClean="0">
                <a:solidFill>
                  <a:schemeClr val="bg1"/>
                </a:solidFill>
                <a:effectLst>
                  <a:outerShdw blurRad="38100" dist="38100" dir="2700000" algn="tl">
                    <a:srgbClr val="000000"/>
                  </a:outerShdw>
                </a:effectLst>
                <a:latin typeface="Century Gothic" charset="0"/>
                <a:cs typeface="+mn-cs"/>
              </a:rPr>
              <a:t>Gene </a:t>
            </a:r>
            <a:r>
              <a:rPr lang="en-US" b="1" dirty="0">
                <a:solidFill>
                  <a:schemeClr val="bg1"/>
                </a:solidFill>
                <a:effectLst>
                  <a:outerShdw blurRad="38100" dist="38100" dir="2700000" algn="tl">
                    <a:srgbClr val="000000"/>
                  </a:outerShdw>
                </a:effectLst>
                <a:latin typeface="Century Gothic" charset="0"/>
                <a:cs typeface="+mn-cs"/>
              </a:rPr>
              <a:t>flow from food to intestinal bacteria increasing antibiotic resistance</a:t>
            </a:r>
          </a:p>
        </p:txBody>
      </p:sp>
      <p:sp>
        <p:nvSpPr>
          <p:cNvPr id="131074" name="Text Box 3"/>
          <p:cNvSpPr txBox="1">
            <a:spLocks noChangeArrowheads="1"/>
          </p:cNvSpPr>
          <p:nvPr/>
        </p:nvSpPr>
        <p:spPr bwMode="auto">
          <a:xfrm>
            <a:off x="1050925" y="355600"/>
            <a:ext cx="8042275" cy="646113"/>
          </a:xfrm>
          <a:prstGeom prst="rect">
            <a:avLst/>
          </a:prstGeom>
          <a:solidFill>
            <a:schemeClr val="bg1"/>
          </a:solidFill>
          <a:ln w="38100">
            <a:solidFill>
              <a:srgbClr val="16165D"/>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600" b="1">
                <a:solidFill>
                  <a:srgbClr val="22228B"/>
                </a:solidFill>
                <a:latin typeface="Century Gothic" charset="0"/>
              </a:rPr>
              <a:t>What are some food safety issues?</a:t>
            </a:r>
          </a:p>
        </p:txBody>
      </p:sp>
      <p:pic>
        <p:nvPicPr>
          <p:cNvPr id="1310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7585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ext Box 2"/>
          <p:cNvSpPr txBox="1">
            <a:spLocks noChangeArrowheads="1"/>
          </p:cNvSpPr>
          <p:nvPr/>
        </p:nvSpPr>
        <p:spPr bwMode="auto">
          <a:xfrm>
            <a:off x="1130300" y="76200"/>
            <a:ext cx="80137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3600" b="1">
                <a:solidFill>
                  <a:srgbClr val="16165D"/>
                </a:solidFill>
                <a:latin typeface="Tahoma" charset="0"/>
              </a:rPr>
              <a:t>Why Doesn</a:t>
            </a:r>
            <a:r>
              <a:rPr lang="ja-JP" altLang="en-US" sz="3600" b="1">
                <a:solidFill>
                  <a:srgbClr val="16165D"/>
                </a:solidFill>
                <a:latin typeface="Tahoma" charset="0"/>
              </a:rPr>
              <a:t>’</a:t>
            </a:r>
            <a:r>
              <a:rPr lang="en-US" altLang="ja-JP" sz="3600" b="1">
                <a:solidFill>
                  <a:srgbClr val="16165D"/>
                </a:solidFill>
                <a:latin typeface="Tahoma" charset="0"/>
              </a:rPr>
              <a:t>t FDA Have a Labeling Policy for GM Foods?</a:t>
            </a:r>
            <a:endParaRPr lang="en-US" sz="3600" b="1">
              <a:solidFill>
                <a:srgbClr val="16165D"/>
              </a:solidFill>
              <a:latin typeface="Tahoma" charset="0"/>
            </a:endParaRPr>
          </a:p>
        </p:txBody>
      </p:sp>
      <p:sp>
        <p:nvSpPr>
          <p:cNvPr id="1068035" name="Text Box 3"/>
          <p:cNvSpPr txBox="1">
            <a:spLocks noChangeArrowheads="1"/>
          </p:cNvSpPr>
          <p:nvPr/>
        </p:nvSpPr>
        <p:spPr bwMode="auto">
          <a:xfrm>
            <a:off x="3390900" y="1231900"/>
            <a:ext cx="434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3200" b="1">
                <a:solidFill>
                  <a:srgbClr val="16165D"/>
                </a:solidFill>
                <a:latin typeface="Tahoma" charset="0"/>
              </a:rPr>
              <a:t>Actually it does…</a:t>
            </a:r>
          </a:p>
        </p:txBody>
      </p:sp>
      <p:sp>
        <p:nvSpPr>
          <p:cNvPr id="1068036" name="Text Box 4"/>
          <p:cNvSpPr txBox="1">
            <a:spLocks noChangeArrowheads="1"/>
          </p:cNvSpPr>
          <p:nvPr/>
        </p:nvSpPr>
        <p:spPr bwMode="auto">
          <a:xfrm>
            <a:off x="279400" y="1866900"/>
            <a:ext cx="97663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a:solidFill>
                  <a:srgbClr val="16165D"/>
                </a:solidFill>
                <a:latin typeface="Tahoma" charset="0"/>
              </a:rPr>
              <a:t>Foods produced through biotechnology are subject to same</a:t>
            </a:r>
          </a:p>
          <a:p>
            <a:pPr algn="ctr"/>
            <a:r>
              <a:rPr lang="en-US" b="1">
                <a:solidFill>
                  <a:srgbClr val="16165D"/>
                </a:solidFill>
                <a:latin typeface="Tahoma" charset="0"/>
              </a:rPr>
              <a:t>      labeling laws as all other foods and food ingredients</a:t>
            </a:r>
          </a:p>
        </p:txBody>
      </p:sp>
      <p:sp>
        <p:nvSpPr>
          <p:cNvPr id="1068037" name="Text Box 5"/>
          <p:cNvSpPr txBox="1">
            <a:spLocks noChangeArrowheads="1"/>
          </p:cNvSpPr>
          <p:nvPr/>
        </p:nvSpPr>
        <p:spPr bwMode="auto">
          <a:xfrm>
            <a:off x="268288" y="2808288"/>
            <a:ext cx="99171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b="1">
                <a:solidFill>
                  <a:srgbClr val="16165D"/>
                </a:solidFill>
                <a:latin typeface="Tahoma" charset="0"/>
              </a:rPr>
              <a:t>Govt-mandated label information relates to composition</a:t>
            </a:r>
          </a:p>
          <a:p>
            <a:pPr algn="ctr"/>
            <a:r>
              <a:rPr lang="en-US" b="1">
                <a:solidFill>
                  <a:srgbClr val="16165D"/>
                </a:solidFill>
                <a:latin typeface="Tahoma" charset="0"/>
              </a:rPr>
              <a:t>  or food attributes </a:t>
            </a:r>
            <a:r>
              <a:rPr lang="en-US" b="1" u="sng">
                <a:solidFill>
                  <a:srgbClr val="16165D"/>
                </a:solidFill>
                <a:latin typeface="Tahoma" charset="0"/>
              </a:rPr>
              <a:t>not agricultural or manufacturing practices</a:t>
            </a:r>
          </a:p>
        </p:txBody>
      </p:sp>
      <p:sp>
        <p:nvSpPr>
          <p:cNvPr id="1068038" name="Text Box 6"/>
          <p:cNvSpPr txBox="1">
            <a:spLocks noChangeArrowheads="1"/>
          </p:cNvSpPr>
          <p:nvPr/>
        </p:nvSpPr>
        <p:spPr bwMode="auto">
          <a:xfrm>
            <a:off x="584200" y="3759200"/>
            <a:ext cx="8750300" cy="94615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en-US" sz="2800" b="1" smtClean="0">
                <a:solidFill>
                  <a:schemeClr val="bg1"/>
                </a:solidFill>
                <a:effectLst>
                  <a:outerShdw blurRad="38100" dist="38100" dir="2700000" algn="tl">
                    <a:srgbClr val="000000"/>
                  </a:outerShdw>
                </a:effectLst>
                <a:latin typeface="Tahoma" charset="0"/>
                <a:cs typeface="+mn-cs"/>
              </a:rPr>
              <a:t>No label needed if food essentially equivalent in safety, composition and nutrition</a:t>
            </a:r>
          </a:p>
        </p:txBody>
      </p:sp>
      <p:sp>
        <p:nvSpPr>
          <p:cNvPr id="1068039" name="Text Box 7"/>
          <p:cNvSpPr txBox="1">
            <a:spLocks noChangeArrowheads="1"/>
          </p:cNvSpPr>
          <p:nvPr/>
        </p:nvSpPr>
        <p:spPr bwMode="auto">
          <a:xfrm>
            <a:off x="-28575" y="4889500"/>
            <a:ext cx="106172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2300" b="1">
                <a:solidFill>
                  <a:srgbClr val="16165D"/>
                </a:solidFill>
                <a:latin typeface="Tahoma" charset="0"/>
              </a:rPr>
              <a:t>GM food labeled if: </a:t>
            </a:r>
          </a:p>
          <a:p>
            <a:pPr>
              <a:lnSpc>
                <a:spcPct val="75000"/>
              </a:lnSpc>
              <a:spcBef>
                <a:spcPct val="50000"/>
              </a:spcBef>
            </a:pPr>
            <a:r>
              <a:rPr lang="en-US" sz="2300" b="1">
                <a:solidFill>
                  <a:srgbClr val="16165D"/>
                </a:solidFill>
                <a:latin typeface="Tahoma" charset="0"/>
              </a:rPr>
              <a:t> 1. </a:t>
            </a:r>
            <a:r>
              <a:rPr lang="en-US" sz="2300" b="1" u="sng">
                <a:solidFill>
                  <a:srgbClr val="16165D"/>
                </a:solidFill>
                <a:latin typeface="Tahoma" charset="0"/>
              </a:rPr>
              <a:t>Different nutritional characteristics</a:t>
            </a:r>
            <a:r>
              <a:rPr lang="en-US" sz="2300" b="1">
                <a:solidFill>
                  <a:srgbClr val="16165D"/>
                </a:solidFill>
                <a:latin typeface="Tahoma" charset="0"/>
              </a:rPr>
              <a:t>, </a:t>
            </a:r>
          </a:p>
          <a:p>
            <a:r>
              <a:rPr lang="en-US" sz="2300" b="1">
                <a:solidFill>
                  <a:srgbClr val="16165D"/>
                </a:solidFill>
                <a:latin typeface="Tahoma" charset="0"/>
              </a:rPr>
              <a:t> 2. </a:t>
            </a:r>
            <a:r>
              <a:rPr lang="en-US" sz="2300" b="1" u="sng">
                <a:solidFill>
                  <a:srgbClr val="16165D"/>
                </a:solidFill>
                <a:latin typeface="Tahoma" charset="0"/>
              </a:rPr>
              <a:t>Genetic material from known allergenic source</a:t>
            </a:r>
            <a:r>
              <a:rPr lang="en-US" sz="2300" b="1">
                <a:solidFill>
                  <a:srgbClr val="16165D"/>
                </a:solidFill>
                <a:latin typeface="Tahoma" charset="0"/>
              </a:rPr>
              <a:t> </a:t>
            </a:r>
            <a:r>
              <a:rPr lang="en-US" sz="2300" b="1" i="1">
                <a:solidFill>
                  <a:srgbClr val="16165D"/>
                </a:solidFill>
                <a:latin typeface="Tahoma" charset="0"/>
              </a:rPr>
              <a:t>e.g.</a:t>
            </a:r>
            <a:r>
              <a:rPr lang="en-US" sz="2300" b="1">
                <a:solidFill>
                  <a:srgbClr val="16165D"/>
                </a:solidFill>
                <a:latin typeface="Tahoma" charset="0"/>
              </a:rPr>
              <a:t>, peanut, egg  </a:t>
            </a:r>
          </a:p>
          <a:p>
            <a:r>
              <a:rPr lang="en-US" sz="2300" b="1">
                <a:solidFill>
                  <a:srgbClr val="16165D"/>
                </a:solidFill>
                <a:latin typeface="Tahoma" charset="0"/>
              </a:rPr>
              <a:t> 3. </a:t>
            </a:r>
            <a:r>
              <a:rPr lang="en-US" sz="2300" b="1" u="sng">
                <a:solidFill>
                  <a:srgbClr val="16165D"/>
                </a:solidFill>
                <a:latin typeface="Tahoma" charset="0"/>
              </a:rPr>
              <a:t>Elevated levels of antinutritional or toxic cmpds </a:t>
            </a:r>
          </a:p>
        </p:txBody>
      </p:sp>
    </p:spTree>
    <p:extLst>
      <p:ext uri="{BB962C8B-B14F-4D97-AF65-F5344CB8AC3E}">
        <p14:creationId xmlns:p14="http://schemas.microsoft.com/office/powerpoint/2010/main" val="2885665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80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680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6803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6803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680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35" grpId="0" autoUpdateAnimBg="0"/>
      <p:bldP spid="1068036" grpId="0" autoUpdateAnimBg="0"/>
      <p:bldP spid="1068037" grpId="0" autoUpdateAnimBg="0"/>
      <p:bldP spid="1068038" grpId="0" autoUpdateAnimBg="0"/>
      <p:bldP spid="1068039"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Text Box 3"/>
          <p:cNvSpPr txBox="1">
            <a:spLocks noChangeArrowheads="1"/>
          </p:cNvSpPr>
          <p:nvPr/>
        </p:nvSpPr>
        <p:spPr bwMode="auto">
          <a:xfrm>
            <a:off x="2608263" y="6327775"/>
            <a:ext cx="7100887" cy="400050"/>
          </a:xfrm>
          <a:prstGeom prst="rect">
            <a:avLst/>
          </a:prstGeom>
          <a:solidFill>
            <a:schemeClr val="bg1">
              <a:alpha val="4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1000" i="1">
                <a:latin typeface="Times New Roman" charset="0"/>
              </a:rPr>
              <a:t>SOURCE: Marchant, G.E., Cardineau, G.A. and Redick, T.P. 2010. Thwarting Consumer Choice: The Case against Mandatory Labeling for Genetically Modified Foods. American Entreprise Institute, p. 71.</a:t>
            </a:r>
          </a:p>
        </p:txBody>
      </p:sp>
      <p:sp>
        <p:nvSpPr>
          <p:cNvPr id="134147" name="TextBox 6"/>
          <p:cNvSpPr txBox="1">
            <a:spLocks noChangeArrowheads="1"/>
          </p:cNvSpPr>
          <p:nvPr/>
        </p:nvSpPr>
        <p:spPr bwMode="auto">
          <a:xfrm>
            <a:off x="2019300" y="73279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en-US"/>
          </a:p>
        </p:txBody>
      </p:sp>
      <p:pic>
        <p:nvPicPr>
          <p:cNvPr id="134148" name="Picture 5" descr="book_cro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6850" y="212725"/>
            <a:ext cx="6411913"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TextBox 1"/>
          <p:cNvSpPr txBox="1">
            <a:spLocks noChangeArrowheads="1"/>
          </p:cNvSpPr>
          <p:nvPr/>
        </p:nvSpPr>
        <p:spPr bwMode="auto">
          <a:xfrm>
            <a:off x="6799263" y="493713"/>
            <a:ext cx="3290887" cy="5508625"/>
          </a:xfrm>
          <a:prstGeom prst="rect">
            <a:avLst/>
          </a:prstGeom>
          <a:solidFill>
            <a:srgbClr val="151665"/>
          </a:solidFill>
          <a:ln w="19050">
            <a:solidFill>
              <a:schemeClr val="tx1"/>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200">
                <a:solidFill>
                  <a:schemeClr val="bg1"/>
                </a:solidFill>
                <a:latin typeface="Tahoma" charset="0"/>
                <a:cs typeface="Tahoma" charset="0"/>
              </a:rPr>
              <a:t>But other nations have specific mandatory labeling laws for GE, although they vary dramatically among countries, making international trade difficult</a:t>
            </a:r>
          </a:p>
        </p:txBody>
      </p:sp>
    </p:spTree>
    <p:extLst>
      <p:ext uri="{BB962C8B-B14F-4D97-AF65-F5344CB8AC3E}">
        <p14:creationId xmlns:p14="http://schemas.microsoft.com/office/powerpoint/2010/main" val="2185413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1" descr="CA Right to Know.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44900" y="-287338"/>
            <a:ext cx="3125788" cy="470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4" name="Text Box 10"/>
          <p:cNvSpPr txBox="1">
            <a:spLocks noChangeArrowheads="1"/>
          </p:cNvSpPr>
          <p:nvPr/>
        </p:nvSpPr>
        <p:spPr bwMode="auto">
          <a:xfrm>
            <a:off x="271463" y="3767138"/>
            <a:ext cx="9715500" cy="1662112"/>
          </a:xfrm>
          <a:prstGeom prst="rect">
            <a:avLst/>
          </a:prstGeom>
          <a:solidFill>
            <a:srgbClr val="151665"/>
          </a:solidFill>
          <a:ln w="12700">
            <a:solidFill>
              <a:srgbClr val="000000"/>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400">
                <a:solidFill>
                  <a:srgbClr val="FFFFFF"/>
                </a:solidFill>
                <a:latin typeface="Helvetica Neue" charset="0"/>
                <a:cs typeface="Helvetica Neue" charset="0"/>
              </a:rPr>
              <a:t>In November 2012 California voted on a Proposition to require mandatory labeling of foods with GE ingredients. </a:t>
            </a:r>
          </a:p>
        </p:txBody>
      </p:sp>
      <p:pic>
        <p:nvPicPr>
          <p:cNvPr id="136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60198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nvSpPr>
        <p:spPr bwMode="auto">
          <a:xfrm>
            <a:off x="1185863" y="5680075"/>
            <a:ext cx="7904162" cy="615950"/>
          </a:xfrm>
          <a:prstGeom prst="rect">
            <a:avLst/>
          </a:prstGeom>
          <a:solidFill>
            <a:srgbClr val="151665"/>
          </a:solidFill>
          <a:ln w="12700">
            <a:solidFill>
              <a:srgbClr val="000000"/>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400">
                <a:solidFill>
                  <a:srgbClr val="FFFFFF"/>
                </a:solidFill>
                <a:latin typeface="Helvetica Neue" charset="0"/>
                <a:cs typeface="Helvetica Neue" charset="0"/>
              </a:rPr>
              <a:t>What did that Proposition look like?</a:t>
            </a:r>
          </a:p>
        </p:txBody>
      </p:sp>
    </p:spTree>
    <p:extLst>
      <p:ext uri="{BB962C8B-B14F-4D97-AF65-F5344CB8AC3E}">
        <p14:creationId xmlns:p14="http://schemas.microsoft.com/office/powerpoint/2010/main" val="2600461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3"/>
          <p:cNvSpPr txBox="1">
            <a:spLocks noChangeArrowheads="1"/>
          </p:cNvSpPr>
          <p:nvPr/>
        </p:nvSpPr>
        <p:spPr bwMode="auto">
          <a:xfrm>
            <a:off x="152400" y="1150938"/>
            <a:ext cx="9990138" cy="3277820"/>
          </a:xfrm>
          <a:prstGeom prst="rect">
            <a:avLst/>
          </a:prstGeom>
          <a:solidFill>
            <a:srgbClr val="151665"/>
          </a:solidFill>
          <a:ln>
            <a:noFill/>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Aft>
                <a:spcPts val="600"/>
              </a:spcAft>
              <a:defRPr/>
            </a:pPr>
            <a:r>
              <a:rPr lang="en-US" b="1" u="sng" dirty="0" smtClean="0">
                <a:solidFill>
                  <a:srgbClr val="FFFFFF"/>
                </a:solidFill>
                <a:latin typeface="Tahoma"/>
                <a:cs typeface="Tahoma"/>
              </a:rPr>
              <a:t>Labeling Relating to Genetic Engineering</a:t>
            </a:r>
            <a:endParaRPr lang="en-US" u="sng" dirty="0" smtClean="0">
              <a:solidFill>
                <a:srgbClr val="FFFFFF"/>
              </a:solidFill>
              <a:latin typeface="Tahoma"/>
              <a:cs typeface="Tahoma"/>
            </a:endParaRPr>
          </a:p>
          <a:p>
            <a:pPr marL="342900" indent="-342900" eaLnBrk="1" hangingPunct="1">
              <a:spcAft>
                <a:spcPts val="600"/>
              </a:spcAft>
              <a:buFont typeface="Wingdings" charset="2"/>
              <a:buChar char="Ø"/>
              <a:defRPr/>
            </a:pPr>
            <a:r>
              <a:rPr lang="en-US" dirty="0" smtClean="0">
                <a:solidFill>
                  <a:srgbClr val="FFFFFF"/>
                </a:solidFill>
                <a:latin typeface="Tahoma"/>
                <a:cs typeface="Tahoma"/>
              </a:rPr>
              <a:t>Any retail product that has been </a:t>
            </a:r>
            <a:r>
              <a:rPr lang="en-US" u="sng" dirty="0" smtClean="0">
                <a:solidFill>
                  <a:srgbClr val="FFFFFF"/>
                </a:solidFill>
                <a:latin typeface="Tahoma"/>
                <a:cs typeface="Tahoma"/>
              </a:rPr>
              <a:t>or may have</a:t>
            </a:r>
            <a:r>
              <a:rPr lang="en-US" dirty="0" smtClean="0">
                <a:solidFill>
                  <a:srgbClr val="FFFFFF"/>
                </a:solidFill>
                <a:latin typeface="Tahoma"/>
                <a:cs typeface="Tahoma"/>
              </a:rPr>
              <a:t> been partially or wholly produced with genetic engineering must be labeled. </a:t>
            </a:r>
          </a:p>
          <a:p>
            <a:pPr marL="342900" indent="-342900" eaLnBrk="1" hangingPunct="1">
              <a:spcAft>
                <a:spcPts val="600"/>
              </a:spcAft>
              <a:buFont typeface="Wingdings" charset="2"/>
              <a:buChar char="Ø"/>
              <a:defRPr/>
            </a:pPr>
            <a:r>
              <a:rPr lang="en-US" dirty="0" smtClean="0">
                <a:solidFill>
                  <a:srgbClr val="FFFFFF"/>
                </a:solidFill>
                <a:latin typeface="Tahoma"/>
                <a:cs typeface="Tahoma"/>
              </a:rPr>
              <a:t>Any raw retail agricultural commodity must contain on the front of its package in clear and conspicuous words, “</a:t>
            </a:r>
            <a:r>
              <a:rPr lang="en-US" altLang="ja-JP" dirty="0" smtClean="0">
                <a:solidFill>
                  <a:srgbClr val="FFFFFF"/>
                </a:solidFill>
                <a:latin typeface="Tahoma"/>
                <a:cs typeface="Tahoma"/>
              </a:rPr>
              <a:t>Genetically Engineered</a:t>
            </a:r>
            <a:r>
              <a:rPr lang="en-US" dirty="0" smtClean="0">
                <a:solidFill>
                  <a:srgbClr val="FFFFFF"/>
                </a:solidFill>
                <a:latin typeface="Tahoma"/>
                <a:cs typeface="Tahoma"/>
              </a:rPr>
              <a:t>”</a:t>
            </a:r>
            <a:r>
              <a:rPr lang="en-US" altLang="ja-JP" dirty="0" smtClean="0">
                <a:solidFill>
                  <a:srgbClr val="FFFFFF"/>
                </a:solidFill>
                <a:latin typeface="Tahoma"/>
                <a:cs typeface="Tahoma"/>
              </a:rPr>
              <a:t>.</a:t>
            </a:r>
          </a:p>
          <a:p>
            <a:pPr marL="342900" indent="-342900" eaLnBrk="1" hangingPunct="1">
              <a:buFont typeface="Wingdings" charset="2"/>
              <a:buChar char="Ø"/>
              <a:defRPr/>
            </a:pPr>
            <a:r>
              <a:rPr lang="en-US" altLang="ja-JP" dirty="0">
                <a:solidFill>
                  <a:srgbClr val="FFFFFF"/>
                </a:solidFill>
                <a:latin typeface="Tahoma"/>
                <a:cs typeface="Tahoma"/>
              </a:rPr>
              <a:t>A</a:t>
            </a:r>
            <a:r>
              <a:rPr lang="en-US" altLang="ja-JP" dirty="0" smtClean="0">
                <a:solidFill>
                  <a:srgbClr val="FFFFFF"/>
                </a:solidFill>
                <a:latin typeface="Tahoma"/>
                <a:cs typeface="Tahoma"/>
              </a:rPr>
              <a:t>ny processed foods, unless exempted, must have conspicuous language on package stating, </a:t>
            </a:r>
            <a:r>
              <a:rPr lang="en-US" dirty="0" smtClean="0">
                <a:solidFill>
                  <a:srgbClr val="FFFFFF"/>
                </a:solidFill>
                <a:latin typeface="Tahoma"/>
                <a:cs typeface="Tahoma"/>
              </a:rPr>
              <a:t>“</a:t>
            </a:r>
            <a:r>
              <a:rPr lang="en-US" altLang="ja-JP" dirty="0" smtClean="0">
                <a:solidFill>
                  <a:srgbClr val="FFFFFF"/>
                </a:solidFill>
                <a:latin typeface="Tahoma"/>
                <a:cs typeface="Tahoma"/>
              </a:rPr>
              <a:t>Partially Produced with Genetic Engineering</a:t>
            </a:r>
            <a:r>
              <a:rPr lang="en-US" dirty="0" smtClean="0">
                <a:solidFill>
                  <a:srgbClr val="FFFFFF"/>
                </a:solidFill>
                <a:latin typeface="Tahoma"/>
                <a:cs typeface="Tahoma"/>
              </a:rPr>
              <a:t>”</a:t>
            </a:r>
            <a:r>
              <a:rPr lang="en-US" altLang="ja-JP" dirty="0" smtClean="0">
                <a:solidFill>
                  <a:srgbClr val="FFFFFF"/>
                </a:solidFill>
                <a:latin typeface="Tahoma"/>
                <a:cs typeface="Tahoma"/>
              </a:rPr>
              <a:t> or </a:t>
            </a:r>
            <a:r>
              <a:rPr lang="en-US" dirty="0" smtClean="0">
                <a:solidFill>
                  <a:srgbClr val="FFFFFF"/>
                </a:solidFill>
                <a:latin typeface="Tahoma"/>
                <a:cs typeface="Tahoma"/>
              </a:rPr>
              <a:t>“</a:t>
            </a:r>
            <a:r>
              <a:rPr lang="en-US" altLang="ja-JP" u="sng" dirty="0" smtClean="0">
                <a:solidFill>
                  <a:srgbClr val="FFFFFF"/>
                </a:solidFill>
                <a:latin typeface="Tahoma"/>
                <a:cs typeface="Tahoma"/>
              </a:rPr>
              <a:t>May be </a:t>
            </a:r>
            <a:r>
              <a:rPr lang="en-US" altLang="ja-JP" dirty="0" smtClean="0">
                <a:solidFill>
                  <a:srgbClr val="FFFFFF"/>
                </a:solidFill>
                <a:latin typeface="Tahoma"/>
                <a:cs typeface="Tahoma"/>
              </a:rPr>
              <a:t>Partially Produced with Genetic Engineering</a:t>
            </a:r>
            <a:r>
              <a:rPr lang="en-US" dirty="0" smtClean="0">
                <a:solidFill>
                  <a:srgbClr val="FFFFFF"/>
                </a:solidFill>
                <a:latin typeface="Tahoma"/>
                <a:cs typeface="Tahoma"/>
              </a:rPr>
              <a:t>”</a:t>
            </a:r>
            <a:r>
              <a:rPr lang="en-US" altLang="ja-JP" dirty="0" smtClean="0">
                <a:solidFill>
                  <a:srgbClr val="FFFFFF"/>
                </a:solidFill>
                <a:latin typeface="Tahoma"/>
                <a:cs typeface="Tahoma"/>
              </a:rPr>
              <a:t>.</a:t>
            </a:r>
          </a:p>
        </p:txBody>
      </p:sp>
      <p:sp>
        <p:nvSpPr>
          <p:cNvPr id="137218" name="TextBox 4"/>
          <p:cNvSpPr txBox="1">
            <a:spLocks noChangeArrowheads="1"/>
          </p:cNvSpPr>
          <p:nvPr/>
        </p:nvSpPr>
        <p:spPr bwMode="auto">
          <a:xfrm>
            <a:off x="2608263" y="254000"/>
            <a:ext cx="5621337" cy="584200"/>
          </a:xfrm>
          <a:prstGeom prst="rect">
            <a:avLst/>
          </a:prstGeom>
          <a:solidFill>
            <a:srgbClr val="15166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3200" b="1">
                <a:solidFill>
                  <a:srgbClr val="FFFFFF"/>
                </a:solidFill>
                <a:latin typeface="Tahoma" charset="0"/>
                <a:cs typeface="Tahoma" charset="0"/>
              </a:rPr>
              <a:t>CA Labeling Proposition</a:t>
            </a:r>
          </a:p>
        </p:txBody>
      </p:sp>
      <p:sp>
        <p:nvSpPr>
          <p:cNvPr id="43011" name="TextBox 5"/>
          <p:cNvSpPr txBox="1">
            <a:spLocks noChangeArrowheads="1"/>
          </p:cNvSpPr>
          <p:nvPr/>
        </p:nvSpPr>
        <p:spPr bwMode="auto">
          <a:xfrm>
            <a:off x="287338" y="4691063"/>
            <a:ext cx="9712325" cy="1646605"/>
          </a:xfrm>
          <a:prstGeom prst="rect">
            <a:avLst/>
          </a:prstGeom>
          <a:solidFill>
            <a:srgbClr val="15166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Aft>
                <a:spcPts val="600"/>
              </a:spcAft>
            </a:pPr>
            <a:r>
              <a:rPr lang="en-US" b="1" u="sng" dirty="0">
                <a:solidFill>
                  <a:srgbClr val="FFFFFF"/>
                </a:solidFill>
                <a:latin typeface="Tahoma" charset="0"/>
                <a:cs typeface="Tahoma" charset="0"/>
              </a:rPr>
              <a:t>Labeling Relating to Using “Natural”</a:t>
            </a:r>
            <a:endParaRPr lang="en-US" altLang="ja-JP" u="sng" dirty="0">
              <a:solidFill>
                <a:srgbClr val="FFFFFF"/>
              </a:solidFill>
              <a:latin typeface="Tahoma" charset="0"/>
              <a:cs typeface="Tahoma" charset="0"/>
            </a:endParaRPr>
          </a:p>
          <a:p>
            <a:pPr eaLnBrk="1" hangingPunct="1"/>
            <a:r>
              <a:rPr lang="en-US" dirty="0">
                <a:solidFill>
                  <a:srgbClr val="FFFFFF"/>
                </a:solidFill>
                <a:latin typeface="Tahoma" charset="0"/>
                <a:cs typeface="Tahoma" charset="0"/>
              </a:rPr>
              <a:t>If food meets GE definitions above, or is processed, it may not be labeled for retail or in advertising that the food is “natural”, “naturally made”, “naturally grown”, “all natural” or any similar wording.</a:t>
            </a:r>
          </a:p>
        </p:txBody>
      </p:sp>
    </p:spTree>
    <p:extLst>
      <p:ext uri="{BB962C8B-B14F-4D97-AF65-F5344CB8AC3E}">
        <p14:creationId xmlns:p14="http://schemas.microsoft.com/office/powerpoint/2010/main" val="3146681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2275" y="1413930"/>
            <a:ext cx="9347200" cy="4770438"/>
          </a:xfrm>
          <a:prstGeom prst="rect">
            <a:avLst/>
          </a:prstGeom>
          <a:solidFill>
            <a:srgbClr val="151665"/>
          </a:solidFill>
        </p:spPr>
        <p:txBody>
          <a:bodyPr>
            <a:spAutoFit/>
          </a:bodyPr>
          <a:lstStyle/>
          <a:p>
            <a:pPr marL="342900" indent="-342900" algn="l" fontAlgn="auto">
              <a:spcBef>
                <a:spcPts val="0"/>
              </a:spcBef>
              <a:spcAft>
                <a:spcPts val="600"/>
              </a:spcAft>
              <a:buFont typeface="Arial"/>
              <a:buChar char="•"/>
              <a:defRPr/>
            </a:pPr>
            <a:r>
              <a:rPr lang="en-US" sz="2400" dirty="0">
                <a:solidFill>
                  <a:srgbClr val="FFFFFF"/>
                </a:solidFill>
                <a:latin typeface="Tahoma"/>
                <a:ea typeface="+mn-ea"/>
                <a:cs typeface="Tahoma"/>
              </a:rPr>
              <a:t>Non-GE animals whether fed GE feed or injected with GE drugs.</a:t>
            </a:r>
          </a:p>
          <a:p>
            <a:pPr marL="342900" indent="-342900" algn="l" fontAlgn="auto">
              <a:spcBef>
                <a:spcPts val="0"/>
              </a:spcBef>
              <a:spcAft>
                <a:spcPts val="600"/>
              </a:spcAft>
              <a:buFont typeface="Arial"/>
              <a:buChar char="•"/>
              <a:defRPr/>
            </a:pPr>
            <a:r>
              <a:rPr lang="en-US" sz="2400" dirty="0">
                <a:solidFill>
                  <a:srgbClr val="FFFFFF"/>
                </a:solidFill>
                <a:latin typeface="Tahoma"/>
                <a:ea typeface="+mn-ea"/>
                <a:cs typeface="Tahoma"/>
              </a:rPr>
              <a:t>Raw commodities grown without intentional use of GE seed.</a:t>
            </a:r>
          </a:p>
          <a:p>
            <a:pPr marL="342900" indent="-342900" algn="l" fontAlgn="auto">
              <a:spcBef>
                <a:spcPts val="0"/>
              </a:spcBef>
              <a:spcAft>
                <a:spcPts val="600"/>
              </a:spcAft>
              <a:buFont typeface="Arial"/>
              <a:buChar char="•"/>
              <a:defRPr/>
            </a:pPr>
            <a:r>
              <a:rPr lang="en-US" sz="2400" dirty="0">
                <a:solidFill>
                  <a:srgbClr val="FFFFFF"/>
                </a:solidFill>
                <a:latin typeface="Tahoma"/>
                <a:ea typeface="+mn-ea"/>
                <a:cs typeface="Tahoma"/>
              </a:rPr>
              <a:t>Foods certified as “organic”. </a:t>
            </a:r>
          </a:p>
          <a:p>
            <a:pPr marL="342900" indent="-342900" algn="l" fontAlgn="auto">
              <a:spcBef>
                <a:spcPts val="0"/>
              </a:spcBef>
              <a:spcAft>
                <a:spcPts val="600"/>
              </a:spcAft>
              <a:buFont typeface="Arial"/>
              <a:buChar char="•"/>
              <a:defRPr/>
            </a:pPr>
            <a:r>
              <a:rPr lang="en-US" sz="2400" dirty="0">
                <a:solidFill>
                  <a:srgbClr val="FFFFFF"/>
                </a:solidFill>
                <a:latin typeface="Tahoma"/>
                <a:ea typeface="+mn-ea"/>
                <a:cs typeface="Tahoma"/>
              </a:rPr>
              <a:t>Alcoholic beverages.</a:t>
            </a:r>
          </a:p>
          <a:p>
            <a:pPr marL="342900" indent="-342900" algn="l" fontAlgn="auto">
              <a:spcBef>
                <a:spcPts val="0"/>
              </a:spcBef>
              <a:spcAft>
                <a:spcPts val="600"/>
              </a:spcAft>
              <a:buFont typeface="Arial"/>
              <a:buChar char="•"/>
              <a:defRPr/>
            </a:pPr>
            <a:r>
              <a:rPr lang="en-US" sz="2400" dirty="0">
                <a:solidFill>
                  <a:srgbClr val="FFFFFF"/>
                </a:solidFill>
                <a:latin typeface="Tahoma"/>
                <a:ea typeface="+mn-ea"/>
                <a:cs typeface="Tahoma"/>
              </a:rPr>
              <a:t>Processed food with no one ingredient &gt;0.5% of weight of food.</a:t>
            </a:r>
          </a:p>
          <a:p>
            <a:pPr marL="342900" indent="-342900" algn="l" fontAlgn="auto">
              <a:spcBef>
                <a:spcPts val="0"/>
              </a:spcBef>
              <a:spcAft>
                <a:spcPts val="600"/>
              </a:spcAft>
              <a:buFont typeface="Arial"/>
              <a:buChar char="•"/>
              <a:defRPr/>
            </a:pPr>
            <a:r>
              <a:rPr lang="en-US" sz="2400" dirty="0">
                <a:solidFill>
                  <a:srgbClr val="FFFFFF"/>
                </a:solidFill>
                <a:latin typeface="Tahoma"/>
                <a:ea typeface="+mn-ea"/>
                <a:cs typeface="Tahoma"/>
              </a:rPr>
              <a:t>Processed food for immediate consumption in restaurants.</a:t>
            </a:r>
          </a:p>
          <a:p>
            <a:pPr marL="342900" indent="-342900" algn="l" fontAlgn="auto">
              <a:spcBef>
                <a:spcPts val="0"/>
              </a:spcBef>
              <a:spcAft>
                <a:spcPts val="600"/>
              </a:spcAft>
              <a:buFont typeface="Arial"/>
              <a:buChar char="•"/>
              <a:defRPr/>
            </a:pPr>
            <a:r>
              <a:rPr lang="en-US" sz="2400" dirty="0">
                <a:solidFill>
                  <a:srgbClr val="FFFFFF"/>
                </a:solidFill>
                <a:latin typeface="Tahoma"/>
                <a:ea typeface="+mn-ea"/>
                <a:cs typeface="Tahoma"/>
              </a:rPr>
              <a:t>Medical food.</a:t>
            </a:r>
          </a:p>
          <a:p>
            <a:pPr marL="342900" indent="-342900" algn="l" fontAlgn="auto">
              <a:spcBef>
                <a:spcPts val="0"/>
              </a:spcBef>
              <a:spcAft>
                <a:spcPts val="600"/>
              </a:spcAft>
              <a:buFont typeface="Arial"/>
              <a:buChar char="•"/>
              <a:defRPr/>
            </a:pPr>
            <a:r>
              <a:rPr lang="en-US" sz="2400" dirty="0">
                <a:solidFill>
                  <a:srgbClr val="FFFFFF"/>
                </a:solidFill>
                <a:latin typeface="Tahoma"/>
                <a:cs typeface="Tahoma"/>
              </a:rPr>
              <a:t>Processed food labeled solely because it has one or more GE processing aids or enzymes.</a:t>
            </a:r>
          </a:p>
          <a:p>
            <a:pPr marL="342900" indent="-342900" algn="l" fontAlgn="auto">
              <a:spcBef>
                <a:spcPts val="0"/>
              </a:spcBef>
              <a:spcAft>
                <a:spcPts val="600"/>
              </a:spcAft>
              <a:buFont typeface="Arial"/>
              <a:buChar char="•"/>
              <a:defRPr/>
            </a:pPr>
            <a:r>
              <a:rPr lang="en-US" sz="2400" dirty="0">
                <a:solidFill>
                  <a:srgbClr val="FFFFFF"/>
                </a:solidFill>
                <a:latin typeface="Tahoma"/>
                <a:cs typeface="Tahoma"/>
              </a:rPr>
              <a:t>Processed foods with one or more GE substances added during processing but removed or present in very low amounts.</a:t>
            </a:r>
          </a:p>
        </p:txBody>
      </p:sp>
      <p:sp>
        <p:nvSpPr>
          <p:cNvPr id="138242" name="TextBox 1"/>
          <p:cNvSpPr txBox="1">
            <a:spLocks noChangeArrowheads="1"/>
          </p:cNvSpPr>
          <p:nvPr/>
        </p:nvSpPr>
        <p:spPr bwMode="auto">
          <a:xfrm>
            <a:off x="169333" y="304270"/>
            <a:ext cx="9956800" cy="523220"/>
          </a:xfrm>
          <a:prstGeom prst="rect">
            <a:avLst/>
          </a:prstGeom>
          <a:solidFill>
            <a:srgbClr val="15166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2800" b="1" dirty="0" smtClean="0">
                <a:solidFill>
                  <a:srgbClr val="FFFFFF"/>
                </a:solidFill>
                <a:latin typeface="Tahoma" charset="0"/>
                <a:cs typeface="Tahoma" charset="0"/>
              </a:rPr>
              <a:t>But </a:t>
            </a:r>
            <a:r>
              <a:rPr lang="en-US" sz="2800" b="1" dirty="0">
                <a:solidFill>
                  <a:srgbClr val="FFFFFF"/>
                </a:solidFill>
                <a:latin typeface="Tahoma" charset="0"/>
                <a:cs typeface="Tahoma" charset="0"/>
              </a:rPr>
              <a:t>T</a:t>
            </a:r>
            <a:r>
              <a:rPr lang="en-US" sz="2800" b="1" dirty="0" smtClean="0">
                <a:solidFill>
                  <a:srgbClr val="FFFFFF"/>
                </a:solidFill>
                <a:latin typeface="Tahoma" charset="0"/>
                <a:cs typeface="Tahoma" charset="0"/>
              </a:rPr>
              <a:t>here Were Quite a Few Exemptions to Labeling</a:t>
            </a:r>
            <a:endParaRPr lang="en-US" sz="2800" b="1" dirty="0">
              <a:solidFill>
                <a:srgbClr val="FFFFFF"/>
              </a:solidFill>
              <a:latin typeface="Tahoma" charset="0"/>
              <a:cs typeface="Tahoma" charset="0"/>
            </a:endParaRPr>
          </a:p>
        </p:txBody>
      </p:sp>
    </p:spTree>
    <p:extLst>
      <p:ext uri="{BB962C8B-B14F-4D97-AF65-F5344CB8AC3E}">
        <p14:creationId xmlns:p14="http://schemas.microsoft.com/office/powerpoint/2010/main" val="1464873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6" name="Text Box 3"/>
          <p:cNvSpPr txBox="1">
            <a:spLocks noChangeArrowheads="1"/>
          </p:cNvSpPr>
          <p:nvPr/>
        </p:nvSpPr>
        <p:spPr bwMode="auto">
          <a:xfrm>
            <a:off x="55563" y="6327775"/>
            <a:ext cx="9653587" cy="400050"/>
          </a:xfrm>
          <a:prstGeom prst="rect">
            <a:avLst/>
          </a:prstGeom>
          <a:solidFill>
            <a:schemeClr val="bg1">
              <a:alpha val="4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r>
              <a:rPr lang="en-US" sz="1000" i="1"/>
              <a:t>SOURCE: </a:t>
            </a:r>
            <a:r>
              <a:rPr lang="ja-JP" altLang="en-US" sz="1000" i="1"/>
              <a:t>“</a:t>
            </a:r>
            <a:r>
              <a:rPr lang="en-US" altLang="ja-JP" sz="1000" i="1"/>
              <a:t>California voters rebuff labels on GMO foods</a:t>
            </a:r>
            <a:r>
              <a:rPr lang="ja-JP" altLang="en-US" sz="1000" i="1"/>
              <a:t>”</a:t>
            </a:r>
            <a:r>
              <a:rPr lang="en-US" altLang="ja-JP" sz="1000" i="1"/>
              <a:t>, Capital Press, November 8, 2012</a:t>
            </a:r>
          </a:p>
          <a:p>
            <a:pPr algn="r" eaLnBrk="1" hangingPunct="1"/>
            <a:r>
              <a:rPr lang="en-US" sz="1000" i="1"/>
              <a:t>http://www.capitalpress.com/print/AP-CA-Prop-37-Food-labeling-110712</a:t>
            </a:r>
          </a:p>
        </p:txBody>
      </p:sp>
      <p:sp>
        <p:nvSpPr>
          <p:cNvPr id="139267" name="TextBox 6"/>
          <p:cNvSpPr txBox="1">
            <a:spLocks noChangeArrowheads="1"/>
          </p:cNvSpPr>
          <p:nvPr/>
        </p:nvSpPr>
        <p:spPr bwMode="auto">
          <a:xfrm>
            <a:off x="2019300" y="73279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en-US"/>
          </a:p>
        </p:txBody>
      </p:sp>
      <p:pic>
        <p:nvPicPr>
          <p:cNvPr id="139268" name="Picture 6" descr="Scan of articl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6338" y="220663"/>
            <a:ext cx="7799387" cy="606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9" name="Text Box 10"/>
          <p:cNvSpPr txBox="1">
            <a:spLocks noChangeArrowheads="1"/>
          </p:cNvSpPr>
          <p:nvPr/>
        </p:nvSpPr>
        <p:spPr bwMode="auto">
          <a:xfrm>
            <a:off x="304800" y="4156075"/>
            <a:ext cx="9715500" cy="1662113"/>
          </a:xfrm>
          <a:prstGeom prst="rect">
            <a:avLst/>
          </a:prstGeom>
          <a:solidFill>
            <a:srgbClr val="151665"/>
          </a:solidFill>
          <a:ln w="12700">
            <a:solidFill>
              <a:srgbClr val="000000"/>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400">
                <a:solidFill>
                  <a:srgbClr val="FFFFFF"/>
                </a:solidFill>
                <a:latin typeface="Helvetica Neue" charset="0"/>
                <a:cs typeface="Helvetica Neue" charset="0"/>
              </a:rPr>
              <a:t>After over $40M was spent convincing voters one way or the other, the proposition was defeated 51.4% to 48.6%</a:t>
            </a:r>
          </a:p>
        </p:txBody>
      </p:sp>
    </p:spTree>
    <p:extLst>
      <p:ext uri="{BB962C8B-B14F-4D97-AF65-F5344CB8AC3E}">
        <p14:creationId xmlns:p14="http://schemas.microsoft.com/office/powerpoint/2010/main" val="2739496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5200" y="596265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0" y="-4763"/>
            <a:ext cx="9159875"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4"/>
          <p:cNvSpPr txBox="1">
            <a:spLocks noChangeArrowheads="1"/>
          </p:cNvSpPr>
          <p:nvPr/>
        </p:nvSpPr>
        <p:spPr bwMode="auto">
          <a:xfrm>
            <a:off x="1627400" y="4922838"/>
            <a:ext cx="804439" cy="36933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dirty="0" smtClean="0">
                <a:latin typeface="Tahoma" charset="0"/>
              </a:rPr>
              <a:t>Cells</a:t>
            </a:r>
            <a:endParaRPr lang="en-US" sz="1800" b="1" dirty="0">
              <a:latin typeface="Tahoma" charset="0"/>
            </a:endParaRPr>
          </a:p>
        </p:txBody>
      </p:sp>
      <p:sp>
        <p:nvSpPr>
          <p:cNvPr id="22532" name="Line 5"/>
          <p:cNvSpPr>
            <a:spLocks noChangeShapeType="1"/>
          </p:cNvSpPr>
          <p:nvPr/>
        </p:nvSpPr>
        <p:spPr bwMode="auto">
          <a:xfrm flipV="1">
            <a:off x="2406650" y="3441700"/>
            <a:ext cx="1087438" cy="14890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33" name="Line 6"/>
          <p:cNvSpPr>
            <a:spLocks noChangeShapeType="1"/>
          </p:cNvSpPr>
          <p:nvPr/>
        </p:nvSpPr>
        <p:spPr bwMode="auto">
          <a:xfrm flipV="1">
            <a:off x="2406650" y="2951163"/>
            <a:ext cx="752475" cy="19685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82290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Text Box 3"/>
          <p:cNvSpPr txBox="1">
            <a:spLocks noChangeArrowheads="1"/>
          </p:cNvSpPr>
          <p:nvPr/>
        </p:nvSpPr>
        <p:spPr bwMode="auto">
          <a:xfrm>
            <a:off x="55563" y="6327775"/>
            <a:ext cx="9653587" cy="400050"/>
          </a:xfrm>
          <a:prstGeom prst="rect">
            <a:avLst/>
          </a:prstGeom>
          <a:solidFill>
            <a:schemeClr val="bg1">
              <a:alpha val="4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r>
              <a:rPr lang="en-US" sz="1000" i="1">
                <a:solidFill>
                  <a:schemeClr val="bg2"/>
                </a:solidFill>
              </a:rPr>
              <a:t>SOURCE: </a:t>
            </a:r>
            <a:r>
              <a:rPr lang="ja-JP" altLang="en-US" sz="1000" i="1">
                <a:solidFill>
                  <a:schemeClr val="bg2"/>
                </a:solidFill>
              </a:rPr>
              <a:t>“</a:t>
            </a:r>
            <a:r>
              <a:rPr lang="en-US" altLang="ja-JP" sz="1000" i="1">
                <a:solidFill>
                  <a:schemeClr val="bg2"/>
                </a:solidFill>
              </a:rPr>
              <a:t>GMO Food Fight: Round Two 2013</a:t>
            </a:r>
            <a:r>
              <a:rPr lang="ja-JP" altLang="en-US" sz="1000" i="1">
                <a:solidFill>
                  <a:schemeClr val="bg2"/>
                </a:solidFill>
              </a:rPr>
              <a:t>”</a:t>
            </a:r>
            <a:r>
              <a:rPr lang="en-US" altLang="ja-JP" sz="1000" i="1">
                <a:solidFill>
                  <a:schemeClr val="bg2"/>
                </a:solidFill>
              </a:rPr>
              <a:t>, Organic Bytes, Organic Consumers Association, January 3, 2013</a:t>
            </a:r>
          </a:p>
          <a:p>
            <a:pPr algn="r" eaLnBrk="1" hangingPunct="1"/>
            <a:r>
              <a:rPr lang="en-US" sz="1000" i="1">
                <a:solidFill>
                  <a:schemeClr val="bg2"/>
                </a:solidFill>
              </a:rPr>
              <a:t>http://www.organicconsumers.org/bytes/ob361.htm</a:t>
            </a:r>
          </a:p>
        </p:txBody>
      </p:sp>
      <p:pic>
        <p:nvPicPr>
          <p:cNvPr id="141315" name="Picture 10" descr=" Frankenfish and GMO Food Fight Round Two-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0" y="119063"/>
            <a:ext cx="8339138" cy="640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p:cNvSpPr txBox="1">
            <a:spLocks noChangeArrowheads="1"/>
          </p:cNvSpPr>
          <p:nvPr/>
        </p:nvSpPr>
        <p:spPr bwMode="auto">
          <a:xfrm>
            <a:off x="5227638" y="3454400"/>
            <a:ext cx="4406900" cy="2708275"/>
          </a:xfrm>
          <a:prstGeom prst="rect">
            <a:avLst/>
          </a:prstGeom>
          <a:solidFill>
            <a:srgbClr val="151665"/>
          </a:solidFill>
          <a:ln>
            <a:noFill/>
          </a:ln>
          <a:effectLst/>
          <a:extLst/>
        </p:spPr>
        <p:txBody>
          <a:bodyPr>
            <a:spAutoFit/>
          </a:bodyPr>
          <a:lstStyle/>
          <a:p>
            <a:pPr algn="ctr">
              <a:spcBef>
                <a:spcPct val="50000"/>
              </a:spcBef>
              <a:defRPr/>
            </a:pPr>
            <a:r>
              <a:rPr lang="en-US" sz="3400" b="1" dirty="0">
                <a:solidFill>
                  <a:schemeClr val="bg1"/>
                </a:solidFill>
                <a:effectLst>
                  <a:outerShdw blurRad="38100" dist="38100" dir="2700000" algn="tl">
                    <a:srgbClr val="000000"/>
                  </a:outerShdw>
                </a:effectLst>
                <a:latin typeface="Tahoma"/>
                <a:cs typeface="Tahoma"/>
              </a:rPr>
              <a:t>Not in California, nor a number of other states, like Washington,  Oregon, Vermont…</a:t>
            </a:r>
          </a:p>
        </p:txBody>
      </p:sp>
      <p:sp>
        <p:nvSpPr>
          <p:cNvPr id="5" name="Text Box 2"/>
          <p:cNvSpPr txBox="1">
            <a:spLocks noChangeArrowheads="1"/>
          </p:cNvSpPr>
          <p:nvPr/>
        </p:nvSpPr>
        <p:spPr bwMode="auto">
          <a:xfrm>
            <a:off x="3263900" y="1693863"/>
            <a:ext cx="4406900" cy="830262"/>
          </a:xfrm>
          <a:prstGeom prst="rect">
            <a:avLst/>
          </a:prstGeom>
          <a:solidFill>
            <a:srgbClr val="151665"/>
          </a:solidFill>
          <a:ln>
            <a:noFill/>
          </a:ln>
          <a:effectLst/>
          <a:extLst/>
        </p:spPr>
        <p:txBody>
          <a:bodyPr>
            <a:spAutoFit/>
          </a:bodyPr>
          <a:lstStyle/>
          <a:p>
            <a:pPr algn="ctr">
              <a:spcBef>
                <a:spcPct val="50000"/>
              </a:spcBef>
              <a:defRPr/>
            </a:pPr>
            <a:r>
              <a:rPr lang="en-US" sz="4800" b="1" dirty="0">
                <a:solidFill>
                  <a:schemeClr val="bg1"/>
                </a:solidFill>
                <a:effectLst>
                  <a:outerShdw blurRad="38100" dist="38100" dir="2700000" algn="tl">
                    <a:srgbClr val="000000"/>
                  </a:outerShdw>
                </a:effectLst>
                <a:latin typeface="Tahoma"/>
                <a:cs typeface="Tahoma"/>
              </a:rPr>
              <a:t>End of Story?</a:t>
            </a:r>
          </a:p>
        </p:txBody>
      </p:sp>
    </p:spTree>
    <p:extLst>
      <p:ext uri="{BB962C8B-B14F-4D97-AF65-F5344CB8AC3E}">
        <p14:creationId xmlns:p14="http://schemas.microsoft.com/office/powerpoint/2010/main" val="608542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75" y="607377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0085" name="Text Box 5"/>
          <p:cNvSpPr txBox="1">
            <a:spLocks noChangeArrowheads="1"/>
          </p:cNvSpPr>
          <p:nvPr/>
        </p:nvSpPr>
        <p:spPr bwMode="auto">
          <a:xfrm>
            <a:off x="4073525" y="4648200"/>
            <a:ext cx="5956300" cy="1123950"/>
          </a:xfrm>
          <a:prstGeom prst="rect">
            <a:avLst/>
          </a:prstGeom>
          <a:noFill/>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b="1" i="1">
                <a:solidFill>
                  <a:schemeClr val="bg1"/>
                </a:solidFill>
                <a:effectLst>
                  <a:outerShdw blurRad="38100" dist="38100" dir="2700000" algn="tl">
                    <a:srgbClr val="000000"/>
                  </a:outerShdw>
                </a:effectLst>
                <a:latin typeface="Arial" charset="0"/>
                <a:cs typeface="+mn-cs"/>
              </a:rPr>
              <a:t>Putting a label on a whole food is relatively easy, but…</a:t>
            </a:r>
          </a:p>
        </p:txBody>
      </p:sp>
    </p:spTree>
    <p:extLst>
      <p:ext uri="{BB962C8B-B14F-4D97-AF65-F5344CB8AC3E}">
        <p14:creationId xmlns:p14="http://schemas.microsoft.com/office/powerpoint/2010/main" val="3692555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700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0085"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2"/>
          <p:cNvSpPr>
            <a:spLocks noChangeArrowheads="1"/>
          </p:cNvSpPr>
          <p:nvPr/>
        </p:nvSpPr>
        <p:spPr bwMode="auto">
          <a:xfrm>
            <a:off x="0" y="0"/>
            <a:ext cx="10287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4438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2975" y="57912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582613"/>
            <a:ext cx="9005887" cy="627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1109" name="Text Box 5"/>
          <p:cNvSpPr txBox="1">
            <a:spLocks noChangeArrowheads="1"/>
          </p:cNvSpPr>
          <p:nvPr/>
        </p:nvSpPr>
        <p:spPr bwMode="auto">
          <a:xfrm>
            <a:off x="4589463" y="84138"/>
            <a:ext cx="5545137" cy="2308225"/>
          </a:xfrm>
          <a:prstGeom prst="rect">
            <a:avLst/>
          </a:prstGeom>
          <a:solidFill>
            <a:srgbClr val="151665"/>
          </a:solidFill>
          <a:ln w="19050" cmpd="sng">
            <a:solidFill>
              <a:srgbClr val="000000"/>
            </a:solidFill>
            <a:miter lim="800000"/>
            <a:headEnd/>
            <a:tailEnd/>
          </a:ln>
          <a:effectLst/>
          <a:extLst/>
        </p:spPr>
        <p:txBody>
          <a:bodyPr>
            <a:spAutoFit/>
          </a:bodyPr>
          <a:lstStyle/>
          <a:p>
            <a:pPr algn="ctr">
              <a:spcBef>
                <a:spcPct val="50000"/>
              </a:spcBef>
              <a:defRPr/>
            </a:pPr>
            <a:r>
              <a:rPr lang="en-US" sz="2400" dirty="0">
                <a:solidFill>
                  <a:srgbClr val="FFFFFF"/>
                </a:solidFill>
                <a:latin typeface="Tahoma" charset="0"/>
                <a:cs typeface="+mn-cs"/>
              </a:rPr>
              <a:t>Processed foods are more difficult. For example, tomato sauce contains many varieties. Depending on type of label required, GE varieties would likely  need to be tracked to assure correct content information.</a:t>
            </a:r>
          </a:p>
        </p:txBody>
      </p:sp>
    </p:spTree>
    <p:extLst>
      <p:ext uri="{BB962C8B-B14F-4D97-AF65-F5344CB8AC3E}">
        <p14:creationId xmlns:p14="http://schemas.microsoft.com/office/powerpoint/2010/main" val="984238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Text Box 2"/>
          <p:cNvSpPr txBox="1">
            <a:spLocks noChangeArrowheads="1"/>
          </p:cNvSpPr>
          <p:nvPr/>
        </p:nvSpPr>
        <p:spPr bwMode="auto">
          <a:xfrm>
            <a:off x="1917700" y="1077913"/>
            <a:ext cx="6451600" cy="4770437"/>
          </a:xfrm>
          <a:prstGeom prst="rect">
            <a:avLst/>
          </a:prstGeom>
          <a:solidFill>
            <a:srgbClr val="151665"/>
          </a:solidFill>
          <a:ln w="57150">
            <a:solidFill>
              <a:schemeClr val="bg1"/>
            </a:solidFill>
            <a:miter lim="800000"/>
            <a:headEnd/>
            <a:tailEnd/>
          </a:ln>
          <a:effectLst/>
          <a:extLst/>
        </p:spPr>
        <p:txBody>
          <a:bodyPr>
            <a:spAutoFit/>
          </a:bodyPr>
          <a:lstStyle/>
          <a:p>
            <a:pPr algn="ctr">
              <a:spcBef>
                <a:spcPct val="50000"/>
              </a:spcBef>
              <a:defRPr/>
            </a:pPr>
            <a:r>
              <a:rPr lang="en-US" sz="3200" i="1" dirty="0">
                <a:solidFill>
                  <a:schemeClr val="bg1"/>
                </a:solidFill>
                <a:latin typeface="Tahoma" charset="0"/>
                <a:cs typeface="+mn-cs"/>
              </a:rPr>
              <a:t>If there is demand, might another solution be to allow the creation of a specialty market for labeled GE-free foods – for which people pay a premium price and for which farmers are paid premium prices to grow them? </a:t>
            </a:r>
          </a:p>
          <a:p>
            <a:pPr algn="ctr">
              <a:spcBef>
                <a:spcPct val="50000"/>
              </a:spcBef>
              <a:defRPr/>
            </a:pPr>
            <a:r>
              <a:rPr lang="en-US" sz="3200" i="1" dirty="0">
                <a:solidFill>
                  <a:schemeClr val="bg1"/>
                </a:solidFill>
                <a:latin typeface="Tahoma" charset="0"/>
                <a:cs typeface="+mn-cs"/>
              </a:rPr>
              <a:t>But other consumers have the choice to buy GE foods.</a:t>
            </a:r>
          </a:p>
        </p:txBody>
      </p:sp>
    </p:spTree>
    <p:extLst>
      <p:ext uri="{BB962C8B-B14F-4D97-AF65-F5344CB8AC3E}">
        <p14:creationId xmlns:p14="http://schemas.microsoft.com/office/powerpoint/2010/main" val="2489191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0" name="Picture 4" descr="Homepage_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63888" y="0"/>
            <a:ext cx="5902325" cy="6858000"/>
          </a:xfrm>
          <a:prstGeom prst="rect">
            <a:avLst/>
          </a:prstGeom>
          <a:noFill/>
          <a:ln w="9525">
            <a:solidFill>
              <a:schemeClr val="tx1"/>
            </a:solidFill>
            <a:miter lim="800000"/>
            <a:headEnd/>
            <a:tailEnd/>
          </a:ln>
          <a:effectLst>
            <a:outerShdw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937989" name="Text Box 5"/>
          <p:cNvSpPr txBox="1">
            <a:spLocks noChangeArrowheads="1"/>
          </p:cNvSpPr>
          <p:nvPr/>
        </p:nvSpPr>
        <p:spPr bwMode="auto">
          <a:xfrm>
            <a:off x="277813" y="311150"/>
            <a:ext cx="2782887" cy="3970338"/>
          </a:xfrm>
          <a:prstGeom prst="rect">
            <a:avLst/>
          </a:prstGeom>
          <a:solidFill>
            <a:schemeClr val="accent6">
              <a:lumMod val="50000"/>
            </a:schemeClr>
          </a:solidFill>
          <a:ln w="19050">
            <a:solidFill>
              <a:schemeClr val="bg1"/>
            </a:solidFill>
            <a:miter lim="800000"/>
            <a:headEnd/>
            <a:tailEnd/>
          </a:ln>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2800" dirty="0" smtClean="0">
                <a:solidFill>
                  <a:schemeClr val="accent3"/>
                </a:solidFill>
                <a:effectLst>
                  <a:outerShdw blurRad="38100" dist="38100" dir="2700000" algn="tl">
                    <a:srgbClr val="000000"/>
                  </a:outerShdw>
                </a:effectLst>
                <a:latin typeface="Tahoma" charset="0"/>
                <a:cs typeface="+mn-cs"/>
              </a:rPr>
              <a:t>Want to ask questions? Follow these easy steps in Biotech information section of </a:t>
            </a:r>
            <a:r>
              <a:rPr lang="en-US" sz="2800" dirty="0" smtClean="0">
                <a:solidFill>
                  <a:schemeClr val="accent3"/>
                </a:solidFill>
                <a:effectLst>
                  <a:outerShdw blurRad="38100" dist="38100" dir="2700000" algn="tl">
                    <a:srgbClr val="000000"/>
                  </a:outerShdw>
                </a:effectLst>
                <a:latin typeface="Tahoma" charset="0"/>
                <a:cs typeface="+mn-cs"/>
                <a:hlinkClick r:id="rId5"/>
              </a:rPr>
              <a:t>http://ucbiotech.org</a:t>
            </a:r>
            <a:r>
              <a:rPr lang="en-US" sz="2800" dirty="0" smtClean="0">
                <a:solidFill>
                  <a:schemeClr val="accent3"/>
                </a:solidFill>
                <a:effectLst>
                  <a:outerShdw blurRad="38100" dist="38100" dir="2700000" algn="tl">
                    <a:srgbClr val="000000"/>
                  </a:outerShdw>
                </a:effectLst>
                <a:latin typeface="Tahoma" charset="0"/>
                <a:cs typeface="+mn-cs"/>
              </a:rPr>
              <a:t>  </a:t>
            </a:r>
          </a:p>
        </p:txBody>
      </p:sp>
    </p:spTree>
    <p:extLst>
      <p:ext uri="{BB962C8B-B14F-4D97-AF65-F5344CB8AC3E}">
        <p14:creationId xmlns:p14="http://schemas.microsoft.com/office/powerpoint/2010/main" val="1672407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58" name="Picture 3" descr="issue search_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0" y="0"/>
            <a:ext cx="8407400" cy="6858000"/>
          </a:xfrm>
          <a:prstGeom prst="rect">
            <a:avLst/>
          </a:prstGeom>
          <a:noFill/>
          <a:ln w="9525">
            <a:solidFill>
              <a:schemeClr val="tx1"/>
            </a:solidFill>
            <a:miter lim="800000"/>
            <a:headEnd/>
            <a:tailEnd/>
          </a:ln>
          <a:effectLst>
            <a:outerShdw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246788" name="Text Box 4"/>
          <p:cNvSpPr txBox="1">
            <a:spLocks noChangeArrowheads="1"/>
          </p:cNvSpPr>
          <p:nvPr/>
        </p:nvSpPr>
        <p:spPr bwMode="auto">
          <a:xfrm>
            <a:off x="1487487" y="3176060"/>
            <a:ext cx="7481887" cy="1569660"/>
          </a:xfrm>
          <a:prstGeom prst="rect">
            <a:avLst/>
          </a:prstGeom>
          <a:solidFill>
            <a:srgbClr val="16165D"/>
          </a:solidFill>
          <a:ln w="12700">
            <a:solidFill>
              <a:schemeClr val="bg1"/>
            </a:solidFill>
            <a:miter lim="800000"/>
            <a:headEnd/>
            <a:tailEnd/>
          </a:ln>
          <a:effectLst>
            <a:prstShdw prst="shdw17" dist="17961" dir="2700000">
              <a:schemeClr val="bg1">
                <a:gamma/>
                <a:shade val="60000"/>
                <a:invGamma/>
                <a:alpha val="74998"/>
              </a:schemeClr>
            </a:prstShdw>
          </a:effectLst>
        </p:spPr>
        <p:txBody>
          <a:bodyPr>
            <a:spAutoFit/>
          </a:bodyPr>
          <a:lstStyle/>
          <a:p>
            <a:pPr algn="ctr">
              <a:spcBef>
                <a:spcPct val="50000"/>
              </a:spcBef>
              <a:defRPr/>
            </a:pPr>
            <a:r>
              <a:rPr lang="en-US" sz="2400" dirty="0">
                <a:solidFill>
                  <a:srgbClr val="FFFFFF"/>
                </a:solidFill>
                <a:latin typeface="Tahoma"/>
                <a:cs typeface="Tahoma"/>
              </a:rPr>
              <a:t>Go to </a:t>
            </a:r>
            <a:r>
              <a:rPr lang="en-US" sz="2400" u="sng" dirty="0">
                <a:solidFill>
                  <a:srgbClr val="FFFFFF"/>
                </a:solidFill>
                <a:latin typeface="Tahoma"/>
                <a:cs typeface="Tahoma"/>
              </a:rPr>
              <a:t>Issues and Responses section </a:t>
            </a:r>
            <a:r>
              <a:rPr lang="en-US" sz="2400" dirty="0">
                <a:solidFill>
                  <a:srgbClr val="FFFFFF"/>
                </a:solidFill>
                <a:latin typeface="Tahoma"/>
                <a:cs typeface="Tahoma"/>
              </a:rPr>
              <a:t>on drop-down menu from Biotechnology Information section. Chose </a:t>
            </a:r>
            <a:r>
              <a:rPr lang="en-US" sz="2400" dirty="0" smtClean="0">
                <a:solidFill>
                  <a:srgbClr val="FFFFFF"/>
                </a:solidFill>
                <a:latin typeface="Tahoma"/>
                <a:cs typeface="Tahoma"/>
              </a:rPr>
              <a:t>category </a:t>
            </a:r>
            <a:r>
              <a:rPr lang="en-US" sz="2400" dirty="0">
                <a:solidFill>
                  <a:srgbClr val="FFFFFF"/>
                </a:solidFill>
                <a:latin typeface="Tahoma"/>
                <a:cs typeface="Tahoma"/>
              </a:rPr>
              <a:t>to see </a:t>
            </a:r>
            <a:r>
              <a:rPr lang="en-US" sz="2400" dirty="0" smtClean="0">
                <a:solidFill>
                  <a:srgbClr val="FFFFFF"/>
                </a:solidFill>
                <a:latin typeface="Tahoma"/>
                <a:cs typeface="Tahoma"/>
              </a:rPr>
              <a:t>the issues </a:t>
            </a:r>
            <a:r>
              <a:rPr lang="en-US" sz="2400" dirty="0">
                <a:solidFill>
                  <a:srgbClr val="FFFFFF"/>
                </a:solidFill>
                <a:latin typeface="Tahoma"/>
                <a:cs typeface="Tahoma"/>
              </a:rPr>
              <a:t>or type your question in </a:t>
            </a:r>
            <a:r>
              <a:rPr lang="ja-JP" altLang="en-US" sz="2400" dirty="0">
                <a:solidFill>
                  <a:srgbClr val="FFFFFF"/>
                </a:solidFill>
                <a:latin typeface="Tahoma"/>
                <a:cs typeface="Tahoma"/>
              </a:rPr>
              <a:t>“</a:t>
            </a:r>
            <a:r>
              <a:rPr lang="en-US" sz="2400" dirty="0">
                <a:solidFill>
                  <a:srgbClr val="FFFFFF"/>
                </a:solidFill>
                <a:latin typeface="Tahoma"/>
                <a:cs typeface="Tahoma"/>
              </a:rPr>
              <a:t>search by phrase</a:t>
            </a:r>
            <a:r>
              <a:rPr lang="ja-JP" altLang="en-US" sz="2400" dirty="0">
                <a:solidFill>
                  <a:srgbClr val="FFFFFF"/>
                </a:solidFill>
                <a:latin typeface="Tahoma"/>
                <a:cs typeface="Tahoma"/>
              </a:rPr>
              <a:t>”</a:t>
            </a:r>
            <a:r>
              <a:rPr lang="en-US" sz="2400" dirty="0">
                <a:solidFill>
                  <a:srgbClr val="FFFFFF"/>
                </a:solidFill>
                <a:latin typeface="Tahoma"/>
                <a:cs typeface="Tahoma"/>
              </a:rPr>
              <a:t>. Hit search.</a:t>
            </a:r>
          </a:p>
        </p:txBody>
      </p:sp>
    </p:spTree>
    <p:extLst>
      <p:ext uri="{BB962C8B-B14F-4D97-AF65-F5344CB8AC3E}">
        <p14:creationId xmlns:p14="http://schemas.microsoft.com/office/powerpoint/2010/main" val="1987276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06" name="Picture 2" descr="issue search_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0"/>
            <a:ext cx="6248400" cy="6858000"/>
          </a:xfrm>
          <a:prstGeom prst="rect">
            <a:avLst/>
          </a:prstGeom>
          <a:noFill/>
          <a:ln w="9525">
            <a:solidFill>
              <a:srgbClr val="000000"/>
            </a:solidFill>
            <a:miter lim="800000"/>
            <a:headEnd/>
            <a:tailEnd/>
          </a:ln>
          <a:effectLst>
            <a:outerShdw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226307" name="Rectangle 3"/>
          <p:cNvSpPr>
            <a:spLocks noChangeArrowheads="1"/>
          </p:cNvSpPr>
          <p:nvPr/>
        </p:nvSpPr>
        <p:spPr bwMode="auto">
          <a:xfrm>
            <a:off x="2882900" y="5259388"/>
            <a:ext cx="4838700" cy="879475"/>
          </a:xfrm>
          <a:prstGeom prst="rect">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837" name="Text Box 5"/>
          <p:cNvSpPr txBox="1">
            <a:spLocks noChangeArrowheads="1"/>
          </p:cNvSpPr>
          <p:nvPr/>
        </p:nvSpPr>
        <p:spPr bwMode="auto">
          <a:xfrm>
            <a:off x="1098550" y="1562089"/>
            <a:ext cx="8054975" cy="830263"/>
          </a:xfrm>
          <a:prstGeom prst="rect">
            <a:avLst/>
          </a:prstGeom>
          <a:solidFill>
            <a:srgbClr val="16165D"/>
          </a:solidFill>
          <a:ln w="12700">
            <a:solidFill>
              <a:schemeClr val="bg1"/>
            </a:solidFill>
            <a:miter lim="800000"/>
            <a:headEnd/>
            <a:tailEnd/>
          </a:ln>
          <a:effectLst>
            <a:prstShdw prst="shdw17" dist="17961" dir="2700000">
              <a:schemeClr val="bg1">
                <a:gamma/>
                <a:shade val="60000"/>
                <a:invGamma/>
                <a:alpha val="74998"/>
              </a:schemeClr>
            </a:prstShdw>
          </a:effectLst>
        </p:spPr>
        <p:txBody>
          <a:bodyPr>
            <a:spAutoFit/>
          </a:bodyPr>
          <a:lstStyle/>
          <a:p>
            <a:pPr algn="ctr">
              <a:spcBef>
                <a:spcPct val="50000"/>
              </a:spcBef>
              <a:defRPr/>
            </a:pPr>
            <a:r>
              <a:rPr lang="en-US" sz="2400" dirty="0">
                <a:solidFill>
                  <a:schemeClr val="accent3"/>
                </a:solidFill>
                <a:latin typeface="Tahoma" charset="0"/>
                <a:cs typeface="+mn-cs"/>
              </a:rPr>
              <a:t>Responses to the issue you raised will appear and you can click on the Response that best addresses your question.</a:t>
            </a:r>
          </a:p>
        </p:txBody>
      </p:sp>
    </p:spTree>
    <p:extLst>
      <p:ext uri="{BB962C8B-B14F-4D97-AF65-F5344CB8AC3E}">
        <p14:creationId xmlns:p14="http://schemas.microsoft.com/office/powerpoint/2010/main" val="3782329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4" name="Picture 2" descr="issue search_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52688" y="0"/>
            <a:ext cx="5895975" cy="6858000"/>
          </a:xfrm>
          <a:prstGeom prst="rect">
            <a:avLst/>
          </a:prstGeom>
          <a:noFill/>
          <a:ln w="9525">
            <a:solidFill>
              <a:srgbClr val="000000"/>
            </a:solidFill>
            <a:miter lim="800000"/>
            <a:headEnd/>
            <a:tailEnd/>
          </a:ln>
          <a:effectLst>
            <a:outerShdw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250885" name="Text Box 5"/>
          <p:cNvSpPr txBox="1">
            <a:spLocks noChangeArrowheads="1"/>
          </p:cNvSpPr>
          <p:nvPr/>
        </p:nvSpPr>
        <p:spPr bwMode="auto">
          <a:xfrm>
            <a:off x="841375" y="1146175"/>
            <a:ext cx="9128125" cy="1200150"/>
          </a:xfrm>
          <a:prstGeom prst="rect">
            <a:avLst/>
          </a:prstGeom>
          <a:solidFill>
            <a:srgbClr val="16165D"/>
          </a:solidFill>
          <a:ln w="12700">
            <a:solidFill>
              <a:schemeClr val="bg1"/>
            </a:solidFill>
            <a:miter lim="800000"/>
            <a:headEnd/>
            <a:tailEnd/>
          </a:ln>
          <a:effectLst>
            <a:prstShdw prst="shdw17" dist="17961" dir="2700000">
              <a:schemeClr val="bg1">
                <a:gamma/>
                <a:shade val="60000"/>
                <a:invGamma/>
                <a:alpha val="74998"/>
              </a:schemeClr>
            </a:prstShdw>
          </a:effectLst>
        </p:spPr>
        <p:txBody>
          <a:bodyPr>
            <a:spAutoFit/>
          </a:bodyPr>
          <a:lstStyle/>
          <a:p>
            <a:pPr algn="ctr">
              <a:spcBef>
                <a:spcPct val="50000"/>
              </a:spcBef>
              <a:defRPr/>
            </a:pPr>
            <a:r>
              <a:rPr lang="en-US" sz="2400">
                <a:solidFill>
                  <a:srgbClr val="FFFFFF"/>
                </a:solidFill>
                <a:latin typeface="Tahoma" charset="0"/>
                <a:cs typeface="+mn-cs"/>
              </a:rPr>
              <a:t>Response to the issue you raised will appear with links to the scientific literature. If that doesn</a:t>
            </a:r>
            <a:r>
              <a:rPr lang="ja-JP" altLang="en-US" sz="2400">
                <a:solidFill>
                  <a:srgbClr val="FFFFFF"/>
                </a:solidFill>
                <a:latin typeface="Tahoma" charset="0"/>
                <a:cs typeface="+mn-cs"/>
              </a:rPr>
              <a:t>’</a:t>
            </a:r>
            <a:r>
              <a:rPr lang="en-US" sz="2400">
                <a:solidFill>
                  <a:srgbClr val="FFFFFF"/>
                </a:solidFill>
                <a:latin typeface="Tahoma" charset="0"/>
                <a:cs typeface="+mn-cs"/>
              </a:rPr>
              <a:t>t answer your question, go back to the responses and choose another.</a:t>
            </a:r>
          </a:p>
        </p:txBody>
      </p:sp>
    </p:spTree>
    <p:extLst>
      <p:ext uri="{BB962C8B-B14F-4D97-AF65-F5344CB8AC3E}">
        <p14:creationId xmlns:p14="http://schemas.microsoft.com/office/powerpoint/2010/main" val="2381980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2" name="Picture 2" descr="References in issu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0"/>
            <a:ext cx="5895975" cy="6858000"/>
          </a:xfrm>
          <a:prstGeom prst="rect">
            <a:avLst/>
          </a:prstGeom>
          <a:noFill/>
          <a:ln w="9525">
            <a:solidFill>
              <a:srgbClr val="000000"/>
            </a:solidFill>
            <a:miter lim="800000"/>
            <a:headEnd/>
            <a:tailEnd/>
          </a:ln>
          <a:effectLst>
            <a:outerShdw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252932" name="Text Box 4"/>
          <p:cNvSpPr txBox="1">
            <a:spLocks noChangeArrowheads="1"/>
          </p:cNvSpPr>
          <p:nvPr/>
        </p:nvSpPr>
        <p:spPr bwMode="auto">
          <a:xfrm>
            <a:off x="579438" y="1131888"/>
            <a:ext cx="9128125" cy="835025"/>
          </a:xfrm>
          <a:prstGeom prst="rect">
            <a:avLst/>
          </a:prstGeom>
          <a:solidFill>
            <a:srgbClr val="16165D"/>
          </a:solidFill>
          <a:ln w="12700">
            <a:solidFill>
              <a:schemeClr val="bg1"/>
            </a:solidFill>
            <a:miter lim="800000"/>
            <a:headEnd/>
            <a:tailEnd/>
          </a:ln>
          <a:effectLst>
            <a:prstShdw prst="shdw17" dist="17961" dir="2700000">
              <a:schemeClr val="bg1">
                <a:gamma/>
                <a:shade val="60000"/>
                <a:invGamma/>
                <a:alpha val="74998"/>
              </a:schemeClr>
            </a:prstShdw>
          </a:effectLst>
        </p:spPr>
        <p:txBody>
          <a:bodyPr>
            <a:spAutoFit/>
          </a:bodyPr>
          <a:lstStyle/>
          <a:p>
            <a:pPr algn="ctr">
              <a:spcBef>
                <a:spcPct val="50000"/>
              </a:spcBef>
              <a:defRPr/>
            </a:pPr>
            <a:r>
              <a:rPr lang="en-US" sz="2400">
                <a:solidFill>
                  <a:srgbClr val="FFFFFF"/>
                </a:solidFill>
                <a:latin typeface="Tahoma" charset="0"/>
                <a:cs typeface="+mn-cs"/>
              </a:rPr>
              <a:t>Literature cited will appear with links when possible to the articles so that you can see them yourselves.</a:t>
            </a:r>
          </a:p>
        </p:txBody>
      </p:sp>
    </p:spTree>
    <p:extLst>
      <p:ext uri="{BB962C8B-B14F-4D97-AF65-F5344CB8AC3E}">
        <p14:creationId xmlns:p14="http://schemas.microsoft.com/office/powerpoint/2010/main" val="944225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DSCN00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3322638"/>
            <a:ext cx="4760913"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 Box 3"/>
          <p:cNvSpPr txBox="1">
            <a:spLocks noChangeArrowheads="1"/>
          </p:cNvSpPr>
          <p:nvPr/>
        </p:nvSpPr>
        <p:spPr bwMode="auto">
          <a:xfrm>
            <a:off x="1200150" y="32385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i="1">
                <a:solidFill>
                  <a:schemeClr val="tx1"/>
                </a:solidFill>
                <a:latin typeface="Times" charset="0"/>
                <a:ea typeface="ＭＳ Ｐゴシック" charset="0"/>
                <a:cs typeface="ＭＳ Ｐゴシック" charset="0"/>
              </a:defRPr>
            </a:lvl1pPr>
            <a:lvl2pPr marL="742950" indent="-285750">
              <a:defRPr sz="4800" i="1">
                <a:solidFill>
                  <a:schemeClr val="tx1"/>
                </a:solidFill>
                <a:latin typeface="Times" charset="0"/>
                <a:ea typeface="ＭＳ Ｐゴシック" charset="0"/>
              </a:defRPr>
            </a:lvl2pPr>
            <a:lvl3pPr marL="1143000" indent="-228600">
              <a:defRPr sz="4800" i="1">
                <a:solidFill>
                  <a:schemeClr val="tx1"/>
                </a:solidFill>
                <a:latin typeface="Times" charset="0"/>
                <a:ea typeface="ＭＳ Ｐゴシック" charset="0"/>
              </a:defRPr>
            </a:lvl3pPr>
            <a:lvl4pPr marL="1600200" indent="-228600">
              <a:defRPr sz="4800" i="1">
                <a:solidFill>
                  <a:schemeClr val="tx1"/>
                </a:solidFill>
                <a:latin typeface="Times" charset="0"/>
                <a:ea typeface="ＭＳ Ｐゴシック" charset="0"/>
              </a:defRPr>
            </a:lvl4pPr>
            <a:lvl5pPr marL="2057400" indent="-228600">
              <a:defRPr sz="4800"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4800"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4800"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4800"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4800" i="1">
                <a:solidFill>
                  <a:schemeClr val="tx1"/>
                </a:solidFill>
                <a:latin typeface="Times" charset="0"/>
                <a:ea typeface="ＭＳ Ｐゴシック" charset="0"/>
              </a:defRPr>
            </a:lvl9pPr>
          </a:lstStyle>
          <a:p>
            <a:pPr eaLnBrk="1" hangingPunct="1"/>
            <a:endParaRPr lang="en-US" sz="2400">
              <a:latin typeface="Times New Roman" charset="0"/>
            </a:endParaRPr>
          </a:p>
        </p:txBody>
      </p:sp>
      <p:pic>
        <p:nvPicPr>
          <p:cNvPr id="15365" name="Picture 13" descr="_DSC23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51769" flipH="1">
            <a:off x="4306887" y="831851"/>
            <a:ext cx="3744913"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5513" y="597217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WordArt 8" descr="Narrow vertical"/>
          <p:cNvSpPr>
            <a:spLocks noChangeArrowheads="1" noChangeShapeType="1" noTextEdit="1"/>
          </p:cNvSpPr>
          <p:nvPr/>
        </p:nvSpPr>
        <p:spPr bwMode="auto">
          <a:xfrm>
            <a:off x="401638" y="347663"/>
            <a:ext cx="9305925" cy="1089025"/>
          </a:xfrm>
          <a:prstGeom prst="rect">
            <a:avLst/>
          </a:prstGeom>
        </p:spPr>
        <p:txBody>
          <a:bodyPr wrap="none" fromWordArt="1">
            <a:prstTxWarp prst="textCurveUp">
              <a:avLst>
                <a:gd name="adj" fmla="val 40356"/>
              </a:avLst>
            </a:prstTxWarp>
          </a:bodyPr>
          <a:lstStyle/>
          <a:p>
            <a:endParaRPr lang="en-US" sz="40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9999"/>
                  </a:srgbClr>
                </a:outerShdw>
              </a:effectLst>
              <a:latin typeface="Arial Black"/>
              <a:ea typeface="Arial Black"/>
              <a:cs typeface="Arial Black"/>
            </a:endParaRPr>
          </a:p>
          <a:p>
            <a:endParaRPr lang="en-US" sz="40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9999"/>
                  </a:srgbClr>
                </a:outerShdw>
              </a:effectLst>
              <a:latin typeface="Arial Black"/>
              <a:ea typeface="Arial Black"/>
              <a:cs typeface="Arial Black"/>
            </a:endParaRPr>
          </a:p>
        </p:txBody>
      </p:sp>
      <p:pic>
        <p:nvPicPr>
          <p:cNvPr id="15368" name="Picture 14" descr="green-ice--we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5538" y="114300"/>
            <a:ext cx="2684462"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338" y="158750"/>
            <a:ext cx="285750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6" descr="96c078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0388" y="131763"/>
            <a:ext cx="1843087"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flower fruit veggie coll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26567" y="3980924"/>
            <a:ext cx="4657725"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5164" y="1195505"/>
            <a:ext cx="10136685" cy="1015663"/>
          </a:xfrm>
          <a:prstGeom prst="rect">
            <a:avLst/>
          </a:prstGeom>
          <a:noFill/>
        </p:spPr>
        <p:txBody>
          <a:bodyPr wrap="none" lIns="91440" tIns="45720" rIns="91440" bIns="45720">
            <a:spAutoFit/>
          </a:bodyPr>
          <a:lstStyle/>
          <a:p>
            <a:pPr algn="ctr"/>
            <a:r>
              <a:rPr lang="en-US" sz="60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Britannic Bold"/>
                <a:cs typeface="Britannic Bold"/>
              </a:rPr>
              <a:t>Thank you for your attention</a:t>
            </a:r>
            <a:endParaRPr lang="en-US" sz="60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Britannic Bold"/>
              <a:cs typeface="Britannic Bold"/>
            </a:endParaRPr>
          </a:p>
        </p:txBody>
      </p:sp>
    </p:spTree>
    <p:extLst>
      <p:ext uri="{BB962C8B-B14F-4D97-AF65-F5344CB8AC3E}">
        <p14:creationId xmlns:p14="http://schemas.microsoft.com/office/powerpoint/2010/main" val="321934128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5200" y="5948363"/>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4763"/>
            <a:ext cx="9159875"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4"/>
          <p:cNvSpPr txBox="1">
            <a:spLocks noChangeArrowheads="1"/>
          </p:cNvSpPr>
          <p:nvPr/>
        </p:nvSpPr>
        <p:spPr bwMode="auto">
          <a:xfrm>
            <a:off x="7492403" y="1809750"/>
            <a:ext cx="1268020" cy="36933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a:solidFill>
                  <a:srgbClr val="000000"/>
                </a:solidFill>
                <a:latin typeface="Tahoma" charset="0"/>
              </a:rPr>
              <a:t>Cell Wall</a:t>
            </a:r>
          </a:p>
        </p:txBody>
      </p:sp>
      <p:sp>
        <p:nvSpPr>
          <p:cNvPr id="24580" name="Line 5"/>
          <p:cNvSpPr>
            <a:spLocks noChangeShapeType="1"/>
          </p:cNvSpPr>
          <p:nvPr/>
        </p:nvSpPr>
        <p:spPr bwMode="auto">
          <a:xfrm flipH="1">
            <a:off x="6667500" y="2032000"/>
            <a:ext cx="838200" cy="5588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1" name="Text Box 6"/>
          <p:cNvSpPr txBox="1">
            <a:spLocks noChangeArrowheads="1"/>
          </p:cNvSpPr>
          <p:nvPr/>
        </p:nvSpPr>
        <p:spPr bwMode="auto">
          <a:xfrm>
            <a:off x="2886075" y="1993900"/>
            <a:ext cx="1130300" cy="36933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800" b="1">
                <a:latin typeface="Tahoma" charset="0"/>
              </a:rPr>
              <a:t>Nucleus</a:t>
            </a:r>
          </a:p>
        </p:txBody>
      </p:sp>
      <p:sp>
        <p:nvSpPr>
          <p:cNvPr id="24582" name="Line 7"/>
          <p:cNvSpPr>
            <a:spLocks noChangeShapeType="1"/>
          </p:cNvSpPr>
          <p:nvPr/>
        </p:nvSpPr>
        <p:spPr bwMode="auto">
          <a:xfrm>
            <a:off x="4025900" y="2209800"/>
            <a:ext cx="622300" cy="279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26854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062355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6650" y="5791200"/>
            <a:ext cx="327025" cy="736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87460" name="Text Box 4"/>
          <p:cNvSpPr txBox="1">
            <a:spLocks noChangeArrowheads="1"/>
          </p:cNvSpPr>
          <p:nvPr/>
        </p:nvSpPr>
        <p:spPr bwMode="auto">
          <a:xfrm>
            <a:off x="4740970" y="1581150"/>
            <a:ext cx="1676598" cy="369332"/>
          </a:xfrm>
          <a:prstGeom prst="rect">
            <a:avLst/>
          </a:prstGeom>
          <a:solidFill>
            <a:schemeClr val="bg1"/>
          </a:solidFill>
          <a:ln w="28575">
            <a:solidFill>
              <a:schemeClr val="tx1"/>
            </a:solidFill>
            <a:miter lim="800000"/>
            <a:headEnd/>
            <a:tailEnd/>
          </a:ln>
          <a:effectLst/>
          <a:extLst/>
        </p:spPr>
        <p:txBody>
          <a:bodyPr wrap="none">
            <a:spAutoFit/>
          </a:bodyPr>
          <a:lstStyle/>
          <a:p>
            <a:pPr>
              <a:defRPr/>
            </a:pPr>
            <a:r>
              <a:rPr lang="en-US" sz="1800" b="1" dirty="0">
                <a:latin typeface="Tahoma" charset="0"/>
                <a:cs typeface="+mn-cs"/>
              </a:rPr>
              <a:t>Dividing cell</a:t>
            </a:r>
          </a:p>
        </p:txBody>
      </p:sp>
      <p:sp>
        <p:nvSpPr>
          <p:cNvPr id="787461" name="Line 5"/>
          <p:cNvSpPr>
            <a:spLocks noChangeShapeType="1"/>
          </p:cNvSpPr>
          <p:nvPr/>
        </p:nvSpPr>
        <p:spPr bwMode="auto">
          <a:xfrm flipH="1" flipV="1">
            <a:off x="6883400" y="2552700"/>
            <a:ext cx="4699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87462" name="Text Box 6"/>
          <p:cNvSpPr txBox="1">
            <a:spLocks noChangeArrowheads="1"/>
          </p:cNvSpPr>
          <p:nvPr/>
        </p:nvSpPr>
        <p:spPr bwMode="auto">
          <a:xfrm>
            <a:off x="7294968" y="2546350"/>
            <a:ext cx="1899428" cy="369332"/>
          </a:xfrm>
          <a:prstGeom prst="rect">
            <a:avLst/>
          </a:prstGeom>
          <a:solidFill>
            <a:srgbClr val="FFFFFF"/>
          </a:solidFill>
          <a:ln w="28575">
            <a:solidFill>
              <a:schemeClr val="tx1"/>
            </a:solidFill>
            <a:miter lim="800000"/>
            <a:headEnd/>
            <a:tailEnd/>
          </a:ln>
          <a:effectLst/>
          <a:extLst/>
        </p:spPr>
        <p:txBody>
          <a:bodyPr wrap="none">
            <a:spAutoFit/>
          </a:bodyPr>
          <a:lstStyle/>
          <a:p>
            <a:pPr>
              <a:defRPr/>
            </a:pPr>
            <a:r>
              <a:rPr lang="en-US" sz="1800" b="1">
                <a:latin typeface="Tahoma" charset="0"/>
                <a:cs typeface="+mn-cs"/>
              </a:rPr>
              <a:t>Chromosomes</a:t>
            </a:r>
          </a:p>
        </p:txBody>
      </p:sp>
      <p:sp>
        <p:nvSpPr>
          <p:cNvPr id="787463" name="Line 7"/>
          <p:cNvSpPr>
            <a:spLocks noChangeShapeType="1"/>
          </p:cNvSpPr>
          <p:nvPr/>
        </p:nvSpPr>
        <p:spPr bwMode="auto">
          <a:xfrm>
            <a:off x="5397500" y="1955800"/>
            <a:ext cx="153988" cy="635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87464" name="Text Box 8"/>
          <p:cNvSpPr txBox="1">
            <a:spLocks noChangeArrowheads="1"/>
          </p:cNvSpPr>
          <p:nvPr/>
        </p:nvSpPr>
        <p:spPr bwMode="auto">
          <a:xfrm>
            <a:off x="407986" y="6062663"/>
            <a:ext cx="9302750" cy="485775"/>
          </a:xfrm>
          <a:prstGeom prst="rect">
            <a:avLst/>
          </a:prstGeom>
          <a:solidFill>
            <a:srgbClr val="FFFFFF"/>
          </a:solidFill>
          <a:ln w="28575">
            <a:solidFill>
              <a:schemeClr val="tx1"/>
            </a:solidFill>
            <a:miter lim="800000"/>
            <a:headEnd/>
            <a:tailEnd/>
          </a:ln>
          <a:effectLst/>
          <a:extLst/>
        </p:spPr>
        <p:txBody>
          <a:bodyPr>
            <a:spAutoFit/>
          </a:bodyPr>
          <a:lstStyle/>
          <a:p>
            <a:pPr algn="l">
              <a:spcBef>
                <a:spcPct val="50000"/>
              </a:spcBef>
              <a:defRPr/>
            </a:pPr>
            <a:r>
              <a:rPr lang="en-US" sz="2400" b="1" i="0">
                <a:latin typeface="Tahoma" charset="0"/>
                <a:cs typeface="+mn-cs"/>
              </a:rPr>
              <a:t>Stretched out, the DNA in each cell would be ~ 5 feet long</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p:cNvSpPr>
          <p:nvPr/>
        </p:nvSpPr>
        <p:spPr bwMode="auto">
          <a:xfrm>
            <a:off x="0" y="0"/>
            <a:ext cx="10287000" cy="6858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86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5175" y="57912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5988" y="-742950"/>
            <a:ext cx="595312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5"/>
          <p:cNvSpPr txBox="1">
            <a:spLocks noChangeArrowheads="1"/>
          </p:cNvSpPr>
          <p:nvPr/>
        </p:nvSpPr>
        <p:spPr bwMode="auto">
          <a:xfrm>
            <a:off x="6398917" y="1784350"/>
            <a:ext cx="1592854" cy="369332"/>
          </a:xfrm>
          <a:prstGeom prst="rect">
            <a:avLst/>
          </a:prstGeom>
          <a:noFill/>
          <a:ln w="19050" cmpd="sng">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rgbClr val="FFFFCC"/>
                </a:solidFill>
                <a:latin typeface="Tahoma" charset="0"/>
              </a:rPr>
              <a:t>Chromosome</a:t>
            </a:r>
          </a:p>
        </p:txBody>
      </p:sp>
      <p:sp>
        <p:nvSpPr>
          <p:cNvPr id="28677" name="Line 6"/>
          <p:cNvSpPr>
            <a:spLocks noChangeShapeType="1"/>
          </p:cNvSpPr>
          <p:nvPr/>
        </p:nvSpPr>
        <p:spPr bwMode="auto">
          <a:xfrm flipH="1">
            <a:off x="6781800" y="2152650"/>
            <a:ext cx="463550" cy="577850"/>
          </a:xfrm>
          <a:prstGeom prst="line">
            <a:avLst/>
          </a:prstGeom>
          <a:noFill/>
          <a:ln w="2857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78" name="Text Box 7"/>
          <p:cNvSpPr txBox="1">
            <a:spLocks noChangeArrowheads="1"/>
          </p:cNvSpPr>
          <p:nvPr/>
        </p:nvSpPr>
        <p:spPr bwMode="auto">
          <a:xfrm>
            <a:off x="2616200" y="2336800"/>
            <a:ext cx="927100" cy="369332"/>
          </a:xfrm>
          <a:prstGeom prst="rect">
            <a:avLst/>
          </a:prstGeom>
          <a:noFill/>
          <a:ln w="19050" cmpd="sng">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800" dirty="0">
                <a:solidFill>
                  <a:srgbClr val="FFFFCC"/>
                </a:solidFill>
                <a:latin typeface="Tahoma" charset="0"/>
              </a:rPr>
              <a:t>Genes</a:t>
            </a:r>
          </a:p>
        </p:txBody>
      </p:sp>
      <p:sp>
        <p:nvSpPr>
          <p:cNvPr id="28679" name="Text Box 8"/>
          <p:cNvSpPr txBox="1">
            <a:spLocks noChangeArrowheads="1"/>
          </p:cNvSpPr>
          <p:nvPr/>
        </p:nvSpPr>
        <p:spPr bwMode="auto">
          <a:xfrm>
            <a:off x="3657600" y="2603500"/>
            <a:ext cx="482600" cy="457200"/>
          </a:xfrm>
          <a:prstGeom prst="rect">
            <a:avLst/>
          </a:prstGeom>
          <a:solidFill>
            <a:srgbClr val="11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sp>
        <p:nvSpPr>
          <p:cNvPr id="28681" name="Text Box 10"/>
          <p:cNvSpPr txBox="1">
            <a:spLocks noChangeArrowheads="1"/>
          </p:cNvSpPr>
          <p:nvPr/>
        </p:nvSpPr>
        <p:spPr bwMode="auto">
          <a:xfrm>
            <a:off x="5867400" y="3086100"/>
            <a:ext cx="330200" cy="457200"/>
          </a:xfrm>
          <a:prstGeom prst="rect">
            <a:avLst/>
          </a:prstGeom>
          <a:solidFill>
            <a:srgbClr val="11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sp>
        <p:nvSpPr>
          <p:cNvPr id="28682" name="Text Box 11"/>
          <p:cNvSpPr txBox="1">
            <a:spLocks noChangeArrowheads="1"/>
          </p:cNvSpPr>
          <p:nvPr/>
        </p:nvSpPr>
        <p:spPr bwMode="auto">
          <a:xfrm>
            <a:off x="6022975" y="4203700"/>
            <a:ext cx="184150" cy="457200"/>
          </a:xfrm>
          <a:prstGeom prst="rect">
            <a:avLst/>
          </a:prstGeom>
          <a:solidFill>
            <a:srgbClr val="11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sp>
        <p:nvSpPr>
          <p:cNvPr id="28683" name="Text Box 12"/>
          <p:cNvSpPr txBox="1">
            <a:spLocks noChangeArrowheads="1"/>
          </p:cNvSpPr>
          <p:nvPr/>
        </p:nvSpPr>
        <p:spPr bwMode="auto">
          <a:xfrm>
            <a:off x="2159000" y="-406400"/>
            <a:ext cx="6032500" cy="1004888"/>
          </a:xfrm>
          <a:prstGeom prst="rect">
            <a:avLst/>
          </a:prstGeom>
          <a:solidFill>
            <a:srgbClr val="11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a:p>
            <a:pPr>
              <a:spcBef>
                <a:spcPct val="50000"/>
              </a:spcBef>
            </a:pPr>
            <a:endParaRPr lang="en-US"/>
          </a:p>
        </p:txBody>
      </p:sp>
      <p:sp>
        <p:nvSpPr>
          <p:cNvPr id="2" name="Oval 1"/>
          <p:cNvSpPr/>
          <p:nvPr/>
        </p:nvSpPr>
        <p:spPr bwMode="auto">
          <a:xfrm>
            <a:off x="3917950" y="2984500"/>
            <a:ext cx="222250" cy="177800"/>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1" u="none" strike="noStrike" cap="none" normalizeH="0" baseline="0">
              <a:ln>
                <a:noFill/>
              </a:ln>
              <a:solidFill>
                <a:schemeClr val="tx1"/>
              </a:solidFill>
              <a:effectLst/>
              <a:latin typeface="Times" charset="0"/>
              <a:ea typeface="ＭＳ Ｐゴシック" charset="0"/>
            </a:endParaRPr>
          </a:p>
        </p:txBody>
      </p:sp>
      <p:sp>
        <p:nvSpPr>
          <p:cNvPr id="28680" name="Line 9"/>
          <p:cNvSpPr>
            <a:spLocks noChangeShapeType="1"/>
          </p:cNvSpPr>
          <p:nvPr/>
        </p:nvSpPr>
        <p:spPr bwMode="auto">
          <a:xfrm>
            <a:off x="3549650" y="2508250"/>
            <a:ext cx="482600" cy="609600"/>
          </a:xfrm>
          <a:prstGeom prst="line">
            <a:avLst/>
          </a:prstGeom>
          <a:noFill/>
          <a:ln w="381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940656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800" b="0" i="1"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800" b="0" i="1"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6331</TotalTime>
  <Words>2853</Words>
  <Application>Microsoft Macintosh PowerPoint</Application>
  <PresentationFormat>35mm Slides</PresentationFormat>
  <Paragraphs>372</Paragraphs>
  <Slides>69</Slides>
  <Notes>39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71" baseType="lpstr">
      <vt:lpstr>Blank</vt:lpstr>
      <vt:lpstr>Image File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Golden Rice engineered to contain bioavailable pro-Vitamin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Engineering to Reduce Toxins: Fumonisin Reduction with Bt-maize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 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Peggy Lemaux</dc:creator>
  <cp:lastModifiedBy>Barbara Alonso</cp:lastModifiedBy>
  <cp:revision>309</cp:revision>
  <dcterms:created xsi:type="dcterms:W3CDTF">2001-02-04T20:40:54Z</dcterms:created>
  <dcterms:modified xsi:type="dcterms:W3CDTF">2013-04-15T20:20:08Z</dcterms:modified>
</cp:coreProperties>
</file>